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359" r:id="rId3"/>
    <p:sldId id="364" r:id="rId4"/>
    <p:sldId id="258" r:id="rId5"/>
    <p:sldId id="366" r:id="rId6"/>
    <p:sldId id="369" r:id="rId7"/>
    <p:sldId id="362" r:id="rId8"/>
    <p:sldId id="361" r:id="rId9"/>
    <p:sldId id="371" r:id="rId10"/>
    <p:sldId id="367" r:id="rId11"/>
    <p:sldId id="370" r:id="rId12"/>
    <p:sldId id="372" r:id="rId13"/>
    <p:sldId id="373" r:id="rId14"/>
    <p:sldId id="368" r:id="rId15"/>
    <p:sldId id="295" r:id="rId16"/>
    <p:sldId id="275" r:id="rId17"/>
    <p:sldId id="365" r:id="rId18"/>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0066"/>
    <a:srgbClr val="6FFDBD"/>
    <a:srgbClr val="88E4B4"/>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35" autoAdjust="0"/>
    <p:restoredTop sz="87529" autoAdjust="0"/>
  </p:normalViewPr>
  <p:slideViewPr>
    <p:cSldViewPr>
      <p:cViewPr>
        <p:scale>
          <a:sx n="110" d="100"/>
          <a:sy n="110" d="100"/>
        </p:scale>
        <p:origin x="-2118" y="-3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69920" cy="480060"/>
          </a:xfrm>
          <a:prstGeom prst="rect">
            <a:avLst/>
          </a:prstGeom>
        </p:spPr>
        <p:txBody>
          <a:bodyPr vert="horz" lIns="96662" tIns="48331" rIns="96662" bIns="48331" rtlCol="0"/>
          <a:lstStyle>
            <a:lvl1pPr algn="l">
              <a:defRPr sz="1300"/>
            </a:lvl1pPr>
          </a:lstStyle>
          <a:p>
            <a:endParaRPr lang="en-US" dirty="0"/>
          </a:p>
        </p:txBody>
      </p:sp>
      <p:sp>
        <p:nvSpPr>
          <p:cNvPr id="3" name="Date Placeholder 2"/>
          <p:cNvSpPr>
            <a:spLocks noGrp="1"/>
          </p:cNvSpPr>
          <p:nvPr>
            <p:ph type="dt" idx="1"/>
          </p:nvPr>
        </p:nvSpPr>
        <p:spPr>
          <a:xfrm>
            <a:off x="4143588" y="0"/>
            <a:ext cx="3169920" cy="480060"/>
          </a:xfrm>
          <a:prstGeom prst="rect">
            <a:avLst/>
          </a:prstGeom>
        </p:spPr>
        <p:txBody>
          <a:bodyPr vert="horz" lIns="96662" tIns="48331" rIns="96662" bIns="48331" rtlCol="0"/>
          <a:lstStyle>
            <a:lvl1pPr algn="r">
              <a:defRPr sz="1300"/>
            </a:lvl1pPr>
          </a:lstStyle>
          <a:p>
            <a:fld id="{446CC0A5-CF08-4785-9309-BA6C40FF93BF}" type="datetimeFigureOut">
              <a:rPr lang="en-US" smtClean="0"/>
              <a:t>9/24/2018</a:t>
            </a:fld>
            <a:endParaRPr lang="en-US" dirty="0"/>
          </a:p>
        </p:txBody>
      </p:sp>
      <p:sp>
        <p:nvSpPr>
          <p:cNvPr id="4" name="Slide Image Placeholder 3"/>
          <p:cNvSpPr>
            <a:spLocks noGrp="1" noRot="1" noChangeAspect="1"/>
          </p:cNvSpPr>
          <p:nvPr>
            <p:ph type="sldImg" idx="2"/>
          </p:nvPr>
        </p:nvSpPr>
        <p:spPr>
          <a:xfrm>
            <a:off x="1257300" y="719138"/>
            <a:ext cx="4802188" cy="3600450"/>
          </a:xfrm>
          <a:prstGeom prst="rect">
            <a:avLst/>
          </a:prstGeom>
          <a:noFill/>
          <a:ln w="12700">
            <a:solidFill>
              <a:prstClr val="black"/>
            </a:solidFill>
          </a:ln>
        </p:spPr>
        <p:txBody>
          <a:bodyPr vert="horz" lIns="96662" tIns="48331" rIns="96662" bIns="48331" rtlCol="0" anchor="ctr"/>
          <a:lstStyle/>
          <a:p>
            <a:endParaRPr lang="en-US" dirty="0"/>
          </a:p>
        </p:txBody>
      </p:sp>
      <p:sp>
        <p:nvSpPr>
          <p:cNvPr id="5" name="Notes Placeholder 4"/>
          <p:cNvSpPr>
            <a:spLocks noGrp="1"/>
          </p:cNvSpPr>
          <p:nvPr>
            <p:ph type="body" sz="quarter" idx="3"/>
          </p:nvPr>
        </p:nvSpPr>
        <p:spPr>
          <a:xfrm>
            <a:off x="731521" y="4560570"/>
            <a:ext cx="5852160" cy="4320540"/>
          </a:xfrm>
          <a:prstGeom prst="rect">
            <a:avLst/>
          </a:prstGeom>
        </p:spPr>
        <p:txBody>
          <a:bodyPr vert="horz" lIns="96662" tIns="48331" rIns="96662"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9119474"/>
            <a:ext cx="3169920" cy="480060"/>
          </a:xfrm>
          <a:prstGeom prst="rect">
            <a:avLst/>
          </a:prstGeom>
        </p:spPr>
        <p:txBody>
          <a:bodyPr vert="horz" lIns="96662" tIns="48331" rIns="96662"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8" y="9119474"/>
            <a:ext cx="3169920" cy="480060"/>
          </a:xfrm>
          <a:prstGeom prst="rect">
            <a:avLst/>
          </a:prstGeom>
        </p:spPr>
        <p:txBody>
          <a:bodyPr vert="horz" lIns="96662" tIns="48331" rIns="96662" bIns="48331" rtlCol="0" anchor="b"/>
          <a:lstStyle>
            <a:lvl1pPr algn="r">
              <a:defRPr sz="1300"/>
            </a:lvl1pPr>
          </a:lstStyle>
          <a:p>
            <a:fld id="{A7830C86-24C1-492B-A545-329E12F1A040}" type="slidenum">
              <a:rPr lang="en-US" smtClean="0"/>
              <a:t>‹#›</a:t>
            </a:fld>
            <a:endParaRPr lang="en-US" dirty="0"/>
          </a:p>
        </p:txBody>
      </p:sp>
    </p:spTree>
    <p:extLst>
      <p:ext uri="{BB962C8B-B14F-4D97-AF65-F5344CB8AC3E}">
        <p14:creationId xmlns:p14="http://schemas.microsoft.com/office/powerpoint/2010/main" val="584540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endParaRPr lang="en-US" sz="1300" dirty="0">
              <a:cs typeface="Arial" panose="020B0604020202020204" pitchFamily="34" charset="0"/>
            </a:endParaRPr>
          </a:p>
        </p:txBody>
      </p:sp>
      <p:sp>
        <p:nvSpPr>
          <p:cNvPr id="4" name="Slide Number Placeholder 3"/>
          <p:cNvSpPr>
            <a:spLocks noGrp="1"/>
          </p:cNvSpPr>
          <p:nvPr>
            <p:ph type="sldNum" sz="quarter" idx="10"/>
          </p:nvPr>
        </p:nvSpPr>
        <p:spPr/>
        <p:txBody>
          <a:bodyPr/>
          <a:lstStyle/>
          <a:p>
            <a:fld id="{CC41ED0A-85C6-4A78-885F-3049677417C5}" type="slidenum">
              <a:rPr lang="en-US" smtClean="0"/>
              <a:t>3</a:t>
            </a:fld>
            <a:endParaRPr lang="en-US" dirty="0"/>
          </a:p>
        </p:txBody>
      </p:sp>
    </p:spTree>
    <p:extLst>
      <p:ext uri="{BB962C8B-B14F-4D97-AF65-F5344CB8AC3E}">
        <p14:creationId xmlns:p14="http://schemas.microsoft.com/office/powerpoint/2010/main" val="1989791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667398-ACF4-4A73-976B-CDA718E5ACCF}" type="datetime1">
              <a:rPr lang="en-US" smtClean="0"/>
              <a:t>9/24/2018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6AE811-FB9A-4D6F-81F9-FCDB131215FC}" type="slidenum">
              <a:rPr lang="en-US" smtClean="0"/>
              <a:t>‹#›</a:t>
            </a:fld>
            <a:endParaRPr lang="en-US" dirty="0"/>
          </a:p>
        </p:txBody>
      </p:sp>
    </p:spTree>
    <p:extLst>
      <p:ext uri="{BB962C8B-B14F-4D97-AF65-F5344CB8AC3E}">
        <p14:creationId xmlns:p14="http://schemas.microsoft.com/office/powerpoint/2010/main" val="359211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5AA053-7BD9-47D7-933E-4AEB10A68F72}" type="datetime1">
              <a:rPr lang="en-US" smtClean="0"/>
              <a:t>9/24/2018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6AE811-FB9A-4D6F-81F9-FCDB131215FC}" type="slidenum">
              <a:rPr lang="en-US" smtClean="0"/>
              <a:t>‹#›</a:t>
            </a:fld>
            <a:endParaRPr lang="en-US" dirty="0"/>
          </a:p>
        </p:txBody>
      </p:sp>
    </p:spTree>
    <p:extLst>
      <p:ext uri="{BB962C8B-B14F-4D97-AF65-F5344CB8AC3E}">
        <p14:creationId xmlns:p14="http://schemas.microsoft.com/office/powerpoint/2010/main" val="3894354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95F494-5D6C-419F-9C0B-BE01998F2A8A}" type="datetime1">
              <a:rPr lang="en-US" smtClean="0"/>
              <a:t>9/24/2018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6AE811-FB9A-4D6F-81F9-FCDB131215FC}" type="slidenum">
              <a:rPr lang="en-US" smtClean="0"/>
              <a:t>‹#›</a:t>
            </a:fld>
            <a:endParaRPr lang="en-US" dirty="0"/>
          </a:p>
        </p:txBody>
      </p:sp>
    </p:spTree>
    <p:extLst>
      <p:ext uri="{BB962C8B-B14F-4D97-AF65-F5344CB8AC3E}">
        <p14:creationId xmlns:p14="http://schemas.microsoft.com/office/powerpoint/2010/main" val="3623243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04D20E-722F-4C3D-9889-AB10B0225FFE}" type="datetime1">
              <a:rPr lang="en-US" smtClean="0"/>
              <a:t>9/24/2018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6AE811-FB9A-4D6F-81F9-FCDB131215FC}" type="slidenum">
              <a:rPr lang="en-US" smtClean="0"/>
              <a:t>‹#›</a:t>
            </a:fld>
            <a:endParaRPr lang="en-US" dirty="0"/>
          </a:p>
        </p:txBody>
      </p:sp>
    </p:spTree>
    <p:extLst>
      <p:ext uri="{BB962C8B-B14F-4D97-AF65-F5344CB8AC3E}">
        <p14:creationId xmlns:p14="http://schemas.microsoft.com/office/powerpoint/2010/main" val="3941328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94F61B1-E1FD-43C4-9EB5-AD5D8DB3B664}" type="datetime1">
              <a:rPr lang="en-US" smtClean="0"/>
              <a:t>9/24/2018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6AE811-FB9A-4D6F-81F9-FCDB131215FC}" type="slidenum">
              <a:rPr lang="en-US" smtClean="0"/>
              <a:t>‹#›</a:t>
            </a:fld>
            <a:endParaRPr lang="en-US" dirty="0"/>
          </a:p>
        </p:txBody>
      </p:sp>
    </p:spTree>
    <p:extLst>
      <p:ext uri="{BB962C8B-B14F-4D97-AF65-F5344CB8AC3E}">
        <p14:creationId xmlns:p14="http://schemas.microsoft.com/office/powerpoint/2010/main" val="988856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22F0565-38FC-4FBF-A0FA-6B7C2F51D7DC}" type="datetime1">
              <a:rPr lang="en-US" smtClean="0"/>
              <a:t>9/24/2018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6AE811-FB9A-4D6F-81F9-FCDB131215FC}" type="slidenum">
              <a:rPr lang="en-US" smtClean="0"/>
              <a:t>‹#›</a:t>
            </a:fld>
            <a:endParaRPr lang="en-US" dirty="0"/>
          </a:p>
        </p:txBody>
      </p:sp>
    </p:spTree>
    <p:extLst>
      <p:ext uri="{BB962C8B-B14F-4D97-AF65-F5344CB8AC3E}">
        <p14:creationId xmlns:p14="http://schemas.microsoft.com/office/powerpoint/2010/main" val="3192133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4CDD1C-68DB-41FF-ADF3-B4BA2BEAAF58}" type="datetime1">
              <a:rPr lang="en-US" smtClean="0"/>
              <a:t>9/24/2018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A6AE811-FB9A-4D6F-81F9-FCDB131215FC}" type="slidenum">
              <a:rPr lang="en-US" smtClean="0"/>
              <a:t>‹#›</a:t>
            </a:fld>
            <a:endParaRPr lang="en-US" dirty="0"/>
          </a:p>
        </p:txBody>
      </p:sp>
    </p:spTree>
    <p:extLst>
      <p:ext uri="{BB962C8B-B14F-4D97-AF65-F5344CB8AC3E}">
        <p14:creationId xmlns:p14="http://schemas.microsoft.com/office/powerpoint/2010/main" val="316499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963FF0-F926-4F6D-B93D-C06E25AABE03}" type="datetime1">
              <a:rPr lang="en-US" smtClean="0"/>
              <a:t>9/24/2018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6AE811-FB9A-4D6F-81F9-FCDB131215FC}" type="slidenum">
              <a:rPr lang="en-US" smtClean="0"/>
              <a:t>‹#›</a:t>
            </a:fld>
            <a:endParaRPr lang="en-US" dirty="0"/>
          </a:p>
        </p:txBody>
      </p:sp>
    </p:spTree>
    <p:extLst>
      <p:ext uri="{BB962C8B-B14F-4D97-AF65-F5344CB8AC3E}">
        <p14:creationId xmlns:p14="http://schemas.microsoft.com/office/powerpoint/2010/main" val="874930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79A5E2-FE3B-4EFF-A5C8-E5BC3EECFD1B}" type="datetime1">
              <a:rPr lang="en-US" smtClean="0"/>
              <a:t>9/24/2018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6AE811-FB9A-4D6F-81F9-FCDB131215FC}" type="slidenum">
              <a:rPr lang="en-US" smtClean="0"/>
              <a:t>‹#›</a:t>
            </a:fld>
            <a:endParaRPr lang="en-US" dirty="0"/>
          </a:p>
        </p:txBody>
      </p:sp>
    </p:spTree>
    <p:extLst>
      <p:ext uri="{BB962C8B-B14F-4D97-AF65-F5344CB8AC3E}">
        <p14:creationId xmlns:p14="http://schemas.microsoft.com/office/powerpoint/2010/main" val="1816155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08B444-A357-4074-814A-AAF8522A5A21}" type="datetime1">
              <a:rPr lang="en-US" smtClean="0"/>
              <a:t>9/24/2018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6AE811-FB9A-4D6F-81F9-FCDB131215FC}" type="slidenum">
              <a:rPr lang="en-US" smtClean="0"/>
              <a:t>‹#›</a:t>
            </a:fld>
            <a:endParaRPr lang="en-US" dirty="0"/>
          </a:p>
        </p:txBody>
      </p:sp>
    </p:spTree>
    <p:extLst>
      <p:ext uri="{BB962C8B-B14F-4D97-AF65-F5344CB8AC3E}">
        <p14:creationId xmlns:p14="http://schemas.microsoft.com/office/powerpoint/2010/main" val="2303107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1ED2FC-FBF5-43DB-AD31-3B4039BDB73A}" type="datetime1">
              <a:rPr lang="en-US" smtClean="0"/>
              <a:t>9/24/2018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6AE811-FB9A-4D6F-81F9-FCDB131215FC}" type="slidenum">
              <a:rPr lang="en-US" smtClean="0"/>
              <a:t>‹#›</a:t>
            </a:fld>
            <a:endParaRPr lang="en-US" dirty="0"/>
          </a:p>
        </p:txBody>
      </p:sp>
    </p:spTree>
    <p:extLst>
      <p:ext uri="{BB962C8B-B14F-4D97-AF65-F5344CB8AC3E}">
        <p14:creationId xmlns:p14="http://schemas.microsoft.com/office/powerpoint/2010/main" val="1200691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A4D5D1-F681-4144-A1D2-357523B01AC3}" type="datetime1">
              <a:rPr lang="en-US" smtClean="0"/>
              <a:t>9/24/2018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6AE811-FB9A-4D6F-81F9-FCDB131215FC}" type="slidenum">
              <a:rPr lang="en-US" smtClean="0"/>
              <a:t>‹#›</a:t>
            </a:fld>
            <a:endParaRPr lang="en-US" dirty="0"/>
          </a:p>
        </p:txBody>
      </p:sp>
    </p:spTree>
    <p:extLst>
      <p:ext uri="{BB962C8B-B14F-4D97-AF65-F5344CB8AC3E}">
        <p14:creationId xmlns:p14="http://schemas.microsoft.com/office/powerpoint/2010/main" val="31398251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60206" y="6326088"/>
            <a:ext cx="2133600" cy="365125"/>
          </a:xfrm>
        </p:spPr>
        <p:txBody>
          <a:bodyPr/>
          <a:lstStyle/>
          <a:p>
            <a:fld id="{FA6AE811-FB9A-4D6F-81F9-FCDB131215FC}" type="slidenum">
              <a:rPr lang="en-US" smtClean="0"/>
              <a:t>1</a:t>
            </a:fld>
            <a:endParaRPr lang="en-US" dirty="0"/>
          </a:p>
        </p:txBody>
      </p:sp>
      <p:sp>
        <p:nvSpPr>
          <p:cNvPr id="2" name="TextBox 1"/>
          <p:cNvSpPr txBox="1"/>
          <p:nvPr/>
        </p:nvSpPr>
        <p:spPr>
          <a:xfrm>
            <a:off x="565748" y="3429000"/>
            <a:ext cx="7973683" cy="2754600"/>
          </a:xfrm>
          <a:prstGeom prst="rect">
            <a:avLst/>
          </a:prstGeom>
          <a:noFill/>
        </p:spPr>
        <p:txBody>
          <a:bodyPr wrap="square" rtlCol="0">
            <a:spAutoFit/>
          </a:bodyPr>
          <a:lstStyle/>
          <a:p>
            <a:pPr marL="342900" indent="-342900">
              <a:spcAft>
                <a:spcPts val="1800"/>
              </a:spcAft>
              <a:buFont typeface="Wingdings" panose="05000000000000000000" pitchFamily="2" charset="2"/>
              <a:buChar char="§"/>
            </a:pPr>
            <a:r>
              <a:rPr lang="en-US" dirty="0" smtClean="0">
                <a:cs typeface="Arial" panose="020B0604020202020204" pitchFamily="34" charset="0"/>
              </a:rPr>
              <a:t> </a:t>
            </a:r>
            <a:r>
              <a:rPr lang="en-US" sz="2000" dirty="0" smtClean="0">
                <a:cs typeface="Arial" panose="020B0604020202020204" pitchFamily="34" charset="0"/>
              </a:rPr>
              <a:t>The </a:t>
            </a:r>
            <a:r>
              <a:rPr lang="en-US" sz="2000" b="1" dirty="0" smtClean="0">
                <a:cs typeface="Arial" panose="020B0604020202020204" pitchFamily="34" charset="0"/>
              </a:rPr>
              <a:t>PRIORITY-CERTIFICATES</a:t>
            </a:r>
            <a:endParaRPr lang="en-US" sz="2000" dirty="0" smtClean="0">
              <a:solidFill>
                <a:srgbClr val="FF0000"/>
              </a:solidFill>
              <a:cs typeface="Arial" panose="020B0604020202020204" pitchFamily="34" charset="0"/>
            </a:endParaRPr>
          </a:p>
          <a:p>
            <a:pPr marL="342900" indent="-342900">
              <a:spcAft>
                <a:spcPts val="1800"/>
              </a:spcAft>
              <a:buFont typeface="Wingdings" panose="05000000000000000000" pitchFamily="2" charset="2"/>
              <a:buChar char="§"/>
            </a:pPr>
            <a:r>
              <a:rPr lang="en-US" dirty="0" smtClean="0">
                <a:cs typeface="Arial" panose="020B0604020202020204" pitchFamily="34" charset="0"/>
              </a:rPr>
              <a:t>Non-intrusive upon public’s economic freedom (public can freely use any idea &amp; discovery in a certificate - do not create a monopoly!)</a:t>
            </a:r>
          </a:p>
          <a:p>
            <a:pPr marL="342900" indent="-342900">
              <a:spcAft>
                <a:spcPts val="1800"/>
              </a:spcAft>
              <a:buFont typeface="Wingdings" panose="05000000000000000000" pitchFamily="2" charset="2"/>
              <a:buChar char="§"/>
            </a:pPr>
            <a:r>
              <a:rPr lang="en-US" b="1" cap="all" dirty="0" smtClean="0">
                <a:cs typeface="Arial" panose="020B0604020202020204" pitchFamily="34" charset="0"/>
              </a:rPr>
              <a:t>private parties</a:t>
            </a:r>
            <a:r>
              <a:rPr lang="en-US" dirty="0" smtClean="0">
                <a:cs typeface="Arial" panose="020B0604020202020204" pitchFamily="34" charset="0"/>
              </a:rPr>
              <a:t> as GRANTORS (e.g. Universities, Non-profits, High Tech Co</a:t>
            </a:r>
            <a:r>
              <a:rPr lang="en-US" dirty="0">
                <a:cs typeface="Arial" panose="020B0604020202020204" pitchFamily="34" charset="0"/>
              </a:rPr>
              <a:t>.) - </a:t>
            </a:r>
            <a:r>
              <a:rPr lang="en-US" dirty="0" smtClean="0">
                <a:cs typeface="Arial" panose="020B0604020202020204" pitchFamily="34" charset="0"/>
              </a:rPr>
              <a:t>no </a:t>
            </a:r>
            <a:r>
              <a:rPr lang="en-US" dirty="0">
                <a:cs typeface="Arial" panose="020B0604020202020204" pitchFamily="34" charset="0"/>
              </a:rPr>
              <a:t>need of new legislation or Government </a:t>
            </a:r>
            <a:r>
              <a:rPr lang="en-US" dirty="0" smtClean="0">
                <a:cs typeface="Arial" panose="020B0604020202020204" pitchFamily="34" charset="0"/>
              </a:rPr>
              <a:t>action</a:t>
            </a:r>
          </a:p>
          <a:p>
            <a:pPr marL="342900" indent="-342900">
              <a:spcAft>
                <a:spcPts val="1800"/>
              </a:spcAft>
              <a:buFont typeface="Wingdings" panose="05000000000000000000" pitchFamily="2" charset="2"/>
              <a:buChar char="§"/>
            </a:pPr>
            <a:r>
              <a:rPr lang="en-US" dirty="0">
                <a:cs typeface="Arial" panose="020B0604020202020204" pitchFamily="34" charset="0"/>
              </a:rPr>
              <a:t>Forms of IP covering </a:t>
            </a:r>
            <a:r>
              <a:rPr lang="en-US" b="1" dirty="0">
                <a:cs typeface="Arial" panose="020B0604020202020204" pitchFamily="34" charset="0"/>
              </a:rPr>
              <a:t>unprotected subject </a:t>
            </a:r>
            <a:r>
              <a:rPr lang="en-US" b="1" dirty="0" smtClean="0">
                <a:cs typeface="Arial" panose="020B0604020202020204" pitchFamily="34" charset="0"/>
              </a:rPr>
              <a:t>matter</a:t>
            </a:r>
            <a:r>
              <a:rPr lang="en-US" dirty="0" smtClean="0">
                <a:cs typeface="Arial" panose="020B0604020202020204" pitchFamily="34" charset="0"/>
              </a:rPr>
              <a:t> </a:t>
            </a:r>
            <a:r>
              <a:rPr lang="en-US" dirty="0">
                <a:cs typeface="Arial" panose="020B0604020202020204" pitchFamily="34" charset="0"/>
              </a:rPr>
              <a:t>(i.e. Scientific Discoveries, Abstract Ideas, Business Strategies etc</a:t>
            </a:r>
            <a:r>
              <a:rPr lang="en-US" dirty="0" smtClean="0">
                <a:cs typeface="Arial" panose="020B0604020202020204" pitchFamily="34" charset="0"/>
              </a:rPr>
              <a:t>.)</a:t>
            </a:r>
            <a:endParaRPr lang="en-US" dirty="0">
              <a:cs typeface="Arial" panose="020B0604020202020204" pitchFamily="34" charset="0"/>
            </a:endParaRPr>
          </a:p>
        </p:txBody>
      </p:sp>
      <p:grpSp>
        <p:nvGrpSpPr>
          <p:cNvPr id="6" name="Group 5"/>
          <p:cNvGrpSpPr/>
          <p:nvPr/>
        </p:nvGrpSpPr>
        <p:grpSpPr>
          <a:xfrm>
            <a:off x="1143000" y="304800"/>
            <a:ext cx="6781801" cy="2743200"/>
            <a:chOff x="1219200" y="304800"/>
            <a:chExt cx="6781801" cy="2743200"/>
          </a:xfrm>
        </p:grpSpPr>
        <p:sp>
          <p:nvSpPr>
            <p:cNvPr id="5" name="Rounded Rectangle 4"/>
            <p:cNvSpPr/>
            <p:nvPr/>
          </p:nvSpPr>
          <p:spPr>
            <a:xfrm>
              <a:off x="1237890" y="304800"/>
              <a:ext cx="6763110" cy="2743200"/>
            </a:xfrm>
            <a:prstGeom prst="roundRect">
              <a:avLst>
                <a:gd name="adj" fmla="val 753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1219200" y="583793"/>
              <a:ext cx="6781801" cy="1015663"/>
            </a:xfrm>
            <a:prstGeom prst="rect">
              <a:avLst/>
            </a:prstGeom>
            <a:noFill/>
          </p:spPr>
          <p:txBody>
            <a:bodyPr wrap="square" rtlCol="0">
              <a:spAutoFit/>
            </a:bodyPr>
            <a:lstStyle/>
            <a:p>
              <a:pPr algn="ctr">
                <a:spcAft>
                  <a:spcPts val="600"/>
                </a:spcAft>
              </a:pPr>
              <a:r>
                <a:rPr lang="en-US" sz="2800" b="1" cap="small" dirty="0" smtClean="0">
                  <a:solidFill>
                    <a:srgbClr val="0000FF"/>
                  </a:solidFill>
                  <a:cs typeface="Arial" panose="020B0604020202020204" pitchFamily="34" charset="0"/>
                </a:rPr>
                <a:t>Non-Intrusive </a:t>
              </a:r>
              <a:r>
                <a:rPr lang="en-US" sz="2200" b="1" cap="small" dirty="0">
                  <a:cs typeface="Arial" panose="020B0604020202020204" pitchFamily="34" charset="0"/>
                </a:rPr>
                <a:t>&amp;</a:t>
              </a:r>
              <a:r>
                <a:rPr lang="en-US" sz="2800" b="1" cap="small" dirty="0" smtClean="0">
                  <a:solidFill>
                    <a:srgbClr val="0000FF"/>
                  </a:solidFill>
                  <a:cs typeface="Arial" panose="020B0604020202020204" pitchFamily="34" charset="0"/>
                </a:rPr>
                <a:t> Non-Monopolistic </a:t>
              </a:r>
              <a:r>
                <a:rPr lang="en-US" sz="2800" b="1" cap="small" dirty="0" smtClean="0">
                  <a:cs typeface="Arial" panose="020B0604020202020204" pitchFamily="34" charset="0"/>
                </a:rPr>
                <a:t> </a:t>
              </a:r>
            </a:p>
            <a:p>
              <a:pPr algn="ctr"/>
              <a:r>
                <a:rPr lang="en-US" sz="2700" b="1" cap="small" dirty="0" smtClean="0">
                  <a:cs typeface="Arial" panose="020B0604020202020204" pitchFamily="34" charset="0"/>
                </a:rPr>
                <a:t>Forms of Intellectual Property</a:t>
              </a:r>
            </a:p>
          </p:txBody>
        </p:sp>
        <p:sp>
          <p:nvSpPr>
            <p:cNvPr id="12" name="TextBox 11"/>
            <p:cNvSpPr txBox="1"/>
            <p:nvPr/>
          </p:nvSpPr>
          <p:spPr>
            <a:xfrm>
              <a:off x="3043745" y="1981200"/>
              <a:ext cx="3184463" cy="592470"/>
            </a:xfrm>
            <a:prstGeom prst="rect">
              <a:avLst/>
            </a:prstGeom>
            <a:noFill/>
          </p:spPr>
          <p:txBody>
            <a:bodyPr wrap="none" rtlCol="0">
              <a:spAutoFit/>
            </a:bodyPr>
            <a:lstStyle/>
            <a:p>
              <a:pPr marL="0" lvl="1" algn="ctr">
                <a:spcBef>
                  <a:spcPct val="0"/>
                </a:spcBef>
                <a:spcAft>
                  <a:spcPts val="300"/>
                </a:spcAft>
              </a:pPr>
              <a:r>
                <a:rPr lang="en-CA" sz="1600" dirty="0" smtClean="0"/>
                <a:t>Jerry </a:t>
              </a:r>
              <a:r>
                <a:rPr lang="en-CA" sz="1600" dirty="0"/>
                <a:t>Comanescu, Ph.D.-Esq.</a:t>
              </a:r>
            </a:p>
            <a:p>
              <a:pPr marL="0" lvl="1" algn="ctr">
                <a:spcBef>
                  <a:spcPct val="0"/>
                </a:spcBef>
              </a:pPr>
              <a:r>
                <a:rPr lang="en-CA" sz="1400" dirty="0">
                  <a:solidFill>
                    <a:srgbClr val="0070C0"/>
                  </a:solidFill>
                </a:rPr>
                <a:t>Physicist &amp; Intellectual Property </a:t>
              </a:r>
              <a:r>
                <a:rPr lang="en-CA" sz="1400" dirty="0" smtClean="0">
                  <a:solidFill>
                    <a:srgbClr val="0070C0"/>
                  </a:solidFill>
                </a:rPr>
                <a:t>Attorney</a:t>
              </a:r>
              <a:endParaRPr lang="en-CA" sz="1400" dirty="0">
                <a:solidFill>
                  <a:srgbClr val="0070C0"/>
                </a:solidFill>
              </a:endParaRPr>
            </a:p>
          </p:txBody>
        </p:sp>
      </p:grpSp>
    </p:spTree>
    <p:extLst>
      <p:ext uri="{BB962C8B-B14F-4D97-AF65-F5344CB8AC3E}">
        <p14:creationId xmlns:p14="http://schemas.microsoft.com/office/powerpoint/2010/main" val="35566166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6C999FC-B097-4A23-9A78-E1E966464F97}" type="slidenum">
              <a:rPr lang="en-US" smtClean="0"/>
              <a:t>2</a:t>
            </a:fld>
            <a:endParaRPr lang="en-US" dirty="0"/>
          </a:p>
        </p:txBody>
      </p:sp>
      <p:sp>
        <p:nvSpPr>
          <p:cNvPr id="3" name="TextBox 2"/>
          <p:cNvSpPr txBox="1"/>
          <p:nvPr/>
        </p:nvSpPr>
        <p:spPr>
          <a:xfrm>
            <a:off x="152400" y="914400"/>
            <a:ext cx="8686800" cy="5293757"/>
          </a:xfrm>
          <a:prstGeom prst="rect">
            <a:avLst/>
          </a:prstGeom>
          <a:noFill/>
        </p:spPr>
        <p:txBody>
          <a:bodyPr wrap="square" rtlCol="0">
            <a:spAutoFit/>
          </a:bodyPr>
          <a:lstStyle/>
          <a:p>
            <a:pPr>
              <a:spcAft>
                <a:spcPts val="1800"/>
              </a:spcAft>
            </a:pPr>
            <a:r>
              <a:rPr lang="en-US" dirty="0" smtClean="0"/>
              <a:t>PATENTS </a:t>
            </a:r>
            <a:r>
              <a:rPr lang="en-US" dirty="0"/>
              <a:t>bring two </a:t>
            </a:r>
            <a:r>
              <a:rPr lang="en-US" dirty="0" smtClean="0"/>
              <a:t>types of benefits to inventors:</a:t>
            </a:r>
            <a:endParaRPr lang="en-US" dirty="0"/>
          </a:p>
          <a:p>
            <a:pPr marL="800100" lvl="1" indent="-342900">
              <a:spcAft>
                <a:spcPts val="1800"/>
              </a:spcAft>
              <a:buFont typeface="+mj-lt"/>
              <a:buAutoNum type="arabicPeriod"/>
            </a:pPr>
            <a:r>
              <a:rPr lang="en-US" dirty="0" smtClean="0"/>
              <a:t> Direct </a:t>
            </a:r>
            <a:r>
              <a:rPr lang="en-US" dirty="0"/>
              <a:t>economic </a:t>
            </a:r>
            <a:r>
              <a:rPr lang="en-US" dirty="0" smtClean="0"/>
              <a:t>benefit – right to exclude </a:t>
            </a:r>
            <a:r>
              <a:rPr lang="en-US" sz="1400" i="1" dirty="0" smtClean="0"/>
              <a:t>(most </a:t>
            </a:r>
            <a:r>
              <a:rPr lang="en-US" sz="1400" i="1" dirty="0"/>
              <a:t>times not </a:t>
            </a:r>
            <a:r>
              <a:rPr lang="en-US" sz="1400" i="1" dirty="0" smtClean="0"/>
              <a:t>to inventors … GE patents)</a:t>
            </a:r>
            <a:endParaRPr lang="en-US" sz="1400" i="1" dirty="0"/>
          </a:p>
          <a:p>
            <a:pPr marL="800100" lvl="1" indent="-342900">
              <a:spcAft>
                <a:spcPts val="1200"/>
              </a:spcAft>
              <a:buFont typeface="+mj-lt"/>
              <a:buAutoNum type="arabicPeriod"/>
            </a:pPr>
            <a:r>
              <a:rPr lang="en-US" dirty="0" smtClean="0"/>
              <a:t> </a:t>
            </a:r>
            <a:r>
              <a:rPr lang="en-US" b="1" dirty="0" smtClean="0"/>
              <a:t>Reputational </a:t>
            </a:r>
            <a:r>
              <a:rPr lang="en-US" b="1" dirty="0"/>
              <a:t>Benefits  </a:t>
            </a:r>
            <a:r>
              <a:rPr lang="en-US" sz="1600" b="1" dirty="0" smtClean="0"/>
              <a:t>(</a:t>
            </a:r>
            <a:r>
              <a:rPr lang="en-US" sz="1600" b="1" dirty="0">
                <a:solidFill>
                  <a:srgbClr val="0000FF"/>
                </a:solidFill>
              </a:rPr>
              <a:t>Credit </a:t>
            </a:r>
            <a:r>
              <a:rPr lang="en-US" sz="1600" b="1" dirty="0" smtClean="0">
                <a:solidFill>
                  <a:srgbClr val="0000FF"/>
                </a:solidFill>
              </a:rPr>
              <a:t>Attribution Devices</a:t>
            </a:r>
            <a:r>
              <a:rPr lang="en-US" sz="1600" b="1" dirty="0" smtClean="0"/>
              <a:t> </a:t>
            </a:r>
            <a:r>
              <a:rPr lang="en-US" sz="1600" b="1" dirty="0" smtClean="0">
                <a:sym typeface="Wingdings" panose="05000000000000000000" pitchFamily="2" charset="2"/>
              </a:rPr>
              <a:t></a:t>
            </a:r>
            <a:r>
              <a:rPr lang="en-US" sz="1600" b="1" dirty="0" smtClean="0"/>
              <a:t> </a:t>
            </a:r>
            <a:r>
              <a:rPr lang="en-US" sz="1600" b="1" dirty="0" smtClean="0">
                <a:solidFill>
                  <a:srgbClr val="0000FF"/>
                </a:solidFill>
              </a:rPr>
              <a:t>RECOGNITION</a:t>
            </a:r>
            <a:r>
              <a:rPr lang="en-US" sz="1600" b="1" dirty="0" smtClean="0"/>
              <a:t> </a:t>
            </a:r>
            <a:r>
              <a:rPr lang="en-US" sz="1600" dirty="0" smtClean="0"/>
              <a:t>&amp;</a:t>
            </a:r>
            <a:r>
              <a:rPr lang="en-US" sz="1600" b="1" dirty="0" smtClean="0"/>
              <a:t> </a:t>
            </a:r>
            <a:r>
              <a:rPr lang="en-US" sz="1600" b="1" dirty="0" smtClean="0">
                <a:solidFill>
                  <a:srgbClr val="0000FF"/>
                </a:solidFill>
              </a:rPr>
              <a:t>PRESTIGE</a:t>
            </a:r>
            <a:r>
              <a:rPr lang="en-US" sz="1600" b="1" dirty="0" smtClean="0"/>
              <a:t>)</a:t>
            </a:r>
            <a:r>
              <a:rPr lang="en-US" sz="1400" dirty="0" smtClean="0">
                <a:cs typeface="Arial" panose="020B0604020202020204" pitchFamily="34" charset="0"/>
              </a:rPr>
              <a:t> </a:t>
            </a:r>
          </a:p>
          <a:p>
            <a:pPr marL="1200150" lvl="2" indent="-285750">
              <a:lnSpc>
                <a:spcPts val="2000"/>
              </a:lnSpc>
              <a:spcAft>
                <a:spcPts val="1200"/>
              </a:spcAft>
              <a:buFont typeface="Arial" panose="020B0604020202020204" pitchFamily="34" charset="0"/>
              <a:buChar char="•"/>
            </a:pPr>
            <a:r>
              <a:rPr lang="en-US" sz="1400" dirty="0" smtClean="0">
                <a:cs typeface="Arial" panose="020B0604020202020204" pitchFamily="34" charset="0"/>
              </a:rPr>
              <a:t>Patents make a precise </a:t>
            </a:r>
            <a:r>
              <a:rPr lang="en-US" sz="1400" dirty="0">
                <a:cs typeface="Arial" panose="020B0604020202020204" pitchFamily="34" charset="0"/>
              </a:rPr>
              <a:t>statement of </a:t>
            </a:r>
            <a:r>
              <a:rPr lang="en-US" sz="1700" b="1" u="sng" cap="small" dirty="0" smtClean="0">
                <a:cs typeface="Arial" panose="020B0604020202020204" pitchFamily="34" charset="0"/>
              </a:rPr>
              <a:t>Intellectual </a:t>
            </a:r>
            <a:r>
              <a:rPr lang="en-US" sz="1700" b="1" u="sng" cap="small" dirty="0">
                <a:cs typeface="Arial" panose="020B0604020202020204" pitchFamily="34" charset="0"/>
              </a:rPr>
              <a:t>&amp;</a:t>
            </a:r>
            <a:r>
              <a:rPr lang="en-US" sz="1700" b="1" u="sng" cap="small" dirty="0" smtClean="0">
                <a:cs typeface="Arial" panose="020B0604020202020204" pitchFamily="34" charset="0"/>
              </a:rPr>
              <a:t> </a:t>
            </a:r>
            <a:r>
              <a:rPr lang="en-US" sz="1700" b="1" u="sng" cap="small" dirty="0">
                <a:cs typeface="Arial" panose="020B0604020202020204" pitchFamily="34" charset="0"/>
              </a:rPr>
              <a:t>Scientific </a:t>
            </a:r>
            <a:r>
              <a:rPr lang="en-US" sz="1700" b="1" u="sng" cap="small" dirty="0" smtClean="0">
                <a:cs typeface="Arial" panose="020B0604020202020204" pitchFamily="34" charset="0"/>
              </a:rPr>
              <a:t>Priority</a:t>
            </a:r>
            <a:r>
              <a:rPr lang="en-US" sz="1700" dirty="0" smtClean="0">
                <a:cs typeface="Arial" panose="020B0604020202020204" pitchFamily="34" charset="0"/>
              </a:rPr>
              <a:t> </a:t>
            </a:r>
            <a:r>
              <a:rPr lang="en-US" sz="1400" dirty="0" smtClean="0">
                <a:cs typeface="Arial" panose="020B0604020202020204" pitchFamily="34" charset="0"/>
              </a:rPr>
              <a:t>about inventors and the claimed inventions – patents are FORMAL DOCUMENTS attesting </a:t>
            </a:r>
            <a:r>
              <a:rPr lang="en-US" sz="1400" dirty="0">
                <a:cs typeface="Arial" panose="020B0604020202020204" pitchFamily="34" charset="0"/>
              </a:rPr>
              <a:t>that inventor is </a:t>
            </a:r>
            <a:r>
              <a:rPr lang="en-US" sz="1400" dirty="0" smtClean="0">
                <a:cs typeface="Arial" panose="020B0604020202020204" pitchFamily="34" charset="0"/>
              </a:rPr>
              <a:t>“entitled to priority re an invention” (unlike </a:t>
            </a:r>
            <a:r>
              <a:rPr lang="en-US" sz="1400" dirty="0">
                <a:cs typeface="Arial" panose="020B0604020202020204" pitchFamily="34" charset="0"/>
              </a:rPr>
              <a:t>Journal </a:t>
            </a:r>
            <a:r>
              <a:rPr lang="en-US" sz="1400" dirty="0" smtClean="0">
                <a:cs typeface="Arial" panose="020B0604020202020204" pitchFamily="34" charset="0"/>
              </a:rPr>
              <a:t>Articles!)</a:t>
            </a:r>
          </a:p>
          <a:p>
            <a:pPr marL="1200150" lvl="2" indent="-285750">
              <a:spcAft>
                <a:spcPts val="1200"/>
              </a:spcAft>
              <a:buFont typeface="Arial" panose="020B0604020202020204" pitchFamily="34" charset="0"/>
              <a:buChar char="•"/>
            </a:pPr>
            <a:r>
              <a:rPr lang="en-US" sz="1400" dirty="0" smtClean="0">
                <a:cs typeface="Arial" panose="020B0604020202020204" pitchFamily="34" charset="0"/>
              </a:rPr>
              <a:t>Scientists use patents to </a:t>
            </a:r>
            <a:r>
              <a:rPr lang="en-US" sz="1400" b="1" u="sng" dirty="0" smtClean="0">
                <a:cs typeface="Arial" panose="020B0604020202020204" pitchFamily="34" charset="0"/>
              </a:rPr>
              <a:t>secure CREDIT as FIRST CREATORS of a TECHNOLOGY</a:t>
            </a:r>
            <a:r>
              <a:rPr lang="en-US" sz="1400" b="1" dirty="0" smtClean="0">
                <a:cs typeface="Arial" panose="020B0604020202020204" pitchFamily="34" charset="0"/>
              </a:rPr>
              <a:t> </a:t>
            </a:r>
            <a:r>
              <a:rPr lang="en-US" sz="1400" dirty="0" smtClean="0">
                <a:cs typeface="Arial" panose="020B0604020202020204" pitchFamily="34" charset="0"/>
              </a:rPr>
              <a:t>(see academia)</a:t>
            </a:r>
          </a:p>
          <a:p>
            <a:pPr marL="1200150" lvl="2" indent="-285750">
              <a:spcAft>
                <a:spcPts val="1200"/>
              </a:spcAft>
              <a:buFont typeface="Arial" panose="020B0604020202020204" pitchFamily="34" charset="0"/>
              <a:buChar char="•"/>
            </a:pPr>
            <a:r>
              <a:rPr lang="en-US" sz="1400" dirty="0" smtClean="0">
                <a:cs typeface="Arial" panose="020B0604020202020204" pitchFamily="34" charset="0"/>
              </a:rPr>
              <a:t>Companies point out to their patent </a:t>
            </a:r>
            <a:r>
              <a:rPr lang="en-US" sz="1400" dirty="0">
                <a:cs typeface="Arial" panose="020B0604020202020204" pitchFamily="34" charset="0"/>
              </a:rPr>
              <a:t>portfolio </a:t>
            </a:r>
            <a:r>
              <a:rPr lang="en-US" sz="1400" dirty="0" smtClean="0">
                <a:cs typeface="Arial" panose="020B0604020202020204" pitchFamily="34" charset="0"/>
              </a:rPr>
              <a:t>as proof of </a:t>
            </a:r>
            <a:r>
              <a:rPr lang="en-US" sz="1400" b="1" u="sng" dirty="0" smtClean="0">
                <a:cs typeface="Arial" panose="020B0604020202020204" pitchFamily="34" charset="0"/>
              </a:rPr>
              <a:t>Technological Achievement &amp; Creativity</a:t>
            </a:r>
            <a:r>
              <a:rPr lang="en-US" sz="1400" dirty="0" smtClean="0">
                <a:cs typeface="Arial" panose="020B0604020202020204" pitchFamily="34" charset="0"/>
              </a:rPr>
              <a:t> (e.g. to show they are actual creators of a certain technology)</a:t>
            </a:r>
            <a:endParaRPr lang="en-US" sz="1400" b="1" dirty="0" smtClean="0">
              <a:cs typeface="Arial" panose="020B0604020202020204" pitchFamily="34" charset="0"/>
            </a:endParaRPr>
          </a:p>
          <a:p>
            <a:pPr lvl="1"/>
            <a:endParaRPr lang="en-US" sz="1400" b="1" dirty="0" smtClean="0">
              <a:cs typeface="Arial" panose="020B0604020202020204" pitchFamily="34" charset="0"/>
              <a:sym typeface="Wingdings" panose="05000000000000000000" pitchFamily="2" charset="2"/>
            </a:endParaRPr>
          </a:p>
          <a:p>
            <a:pPr lvl="2">
              <a:spcBef>
                <a:spcPts val="1200"/>
              </a:spcBef>
            </a:pPr>
            <a:r>
              <a:rPr lang="en-US" sz="1600" b="1" dirty="0" smtClean="0">
                <a:cs typeface="Arial" panose="020B0604020202020204" pitchFamily="34" charset="0"/>
              </a:rPr>
              <a:t>financial benefits</a:t>
            </a:r>
            <a:r>
              <a:rPr lang="en-US" sz="1600" dirty="0" smtClean="0">
                <a:cs typeface="Arial" panose="020B0604020202020204" pitchFamily="34" charset="0"/>
              </a:rPr>
              <a:t>: Resume items, employment</a:t>
            </a:r>
            <a:r>
              <a:rPr lang="en-US" sz="1600" dirty="0">
                <a:cs typeface="Arial" panose="020B0604020202020204" pitchFamily="34" charset="0"/>
              </a:rPr>
              <a:t>, </a:t>
            </a:r>
            <a:r>
              <a:rPr lang="en-US" sz="1600" dirty="0" smtClean="0">
                <a:cs typeface="Arial" panose="020B0604020202020204" pitchFamily="34" charset="0"/>
              </a:rPr>
              <a:t>higher salaries, tenure</a:t>
            </a:r>
            <a:r>
              <a:rPr lang="en-US" sz="1600" dirty="0">
                <a:cs typeface="Arial" panose="020B0604020202020204" pitchFamily="34" charset="0"/>
              </a:rPr>
              <a:t>, </a:t>
            </a:r>
            <a:r>
              <a:rPr lang="en-US" sz="1600" dirty="0" smtClean="0">
                <a:cs typeface="Arial" panose="020B0604020202020204" pitchFamily="34" charset="0"/>
              </a:rPr>
              <a:t>grants, etc.</a:t>
            </a:r>
            <a:endParaRPr lang="en-US" dirty="0" smtClean="0">
              <a:cs typeface="Arial" panose="020B0604020202020204" pitchFamily="34" charset="0"/>
            </a:endParaRPr>
          </a:p>
          <a:p>
            <a:endParaRPr lang="en-US" dirty="0" smtClean="0">
              <a:cs typeface="Arial" panose="020B0604020202020204" pitchFamily="34" charset="0"/>
            </a:endParaRPr>
          </a:p>
          <a:p>
            <a:endParaRPr lang="en-US" dirty="0">
              <a:cs typeface="Arial" panose="020B0604020202020204" pitchFamily="34" charset="0"/>
            </a:endParaRPr>
          </a:p>
          <a:p>
            <a:pPr algn="ctr">
              <a:spcAft>
                <a:spcPts val="1200"/>
              </a:spcAft>
            </a:pPr>
            <a:r>
              <a:rPr lang="en-US" i="1" dirty="0">
                <a:cs typeface="Arial" panose="020B0604020202020204" pitchFamily="34" charset="0"/>
              </a:rPr>
              <a:t>We propose designing IP rights </a:t>
            </a:r>
            <a:r>
              <a:rPr lang="en-US" i="1" dirty="0" smtClean="0">
                <a:cs typeface="Arial" panose="020B0604020202020204" pitchFamily="34" charset="0"/>
              </a:rPr>
              <a:t>granting </a:t>
            </a:r>
            <a:r>
              <a:rPr lang="en-US" b="1" i="1" u="sng" dirty="0" smtClean="0">
                <a:cs typeface="Arial" panose="020B0604020202020204" pitchFamily="34" charset="0"/>
              </a:rPr>
              <a:t>ONLY</a:t>
            </a:r>
            <a:r>
              <a:rPr lang="en-US" b="1" i="1" dirty="0" smtClean="0">
                <a:cs typeface="Arial" panose="020B0604020202020204" pitchFamily="34" charset="0"/>
              </a:rPr>
              <a:t> the </a:t>
            </a:r>
            <a:r>
              <a:rPr lang="en-US" b="1" i="1" u="sng" dirty="0" smtClean="0">
                <a:cs typeface="Arial" panose="020B0604020202020204" pitchFamily="34" charset="0"/>
              </a:rPr>
              <a:t>REPUTATIONAL BENEFITS</a:t>
            </a:r>
          </a:p>
          <a:p>
            <a:pPr algn="ctr">
              <a:spcAft>
                <a:spcPts val="1200"/>
              </a:spcAft>
            </a:pPr>
            <a:r>
              <a:rPr lang="en-US" sz="1200" i="1" dirty="0" smtClean="0">
                <a:cs typeface="Arial" panose="020B0604020202020204" pitchFamily="34" charset="0"/>
              </a:rPr>
              <a:t>(e.g. the Tesla publically released patents)</a:t>
            </a:r>
          </a:p>
        </p:txBody>
      </p:sp>
      <p:sp>
        <p:nvSpPr>
          <p:cNvPr id="4" name="TextBox 3"/>
          <p:cNvSpPr txBox="1"/>
          <p:nvPr/>
        </p:nvSpPr>
        <p:spPr>
          <a:xfrm>
            <a:off x="1916502" y="152400"/>
            <a:ext cx="5822790" cy="430887"/>
          </a:xfrm>
          <a:prstGeom prst="rect">
            <a:avLst/>
          </a:prstGeom>
          <a:noFill/>
        </p:spPr>
        <p:txBody>
          <a:bodyPr wrap="square" rtlCol="0">
            <a:spAutoFit/>
          </a:bodyPr>
          <a:lstStyle/>
          <a:p>
            <a:pPr algn="ctr"/>
            <a:r>
              <a:rPr lang="en-US" sz="2200" b="1" u="sng" cap="small" dirty="0" smtClean="0">
                <a:cs typeface="Arial" panose="020B0604020202020204" pitchFamily="34" charset="0"/>
              </a:rPr>
              <a:t>Design of Non-Monopolistic IP Rights</a:t>
            </a:r>
            <a:endParaRPr lang="en-US" sz="2200" b="1" u="sng" cap="small" dirty="0">
              <a:cs typeface="Arial" panose="020B0604020202020204" pitchFamily="34" charset="0"/>
            </a:endParaRPr>
          </a:p>
        </p:txBody>
      </p:sp>
      <p:sp>
        <p:nvSpPr>
          <p:cNvPr id="5" name="Down Arrow 4"/>
          <p:cNvSpPr/>
          <p:nvPr/>
        </p:nvSpPr>
        <p:spPr>
          <a:xfrm>
            <a:off x="4464946" y="4267200"/>
            <a:ext cx="484632" cy="228600"/>
          </a:xfrm>
          <a:prstGeom prst="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065452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553200" y="6416675"/>
            <a:ext cx="2133600" cy="365125"/>
          </a:xfrm>
        </p:spPr>
        <p:txBody>
          <a:bodyPr/>
          <a:lstStyle/>
          <a:p>
            <a:fld id="{7912CF97-8A43-49E5-8AB3-BDCE887F3C6B}" type="slidenum">
              <a:rPr lang="en-US" smtClean="0"/>
              <a:t>3</a:t>
            </a:fld>
            <a:endParaRPr lang="en-US" dirty="0"/>
          </a:p>
        </p:txBody>
      </p:sp>
      <p:sp>
        <p:nvSpPr>
          <p:cNvPr id="3" name="Rounded Rectangle 2"/>
          <p:cNvSpPr/>
          <p:nvPr/>
        </p:nvSpPr>
        <p:spPr>
          <a:xfrm>
            <a:off x="482650" y="263874"/>
            <a:ext cx="8371648" cy="3927126"/>
          </a:xfrm>
          <a:prstGeom prst="roundRect">
            <a:avLst>
              <a:gd name="adj" fmla="val 2745"/>
            </a:avLst>
          </a:prstGeom>
          <a:solidFill>
            <a:schemeClr val="bg1">
              <a:lumMod val="8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482650" y="380999"/>
            <a:ext cx="8153400" cy="493815"/>
          </a:xfrm>
          <a:prstGeom prst="rect">
            <a:avLst/>
          </a:prstGeom>
          <a:noFill/>
        </p:spPr>
        <p:txBody>
          <a:bodyPr wrap="square" rtlCol="0">
            <a:spAutoFit/>
          </a:bodyPr>
          <a:lstStyle/>
          <a:p>
            <a:pPr algn="ctr"/>
            <a:r>
              <a:rPr lang="en-US" dirty="0" smtClean="0">
                <a:latin typeface="+mj-lt"/>
                <a:cs typeface="Arial" panose="020B0604020202020204" pitchFamily="34" charset="0"/>
              </a:rPr>
              <a:t>The space of </a:t>
            </a:r>
            <a:r>
              <a:rPr lang="en-US" dirty="0" smtClean="0">
                <a:solidFill>
                  <a:srgbClr val="0000FF"/>
                </a:solidFill>
                <a:latin typeface="+mj-lt"/>
                <a:cs typeface="Arial" panose="020B0604020202020204" pitchFamily="34" charset="0"/>
              </a:rPr>
              <a:t>Ideas</a:t>
            </a:r>
            <a:r>
              <a:rPr lang="en-US" dirty="0" smtClean="0">
                <a:latin typeface="+mj-lt"/>
                <a:cs typeface="Arial" panose="020B0604020202020204" pitchFamily="34" charset="0"/>
              </a:rPr>
              <a:t>,</a:t>
            </a:r>
            <a:r>
              <a:rPr lang="en-US" dirty="0" smtClean="0">
                <a:solidFill>
                  <a:srgbClr val="0000FF"/>
                </a:solidFill>
                <a:latin typeface="+mj-lt"/>
                <a:cs typeface="Arial" panose="020B0604020202020204" pitchFamily="34" charset="0"/>
              </a:rPr>
              <a:t> Discoveries </a:t>
            </a:r>
            <a:r>
              <a:rPr lang="en-US" dirty="0" smtClean="0">
                <a:latin typeface="+mj-lt"/>
                <a:cs typeface="Arial" panose="020B0604020202020204" pitchFamily="34" charset="0"/>
              </a:rPr>
              <a:t>&amp;</a:t>
            </a:r>
            <a:r>
              <a:rPr lang="en-US" dirty="0" smtClean="0">
                <a:solidFill>
                  <a:srgbClr val="0000FF"/>
                </a:solidFill>
                <a:latin typeface="+mj-lt"/>
                <a:cs typeface="Arial" panose="020B0604020202020204" pitchFamily="34" charset="0"/>
              </a:rPr>
              <a:t> Scientific Achievements</a:t>
            </a:r>
            <a:r>
              <a:rPr lang="en-US" dirty="0" smtClean="0">
                <a:latin typeface="+mj-lt"/>
                <a:cs typeface="Arial" panose="020B0604020202020204" pitchFamily="34" charset="0"/>
              </a:rPr>
              <a:t>:</a:t>
            </a:r>
          </a:p>
        </p:txBody>
      </p:sp>
      <p:sp>
        <p:nvSpPr>
          <p:cNvPr id="38" name="TextBox 37"/>
          <p:cNvSpPr txBox="1"/>
          <p:nvPr/>
        </p:nvSpPr>
        <p:spPr>
          <a:xfrm>
            <a:off x="5666707" y="838200"/>
            <a:ext cx="3055895" cy="2674829"/>
          </a:xfrm>
          <a:prstGeom prst="rect">
            <a:avLst/>
          </a:prstGeom>
          <a:noFill/>
        </p:spPr>
        <p:txBody>
          <a:bodyPr wrap="square" rtlCol="0">
            <a:spAutoFit/>
          </a:bodyPr>
          <a:lstStyle/>
          <a:p>
            <a:pPr>
              <a:spcAft>
                <a:spcPts val="1800"/>
              </a:spcAft>
            </a:pPr>
            <a:r>
              <a:rPr lang="en-US" b="1" u="sng" dirty="0" smtClean="0">
                <a:latin typeface="+mj-lt"/>
                <a:cs typeface="Arial" panose="020B0604020202020204" pitchFamily="34" charset="0"/>
              </a:rPr>
              <a:t>PATENTABLE</a:t>
            </a:r>
            <a:r>
              <a:rPr lang="en-US" b="1" dirty="0" smtClean="0">
                <a:latin typeface="+mj-lt"/>
                <a:cs typeface="Arial" panose="020B0604020202020204" pitchFamily="34" charset="0"/>
              </a:rPr>
              <a:t>:</a:t>
            </a:r>
          </a:p>
          <a:p>
            <a:pPr marL="285750" indent="-285750">
              <a:spcAft>
                <a:spcPts val="600"/>
              </a:spcAft>
              <a:buFont typeface="Arial" panose="020B0604020202020204" pitchFamily="34" charset="0"/>
              <a:buChar char="•"/>
            </a:pPr>
            <a:r>
              <a:rPr lang="en-US" sz="1500" b="1" dirty="0">
                <a:cs typeface="Arial" panose="020B0604020202020204" pitchFamily="34" charset="0"/>
              </a:rPr>
              <a:t>Composition of Matter </a:t>
            </a:r>
            <a:endParaRPr lang="en-US" sz="1500" b="1" dirty="0" smtClean="0">
              <a:latin typeface="+mj-lt"/>
              <a:cs typeface="Arial" panose="020B0604020202020204" pitchFamily="34" charset="0"/>
            </a:endParaRPr>
          </a:p>
          <a:p>
            <a:pPr marL="285750" indent="-285750">
              <a:spcAft>
                <a:spcPts val="600"/>
              </a:spcAft>
              <a:buFont typeface="Arial" panose="020B0604020202020204" pitchFamily="34" charset="0"/>
              <a:buChar char="•"/>
            </a:pPr>
            <a:r>
              <a:rPr lang="en-US" sz="1500" b="1" dirty="0" smtClean="0">
                <a:latin typeface="+mj-lt"/>
                <a:cs typeface="Arial" panose="020B0604020202020204" pitchFamily="34" charset="0"/>
              </a:rPr>
              <a:t>Machines</a:t>
            </a:r>
          </a:p>
          <a:p>
            <a:pPr marL="285750" indent="-285750">
              <a:spcAft>
                <a:spcPts val="600"/>
              </a:spcAft>
              <a:buFont typeface="Arial" panose="020B0604020202020204" pitchFamily="34" charset="0"/>
              <a:buChar char="•"/>
            </a:pPr>
            <a:r>
              <a:rPr lang="en-US" sz="1500" b="1" dirty="0" smtClean="0">
                <a:latin typeface="+mj-lt"/>
                <a:cs typeface="Arial" panose="020B0604020202020204" pitchFamily="34" charset="0"/>
              </a:rPr>
              <a:t>Processes </a:t>
            </a:r>
            <a:r>
              <a:rPr lang="en-US" sz="1500" dirty="0" smtClean="0">
                <a:latin typeface="+mj-lt"/>
                <a:cs typeface="Arial" panose="020B0604020202020204" pitchFamily="34" charset="0"/>
              </a:rPr>
              <a:t>(on tangible matter)</a:t>
            </a:r>
            <a:endParaRPr lang="en-US" sz="1500" i="1" dirty="0" smtClean="0">
              <a:latin typeface="+mj-lt"/>
              <a:cs typeface="Arial" panose="020B0604020202020204" pitchFamily="34" charset="0"/>
            </a:endParaRPr>
          </a:p>
          <a:p>
            <a:pPr>
              <a:spcBef>
                <a:spcPts val="600"/>
              </a:spcBef>
              <a:spcAft>
                <a:spcPts val="600"/>
              </a:spcAft>
            </a:pPr>
            <a:r>
              <a:rPr lang="en-US" sz="1300" i="1" u="sng" dirty="0" smtClean="0">
                <a:latin typeface="+mj-lt"/>
                <a:cs typeface="Arial" panose="020B0604020202020204" pitchFamily="34" charset="0"/>
              </a:rPr>
              <a:t>US Supreme Court</a:t>
            </a:r>
            <a:r>
              <a:rPr lang="en-US" sz="1300" i="1" dirty="0" smtClean="0">
                <a:latin typeface="+mj-lt"/>
                <a:cs typeface="Arial" panose="020B0604020202020204" pitchFamily="34" charset="0"/>
              </a:rPr>
              <a:t>  has repeatedly ruled that only the above are patentable.</a:t>
            </a:r>
            <a:endParaRPr lang="en-US" sz="1300" i="1" dirty="0">
              <a:latin typeface="+mj-lt"/>
              <a:cs typeface="Arial" panose="020B0604020202020204" pitchFamily="34" charset="0"/>
            </a:endParaRPr>
          </a:p>
        </p:txBody>
      </p:sp>
      <p:sp>
        <p:nvSpPr>
          <p:cNvPr id="51" name="TextBox 50"/>
          <p:cNvSpPr txBox="1"/>
          <p:nvPr/>
        </p:nvSpPr>
        <p:spPr>
          <a:xfrm>
            <a:off x="777099" y="838200"/>
            <a:ext cx="4800599" cy="2700739"/>
          </a:xfrm>
          <a:prstGeom prst="rect">
            <a:avLst/>
          </a:prstGeom>
          <a:noFill/>
        </p:spPr>
        <p:txBody>
          <a:bodyPr wrap="square" rtlCol="0">
            <a:spAutoFit/>
          </a:bodyPr>
          <a:lstStyle/>
          <a:p>
            <a:pPr>
              <a:spcAft>
                <a:spcPts val="1800"/>
              </a:spcAft>
            </a:pPr>
            <a:r>
              <a:rPr lang="en-US" b="1" u="sng" dirty="0" smtClean="0">
                <a:cs typeface="Arial" panose="020B0604020202020204" pitchFamily="34" charset="0"/>
              </a:rPr>
              <a:t>NON-PATENTABLE</a:t>
            </a:r>
            <a:endParaRPr lang="en-US" sz="1400" b="1" dirty="0" smtClean="0">
              <a:cs typeface="Arial" panose="020B0604020202020204" pitchFamily="34" charset="0"/>
            </a:endParaRPr>
          </a:p>
          <a:p>
            <a:pPr marL="285750" indent="-285750">
              <a:spcAft>
                <a:spcPts val="900"/>
              </a:spcAft>
              <a:buFont typeface="Arial" panose="020B0604020202020204" pitchFamily="34" charset="0"/>
              <a:buChar char="•"/>
            </a:pPr>
            <a:r>
              <a:rPr lang="en-US" sz="1400" b="1" dirty="0" smtClean="0">
                <a:cs typeface="Arial" panose="020B0604020202020204" pitchFamily="34" charset="0"/>
              </a:rPr>
              <a:t>Scientific Discoveries </a:t>
            </a:r>
            <a:r>
              <a:rPr lang="en-US" sz="1300" dirty="0" smtClean="0">
                <a:cs typeface="Arial" panose="020B0604020202020204" pitchFamily="34" charset="0"/>
              </a:rPr>
              <a:t>(in biology, physics, chemistry)</a:t>
            </a:r>
            <a:r>
              <a:rPr lang="en-US" sz="1400" dirty="0" smtClean="0">
                <a:cs typeface="Arial" panose="020B0604020202020204" pitchFamily="34" charset="0"/>
              </a:rPr>
              <a:t> </a:t>
            </a:r>
            <a:r>
              <a:rPr lang="en-US" sz="1500" dirty="0" smtClean="0">
                <a:cs typeface="Arial" panose="020B0604020202020204" pitchFamily="34" charset="0"/>
              </a:rPr>
              <a:t> </a:t>
            </a:r>
          </a:p>
          <a:p>
            <a:pPr marL="285750" indent="-285750">
              <a:spcAft>
                <a:spcPts val="900"/>
              </a:spcAft>
              <a:buFont typeface="Arial" panose="020B0604020202020204" pitchFamily="34" charset="0"/>
              <a:buChar char="•"/>
            </a:pPr>
            <a:r>
              <a:rPr lang="en-US" sz="1400" b="1" dirty="0" smtClean="0">
                <a:cs typeface="Arial" panose="020B0604020202020204" pitchFamily="34" charset="0"/>
              </a:rPr>
              <a:t>Abstract </a:t>
            </a:r>
            <a:r>
              <a:rPr lang="en-US" sz="1400" b="1" dirty="0">
                <a:cs typeface="Arial" panose="020B0604020202020204" pitchFamily="34" charset="0"/>
              </a:rPr>
              <a:t>Ideas </a:t>
            </a:r>
            <a:r>
              <a:rPr lang="en-US" sz="1300" dirty="0" smtClean="0">
                <a:cs typeface="Arial" panose="020B0604020202020204" pitchFamily="34" charset="0"/>
              </a:rPr>
              <a:t>(</a:t>
            </a:r>
            <a:r>
              <a:rPr lang="en-US" sz="1300" dirty="0">
                <a:cs typeface="Arial" panose="020B0604020202020204" pitchFamily="34" charset="0"/>
              </a:rPr>
              <a:t>in science, arts, writing, </a:t>
            </a:r>
            <a:r>
              <a:rPr lang="en-US" sz="1300" dirty="0" smtClean="0">
                <a:cs typeface="Arial" panose="020B0604020202020204" pitchFamily="34" charset="0"/>
              </a:rPr>
              <a:t>business)</a:t>
            </a:r>
          </a:p>
          <a:p>
            <a:pPr marL="285750" indent="-285750">
              <a:spcAft>
                <a:spcPts val="900"/>
              </a:spcAft>
              <a:buFont typeface="Arial" panose="020B0604020202020204" pitchFamily="34" charset="0"/>
              <a:buChar char="•"/>
            </a:pPr>
            <a:r>
              <a:rPr lang="en-US" sz="1400" b="1" dirty="0" smtClean="0">
                <a:cs typeface="Arial" panose="020B0604020202020204" pitchFamily="34" charset="0"/>
              </a:rPr>
              <a:t>Software &amp; Math Algorithms</a:t>
            </a:r>
          </a:p>
          <a:p>
            <a:pPr marL="285750" indent="-285750">
              <a:spcAft>
                <a:spcPts val="900"/>
              </a:spcAft>
              <a:buFont typeface="Arial" panose="020B0604020202020204" pitchFamily="34" charset="0"/>
              <a:buChar char="•"/>
            </a:pPr>
            <a:r>
              <a:rPr lang="en-US" sz="1400" b="1" dirty="0">
                <a:cs typeface="Arial" panose="020B0604020202020204" pitchFamily="34" charset="0"/>
              </a:rPr>
              <a:t>Medical discoveries &amp; achievements </a:t>
            </a:r>
            <a:endParaRPr lang="en-US" sz="1400" b="1" dirty="0" smtClean="0">
              <a:cs typeface="Arial" panose="020B0604020202020204" pitchFamily="34" charset="0"/>
            </a:endParaRPr>
          </a:p>
          <a:p>
            <a:pPr marL="285750" indent="-285750">
              <a:spcAft>
                <a:spcPts val="900"/>
              </a:spcAft>
              <a:buFont typeface="Arial" panose="020B0604020202020204" pitchFamily="34" charset="0"/>
              <a:buChar char="•"/>
            </a:pPr>
            <a:r>
              <a:rPr lang="en-US" sz="1400" b="1" dirty="0" smtClean="0">
                <a:cs typeface="Arial" panose="020B0604020202020204" pitchFamily="34" charset="0"/>
              </a:rPr>
              <a:t>Artistic Ideas &amp; Creations </a:t>
            </a:r>
            <a:r>
              <a:rPr lang="en-US" sz="1300" dirty="0" smtClean="0">
                <a:cs typeface="Arial" panose="020B0604020202020204" pitchFamily="34" charset="0"/>
              </a:rPr>
              <a:t>(ideas re movies, adds, songs)</a:t>
            </a:r>
            <a:endParaRPr lang="en-US" sz="1400" b="1" dirty="0">
              <a:cs typeface="Arial" panose="020B0604020202020204" pitchFamily="34" charset="0"/>
            </a:endParaRPr>
          </a:p>
          <a:p>
            <a:pPr marL="285750" indent="-285750">
              <a:spcAft>
                <a:spcPts val="900"/>
              </a:spcAft>
              <a:buFont typeface="Arial" panose="020B0604020202020204" pitchFamily="34" charset="0"/>
              <a:buChar char="•"/>
            </a:pPr>
            <a:r>
              <a:rPr lang="en-US" sz="1400" dirty="0">
                <a:cs typeface="Arial" panose="020B0604020202020204" pitchFamily="34" charset="0"/>
              </a:rPr>
              <a:t>ideas &amp; strategies in </a:t>
            </a:r>
            <a:r>
              <a:rPr lang="en-US" sz="1400" b="1" dirty="0" smtClean="0">
                <a:cs typeface="Arial" panose="020B0604020202020204" pitchFamily="34" charset="0"/>
              </a:rPr>
              <a:t>Economics</a:t>
            </a:r>
            <a:r>
              <a:rPr lang="en-US" sz="1400" dirty="0" smtClean="0">
                <a:cs typeface="Arial" panose="020B0604020202020204" pitchFamily="34" charset="0"/>
              </a:rPr>
              <a:t>, </a:t>
            </a:r>
            <a:r>
              <a:rPr lang="en-US" sz="1400" b="1" dirty="0" smtClean="0">
                <a:cs typeface="Arial" panose="020B0604020202020204" pitchFamily="34" charset="0"/>
              </a:rPr>
              <a:t>Business</a:t>
            </a:r>
            <a:r>
              <a:rPr lang="en-US" sz="1400" b="1" dirty="0">
                <a:cs typeface="Arial" panose="020B0604020202020204" pitchFamily="34" charset="0"/>
              </a:rPr>
              <a:t>, Management, Finance, Govt. Administration ... </a:t>
            </a:r>
            <a:endParaRPr lang="en-US" sz="1400" b="1" dirty="0" smtClean="0">
              <a:cs typeface="Arial" panose="020B0604020202020204" pitchFamily="34" charset="0"/>
            </a:endParaRPr>
          </a:p>
        </p:txBody>
      </p:sp>
      <p:sp>
        <p:nvSpPr>
          <p:cNvPr id="9" name="TextBox 8"/>
          <p:cNvSpPr txBox="1"/>
          <p:nvPr/>
        </p:nvSpPr>
        <p:spPr>
          <a:xfrm>
            <a:off x="635054" y="4648200"/>
            <a:ext cx="8189052" cy="1554272"/>
          </a:xfrm>
          <a:prstGeom prst="rect">
            <a:avLst/>
          </a:prstGeom>
          <a:noFill/>
        </p:spPr>
        <p:txBody>
          <a:bodyPr wrap="square" rtlCol="0">
            <a:spAutoFit/>
          </a:bodyPr>
          <a:lstStyle/>
          <a:p>
            <a:pPr>
              <a:spcAft>
                <a:spcPts val="1800"/>
              </a:spcAft>
            </a:pPr>
            <a:r>
              <a:rPr lang="en-US" sz="2000" b="1" cap="small" dirty="0" smtClean="0">
                <a:solidFill>
                  <a:srgbClr val="0000FF"/>
                </a:solidFill>
                <a:cs typeface="Arial" panose="020B0604020202020204" pitchFamily="34" charset="0"/>
              </a:rPr>
              <a:t>Non-intrusive</a:t>
            </a:r>
            <a:r>
              <a:rPr lang="en-US" sz="2000" b="1" cap="small" dirty="0" smtClean="0">
                <a:cs typeface="Arial" panose="020B0604020202020204" pitchFamily="34" charset="0"/>
              </a:rPr>
              <a:t> </a:t>
            </a:r>
            <a:r>
              <a:rPr lang="en-US" sz="1700" b="1" cap="small" dirty="0" smtClean="0">
                <a:cs typeface="Arial" panose="020B0604020202020204" pitchFamily="34" charset="0"/>
              </a:rPr>
              <a:t>/ </a:t>
            </a:r>
            <a:r>
              <a:rPr lang="en-US" sz="2000" b="1" cap="small" dirty="0" smtClean="0">
                <a:solidFill>
                  <a:srgbClr val="0000FF"/>
                </a:solidFill>
                <a:cs typeface="Arial" panose="020B0604020202020204" pitchFamily="34" charset="0"/>
              </a:rPr>
              <a:t>Non-monopolistic forms of IP</a:t>
            </a:r>
            <a:r>
              <a:rPr lang="en-US" sz="2000" b="1" dirty="0" smtClean="0">
                <a:cs typeface="Arial" panose="020B0604020202020204" pitchFamily="34" charset="0"/>
              </a:rPr>
              <a:t> </a:t>
            </a:r>
            <a:r>
              <a:rPr lang="en-US" sz="1600" b="1" dirty="0" smtClean="0">
                <a:cs typeface="Arial" panose="020B0604020202020204" pitchFamily="34" charset="0"/>
              </a:rPr>
              <a:t>have two distinct uses:</a:t>
            </a:r>
          </a:p>
          <a:p>
            <a:pPr marL="342900" indent="-342900">
              <a:spcAft>
                <a:spcPts val="1200"/>
              </a:spcAft>
              <a:buFont typeface="+mj-lt"/>
              <a:buAutoNum type="alphaUcPeriod"/>
            </a:pPr>
            <a:r>
              <a:rPr lang="en-US" sz="1600" dirty="0" smtClean="0">
                <a:cs typeface="Arial" panose="020B0604020202020204" pitchFamily="34" charset="0"/>
              </a:rPr>
              <a:t>For </a:t>
            </a:r>
            <a:r>
              <a:rPr lang="en-US" sz="1600" b="1" u="sng" cap="all" dirty="0" smtClean="0">
                <a:cs typeface="Arial" panose="020B0604020202020204" pitchFamily="34" charset="0"/>
              </a:rPr>
              <a:t>non-patentable</a:t>
            </a:r>
            <a:r>
              <a:rPr lang="en-US" sz="1600" b="1" dirty="0" smtClean="0">
                <a:cs typeface="Arial" panose="020B0604020202020204" pitchFamily="34" charset="0"/>
              </a:rPr>
              <a:t> </a:t>
            </a:r>
            <a:r>
              <a:rPr lang="en-US" sz="1600" dirty="0" smtClean="0">
                <a:cs typeface="Arial" panose="020B0604020202020204" pitchFamily="34" charset="0"/>
              </a:rPr>
              <a:t>subject matter</a:t>
            </a:r>
            <a:r>
              <a:rPr lang="en-US" sz="1600" i="1" dirty="0">
                <a:cs typeface="Arial" panose="020B0604020202020204" pitchFamily="34" charset="0"/>
              </a:rPr>
              <a:t> </a:t>
            </a:r>
            <a:r>
              <a:rPr lang="en-US" sz="1600" i="1" dirty="0" smtClean="0">
                <a:cs typeface="Arial" panose="020B0604020202020204" pitchFamily="34" charset="0"/>
              </a:rPr>
              <a:t>- </a:t>
            </a:r>
            <a:r>
              <a:rPr lang="en-US" sz="1600" dirty="0" smtClean="0">
                <a:cs typeface="Arial" panose="020B0604020202020204" pitchFamily="34" charset="0"/>
              </a:rPr>
              <a:t>protecting Ideas &amp; </a:t>
            </a:r>
            <a:r>
              <a:rPr lang="en-US" sz="1600" dirty="0">
                <a:cs typeface="Arial" panose="020B0604020202020204" pitchFamily="34" charset="0"/>
              </a:rPr>
              <a:t>D</a:t>
            </a:r>
            <a:r>
              <a:rPr lang="en-US" sz="1600" dirty="0" smtClean="0">
                <a:cs typeface="Arial" panose="020B0604020202020204" pitchFamily="34" charset="0"/>
              </a:rPr>
              <a:t>iscoveries which CANNOT be </a:t>
            </a:r>
            <a:r>
              <a:rPr lang="en-US" sz="1600" dirty="0">
                <a:cs typeface="Arial" panose="020B0604020202020204" pitchFamily="34" charset="0"/>
              </a:rPr>
              <a:t>protected by IP </a:t>
            </a:r>
            <a:r>
              <a:rPr lang="en-US" sz="1600" dirty="0" smtClean="0">
                <a:cs typeface="Arial" panose="020B0604020202020204" pitchFamily="34" charset="0"/>
              </a:rPr>
              <a:t>rights – acting as </a:t>
            </a:r>
            <a:r>
              <a:rPr lang="en-US" b="1" cap="small" dirty="0" smtClean="0">
                <a:solidFill>
                  <a:srgbClr val="FF0000"/>
                </a:solidFill>
                <a:cs typeface="Arial" panose="020B0604020202020204" pitchFamily="34" charset="0"/>
              </a:rPr>
              <a:t>Priority / Credit Attribution Devices!!</a:t>
            </a:r>
          </a:p>
          <a:p>
            <a:pPr marL="342900" indent="-342900">
              <a:spcAft>
                <a:spcPts val="1200"/>
              </a:spcAft>
              <a:buFont typeface="+mj-lt"/>
              <a:buAutoNum type="alphaUcPeriod"/>
            </a:pPr>
            <a:r>
              <a:rPr lang="en-US" sz="1600" dirty="0">
                <a:cs typeface="Arial" panose="020B0604020202020204" pitchFamily="34" charset="0"/>
              </a:rPr>
              <a:t>For </a:t>
            </a:r>
            <a:r>
              <a:rPr lang="en-US" sz="1600" b="1" u="sng" cap="all" dirty="0">
                <a:cs typeface="Arial" panose="020B0604020202020204" pitchFamily="34" charset="0"/>
              </a:rPr>
              <a:t>patentable</a:t>
            </a:r>
            <a:r>
              <a:rPr lang="en-US" sz="1600" b="1" u="sng" cap="all" dirty="0">
                <a:solidFill>
                  <a:srgbClr val="0070C0"/>
                </a:solidFill>
                <a:cs typeface="Arial" panose="020B0604020202020204" pitchFamily="34" charset="0"/>
              </a:rPr>
              <a:t> </a:t>
            </a:r>
            <a:r>
              <a:rPr lang="en-US" sz="1600" dirty="0">
                <a:cs typeface="Arial" panose="020B0604020202020204" pitchFamily="34" charset="0"/>
              </a:rPr>
              <a:t>subject matter </a:t>
            </a:r>
            <a:r>
              <a:rPr lang="en-US" sz="1600" b="1" dirty="0" smtClean="0">
                <a:cs typeface="Arial" panose="020B0604020202020204" pitchFamily="34" charset="0"/>
              </a:rPr>
              <a:t>- </a:t>
            </a:r>
            <a:r>
              <a:rPr lang="en-US" sz="1600" dirty="0" smtClean="0">
                <a:cs typeface="Arial" panose="020B0604020202020204" pitchFamily="34" charset="0"/>
              </a:rPr>
              <a:t>provide </a:t>
            </a:r>
            <a:r>
              <a:rPr lang="en-US" sz="1600" dirty="0">
                <a:cs typeface="Arial" panose="020B0604020202020204" pitchFamily="34" charset="0"/>
              </a:rPr>
              <a:t>an </a:t>
            </a:r>
            <a:r>
              <a:rPr lang="en-US" sz="1600" b="1" u="sng" cap="small" dirty="0">
                <a:cs typeface="Arial" panose="020B0604020202020204" pitchFamily="34" charset="0"/>
              </a:rPr>
              <a:t>Alternative to the Patent System</a:t>
            </a:r>
            <a:r>
              <a:rPr lang="en-US" sz="1600" b="1" dirty="0">
                <a:cs typeface="Arial" panose="020B0604020202020204" pitchFamily="34" charset="0"/>
              </a:rPr>
              <a:t> </a:t>
            </a:r>
            <a:endParaRPr lang="en-US" sz="1600" dirty="0">
              <a:cs typeface="Arial" panose="020B0604020202020204" pitchFamily="34" charset="0"/>
            </a:endParaRPr>
          </a:p>
        </p:txBody>
      </p:sp>
      <p:sp>
        <p:nvSpPr>
          <p:cNvPr id="5" name="TextBox 4"/>
          <p:cNvSpPr txBox="1"/>
          <p:nvPr/>
        </p:nvSpPr>
        <p:spPr>
          <a:xfrm>
            <a:off x="1350729" y="3733800"/>
            <a:ext cx="7116564" cy="338554"/>
          </a:xfrm>
          <a:prstGeom prst="rect">
            <a:avLst/>
          </a:prstGeom>
          <a:noFill/>
        </p:spPr>
        <p:txBody>
          <a:bodyPr wrap="none" rtlCol="0">
            <a:spAutoFit/>
          </a:bodyPr>
          <a:lstStyle/>
          <a:p>
            <a:r>
              <a:rPr lang="en-US" sz="1600" i="1" dirty="0" smtClean="0">
                <a:cs typeface="Arial" panose="020B0604020202020204" pitchFamily="34" charset="0"/>
              </a:rPr>
              <a:t>the </a:t>
            </a:r>
            <a:r>
              <a:rPr lang="en-US" sz="1600" i="1" dirty="0">
                <a:solidFill>
                  <a:srgbClr val="0000FF"/>
                </a:solidFill>
                <a:cs typeface="Arial" panose="020B0604020202020204" pitchFamily="34" charset="0"/>
              </a:rPr>
              <a:t>WIDE majority </a:t>
            </a:r>
            <a:r>
              <a:rPr lang="en-US" sz="1600" i="1" dirty="0" smtClean="0">
                <a:cs typeface="Arial" panose="020B0604020202020204" pitchFamily="34" charset="0"/>
              </a:rPr>
              <a:t>of ideas </a:t>
            </a:r>
            <a:r>
              <a:rPr lang="en-US" sz="1600" i="1" dirty="0">
                <a:cs typeface="Arial" panose="020B0604020202020204" pitchFamily="34" charset="0"/>
              </a:rPr>
              <a:t>&amp; discoveries are </a:t>
            </a:r>
            <a:r>
              <a:rPr lang="en-US" sz="1600" i="1" dirty="0" smtClean="0">
                <a:cs typeface="Arial" panose="020B0604020202020204" pitchFamily="34" charset="0"/>
              </a:rPr>
              <a:t>NOT </a:t>
            </a:r>
            <a:r>
              <a:rPr lang="en-US" sz="1600" i="1" dirty="0">
                <a:cs typeface="Arial" panose="020B0604020202020204" pitchFamily="34" charset="0"/>
              </a:rPr>
              <a:t>protectable by </a:t>
            </a:r>
            <a:r>
              <a:rPr lang="en-US" sz="1600" b="1" i="1" dirty="0">
                <a:cs typeface="Arial" panose="020B0604020202020204" pitchFamily="34" charset="0"/>
              </a:rPr>
              <a:t>ANY </a:t>
            </a:r>
            <a:r>
              <a:rPr lang="en-US" sz="1600" b="1" i="1" dirty="0" smtClean="0">
                <a:cs typeface="Arial" panose="020B0604020202020204" pitchFamily="34" charset="0"/>
              </a:rPr>
              <a:t>FORM of IP </a:t>
            </a:r>
            <a:r>
              <a:rPr lang="en-US" sz="1600" i="1" dirty="0" smtClean="0">
                <a:cs typeface="Arial" panose="020B0604020202020204" pitchFamily="34" charset="0"/>
              </a:rPr>
              <a:t>!! </a:t>
            </a:r>
            <a:endParaRPr lang="en-US" sz="1600" dirty="0">
              <a:cs typeface="Arial" panose="020B0604020202020204" pitchFamily="34" charset="0"/>
            </a:endParaRPr>
          </a:p>
        </p:txBody>
      </p:sp>
    </p:spTree>
    <p:extLst>
      <p:ext uri="{BB962C8B-B14F-4D97-AF65-F5344CB8AC3E}">
        <p14:creationId xmlns:p14="http://schemas.microsoft.com/office/powerpoint/2010/main" val="619356284"/>
      </p:ext>
    </p:extLst>
  </p:cSld>
  <p:clrMapOvr>
    <a:masterClrMapping/>
  </p:clrMapOvr>
  <mc:AlternateContent xmlns:mc="http://schemas.openxmlformats.org/markup-compatibility/2006" xmlns:p14="http://schemas.microsoft.com/office/powerpoint/2010/main">
    <mc:Choice Requires="p14">
      <p:transition spd="slow" p14:dur="2000" advTm="39476"/>
    </mc:Choice>
    <mc:Fallback xmlns="">
      <p:transition spd="slow" advTm="39476"/>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329907"/>
            <a:ext cx="8189052" cy="6070893"/>
          </a:xfrm>
          <a:prstGeom prst="rect">
            <a:avLst/>
          </a:prstGeom>
          <a:noFill/>
        </p:spPr>
        <p:txBody>
          <a:bodyPr wrap="square" rtlCol="0">
            <a:spAutoFit/>
          </a:bodyPr>
          <a:lstStyle/>
          <a:p>
            <a:pPr algn="ctr">
              <a:spcAft>
                <a:spcPts val="1200"/>
              </a:spcAft>
            </a:pPr>
            <a:r>
              <a:rPr lang="en-US" b="1" u="sng" dirty="0" smtClean="0">
                <a:cs typeface="Arial" panose="020B0604020202020204" pitchFamily="34" charset="0"/>
              </a:rPr>
              <a:t>A. NON-PATENTABLE subject matter </a:t>
            </a:r>
            <a:endParaRPr lang="en-US" sz="1300" dirty="0" smtClean="0">
              <a:cs typeface="Arial" panose="020B0604020202020204" pitchFamily="34" charset="0"/>
            </a:endParaRPr>
          </a:p>
          <a:p>
            <a:pPr algn="ctr">
              <a:spcAft>
                <a:spcPts val="600"/>
              </a:spcAft>
            </a:pPr>
            <a:r>
              <a:rPr lang="en-US" sz="1400" dirty="0" smtClean="0">
                <a:cs typeface="Arial" panose="020B0604020202020204" pitchFamily="34" charset="0"/>
              </a:rPr>
              <a:t>(Scientific Discoveries, Abstract Ideas, Business Strategies)</a:t>
            </a:r>
          </a:p>
          <a:p>
            <a:endParaRPr lang="en-US" dirty="0">
              <a:cs typeface="Arial" panose="020B0604020202020204" pitchFamily="34" charset="0"/>
            </a:endParaRPr>
          </a:p>
          <a:p>
            <a:r>
              <a:rPr lang="en-US" sz="1600" b="1" dirty="0" smtClean="0">
                <a:cs typeface="Arial" panose="020B0604020202020204" pitchFamily="34" charset="0"/>
              </a:rPr>
              <a:t>There is </a:t>
            </a:r>
            <a:r>
              <a:rPr lang="en-US" sz="1600" b="1" u="sng" dirty="0" smtClean="0">
                <a:cs typeface="Arial" panose="020B0604020202020204" pitchFamily="34" charset="0"/>
              </a:rPr>
              <a:t>NO FORMAL DOCUMENT</a:t>
            </a:r>
            <a:r>
              <a:rPr lang="en-US" sz="1600" b="1" dirty="0" smtClean="0">
                <a:cs typeface="Arial" panose="020B0604020202020204" pitchFamily="34" charset="0"/>
              </a:rPr>
              <a:t> attesting that a person:</a:t>
            </a:r>
            <a:endParaRPr lang="en-US" sz="800" b="1" dirty="0" smtClean="0"/>
          </a:p>
          <a:p>
            <a:endParaRPr lang="en-US" sz="800" b="1" dirty="0" smtClean="0"/>
          </a:p>
          <a:p>
            <a:pPr marL="285750" indent="-285750">
              <a:lnSpc>
                <a:spcPts val="1800"/>
              </a:lnSpc>
              <a:buFont typeface="Arial" pitchFamily="34" charset="0"/>
              <a:buChar char="•"/>
            </a:pPr>
            <a:r>
              <a:rPr lang="en-US" sz="1300" dirty="0">
                <a:cs typeface="Arial" panose="020B0604020202020204" pitchFamily="34" charset="0"/>
              </a:rPr>
              <a:t>the first person who discovered a </a:t>
            </a:r>
            <a:r>
              <a:rPr lang="en-US" sz="1300" dirty="0" smtClean="0">
                <a:cs typeface="Arial" panose="020B0604020202020204" pitchFamily="34" charset="0"/>
              </a:rPr>
              <a:t>phenomenon</a:t>
            </a:r>
          </a:p>
          <a:p>
            <a:pPr marL="285750" indent="-285750">
              <a:lnSpc>
                <a:spcPts val="1800"/>
              </a:lnSpc>
              <a:buFont typeface="Arial" pitchFamily="34" charset="0"/>
              <a:buChar char="•"/>
            </a:pPr>
            <a:r>
              <a:rPr lang="en-US" sz="1300" dirty="0">
                <a:cs typeface="Arial" panose="020B0604020202020204" pitchFamily="34" charset="0"/>
              </a:rPr>
              <a:t>t</a:t>
            </a:r>
            <a:r>
              <a:rPr lang="en-US" sz="1300" dirty="0" smtClean="0">
                <a:cs typeface="Arial" panose="020B0604020202020204" pitchFamily="34" charset="0"/>
              </a:rPr>
              <a:t>he first person who discovered a component of a biological cell </a:t>
            </a:r>
            <a:endParaRPr lang="en-US" sz="1300" dirty="0">
              <a:cs typeface="Arial" panose="020B0604020202020204" pitchFamily="34" charset="0"/>
            </a:endParaRPr>
          </a:p>
          <a:p>
            <a:pPr marL="285750" indent="-285750">
              <a:lnSpc>
                <a:spcPts val="1800"/>
              </a:lnSpc>
              <a:buFont typeface="Arial" pitchFamily="34" charset="0"/>
              <a:buChar char="•"/>
            </a:pPr>
            <a:r>
              <a:rPr lang="en-US" sz="1300" dirty="0">
                <a:cs typeface="Arial" panose="020B0604020202020204" pitchFamily="34" charset="0"/>
              </a:rPr>
              <a:t>the first proponent of an abstract idea, thesis or theory </a:t>
            </a:r>
          </a:p>
          <a:p>
            <a:pPr marL="285750" indent="-285750">
              <a:lnSpc>
                <a:spcPts val="1800"/>
              </a:lnSpc>
              <a:buFont typeface="Arial" pitchFamily="34" charset="0"/>
              <a:buChar char="•"/>
            </a:pPr>
            <a:r>
              <a:rPr lang="en-US" sz="1300" dirty="0">
                <a:cs typeface="Arial" panose="020B0604020202020204" pitchFamily="34" charset="0"/>
              </a:rPr>
              <a:t>the first proponent of an explanation regarding an occurrence </a:t>
            </a:r>
          </a:p>
          <a:p>
            <a:pPr marL="285750" indent="-285750">
              <a:lnSpc>
                <a:spcPts val="1800"/>
              </a:lnSpc>
              <a:buFont typeface="Arial" pitchFamily="34" charset="0"/>
              <a:buChar char="•"/>
            </a:pPr>
            <a:r>
              <a:rPr lang="en-US" sz="1300" dirty="0">
                <a:cs typeface="Arial" panose="020B0604020202020204" pitchFamily="34" charset="0"/>
              </a:rPr>
              <a:t>the first to perform a specific measurement or observation </a:t>
            </a:r>
          </a:p>
          <a:p>
            <a:pPr marL="285750" indent="-285750">
              <a:lnSpc>
                <a:spcPts val="1800"/>
              </a:lnSpc>
              <a:buFont typeface="Arial" pitchFamily="34" charset="0"/>
              <a:buChar char="•"/>
            </a:pPr>
            <a:r>
              <a:rPr lang="en-US" sz="1300" dirty="0">
                <a:cs typeface="Arial" panose="020B0604020202020204" pitchFamily="34" charset="0"/>
              </a:rPr>
              <a:t>the first proponent of a solution to a problem </a:t>
            </a:r>
          </a:p>
          <a:p>
            <a:pPr marL="285750" indent="-285750">
              <a:lnSpc>
                <a:spcPts val="1800"/>
              </a:lnSpc>
              <a:buFont typeface="Arial" pitchFamily="34" charset="0"/>
              <a:buChar char="•"/>
            </a:pPr>
            <a:r>
              <a:rPr lang="en-US" sz="1300" dirty="0">
                <a:cs typeface="Arial" panose="020B0604020202020204" pitchFamily="34" charset="0"/>
              </a:rPr>
              <a:t>the first who performed a specific calculation </a:t>
            </a:r>
          </a:p>
          <a:p>
            <a:pPr marL="285750" indent="-285750">
              <a:lnSpc>
                <a:spcPts val="1800"/>
              </a:lnSpc>
              <a:buFont typeface="Arial" pitchFamily="34" charset="0"/>
              <a:buChar char="•"/>
            </a:pPr>
            <a:r>
              <a:rPr lang="en-US" sz="1300" dirty="0">
                <a:cs typeface="Arial" panose="020B0604020202020204" pitchFamily="34" charset="0"/>
              </a:rPr>
              <a:t>the original proponent of a Law or Legal </a:t>
            </a:r>
            <a:r>
              <a:rPr lang="en-US" sz="1300" dirty="0" smtClean="0">
                <a:cs typeface="Arial" panose="020B0604020202020204" pitchFamily="34" charset="0"/>
              </a:rPr>
              <a:t>Argument</a:t>
            </a:r>
            <a:endParaRPr lang="en-US" sz="1300" dirty="0">
              <a:cs typeface="Arial" panose="020B0604020202020204" pitchFamily="34" charset="0"/>
            </a:endParaRPr>
          </a:p>
          <a:p>
            <a:pPr marL="285750" indent="-285750">
              <a:lnSpc>
                <a:spcPts val="1800"/>
              </a:lnSpc>
              <a:buFont typeface="Arial" pitchFamily="34" charset="0"/>
              <a:buChar char="•"/>
            </a:pPr>
            <a:r>
              <a:rPr lang="en-US" sz="1300" dirty="0" smtClean="0">
                <a:cs typeface="Arial" panose="020B0604020202020204" pitchFamily="34" charset="0"/>
              </a:rPr>
              <a:t>the </a:t>
            </a:r>
            <a:r>
              <a:rPr lang="en-US" sz="1300" dirty="0">
                <a:cs typeface="Arial" panose="020B0604020202020204" pitchFamily="34" charset="0"/>
              </a:rPr>
              <a:t>proponent of a Business Strategy</a:t>
            </a:r>
          </a:p>
          <a:p>
            <a:pPr marL="285750" indent="-285750">
              <a:lnSpc>
                <a:spcPts val="1800"/>
              </a:lnSpc>
              <a:buFont typeface="Arial" pitchFamily="34" charset="0"/>
              <a:buChar char="•"/>
            </a:pPr>
            <a:r>
              <a:rPr lang="en-US" sz="1300" dirty="0" smtClean="0">
                <a:cs typeface="Arial" panose="020B0604020202020204" pitchFamily="34" charset="0"/>
              </a:rPr>
              <a:t>the first to perform a certain type of surgery</a:t>
            </a:r>
            <a:r>
              <a:rPr lang="en-US" sz="1300" dirty="0">
                <a:cs typeface="Arial" panose="020B0604020202020204" pitchFamily="34" charset="0"/>
              </a:rPr>
              <a:t> </a:t>
            </a:r>
            <a:r>
              <a:rPr lang="en-US" sz="1300" dirty="0" smtClean="0">
                <a:cs typeface="Arial" panose="020B0604020202020204" pitchFamily="34" charset="0"/>
              </a:rPr>
              <a:t>or treatment. </a:t>
            </a:r>
            <a:endParaRPr lang="en-US" sz="1300" dirty="0" smtClean="0">
              <a:solidFill>
                <a:srgbClr val="FF0000"/>
              </a:solidFill>
              <a:cs typeface="Arial" panose="020B0604020202020204" pitchFamily="34" charset="0"/>
            </a:endParaRPr>
          </a:p>
          <a:p>
            <a:endParaRPr lang="en-US" sz="1600" dirty="0" smtClean="0">
              <a:solidFill>
                <a:srgbClr val="FF0000"/>
              </a:solidFill>
            </a:endParaRPr>
          </a:p>
          <a:p>
            <a:pPr>
              <a:spcAft>
                <a:spcPts val="600"/>
              </a:spcAft>
            </a:pPr>
            <a:r>
              <a:rPr lang="en-US" sz="1500" dirty="0" smtClean="0">
                <a:cs typeface="Arial" panose="020B0604020202020204" pitchFamily="34" charset="0"/>
              </a:rPr>
              <a:t>There is no FORMAL </a:t>
            </a:r>
            <a:r>
              <a:rPr lang="en-US" sz="1500" dirty="0">
                <a:cs typeface="Arial" panose="020B0604020202020204" pitchFamily="34" charset="0"/>
              </a:rPr>
              <a:t>way to acknowledge </a:t>
            </a:r>
            <a:r>
              <a:rPr lang="en-US" sz="1700" b="1" cap="small" dirty="0" smtClean="0">
                <a:cs typeface="Arial" panose="020B0604020202020204" pitchFamily="34" charset="0"/>
              </a:rPr>
              <a:t>Scientific </a:t>
            </a:r>
            <a:r>
              <a:rPr lang="en-US" sz="1700" cap="small" dirty="0" smtClean="0">
                <a:cs typeface="Arial" panose="020B0604020202020204" pitchFamily="34" charset="0"/>
              </a:rPr>
              <a:t>&amp;</a:t>
            </a:r>
            <a:r>
              <a:rPr lang="en-US" sz="1700" b="1" cap="small" dirty="0" smtClean="0">
                <a:cs typeface="Arial" panose="020B0604020202020204" pitchFamily="34" charset="0"/>
              </a:rPr>
              <a:t> Intellectual </a:t>
            </a:r>
            <a:r>
              <a:rPr lang="en-US" sz="1600" b="1" cap="all" dirty="0" smtClean="0">
                <a:cs typeface="Arial" panose="020B0604020202020204" pitchFamily="34" charset="0"/>
              </a:rPr>
              <a:t>Priorities</a:t>
            </a:r>
            <a:endParaRPr lang="en-US" sz="1600" dirty="0" smtClean="0">
              <a:cs typeface="Arial" panose="020B0604020202020204" pitchFamily="34" charset="0"/>
            </a:endParaRPr>
          </a:p>
          <a:p>
            <a:pPr>
              <a:spcAft>
                <a:spcPts val="600"/>
              </a:spcAft>
            </a:pPr>
            <a:r>
              <a:rPr lang="en-US" sz="1200" i="1" dirty="0" smtClean="0"/>
              <a:t>(Note</a:t>
            </a:r>
            <a:r>
              <a:rPr lang="en-US" sz="1200" i="1" dirty="0"/>
              <a:t>: </a:t>
            </a:r>
            <a:r>
              <a:rPr lang="en-US" sz="1200" i="1" dirty="0">
                <a:solidFill>
                  <a:srgbClr val="0070C0"/>
                </a:solidFill>
              </a:rPr>
              <a:t>Journal Articles do not properly achieve the above function </a:t>
            </a:r>
            <a:r>
              <a:rPr lang="en-US" sz="1200" i="1" dirty="0" smtClean="0">
                <a:solidFill>
                  <a:srgbClr val="0070C0"/>
                </a:solidFill>
              </a:rPr>
              <a:t>- they </a:t>
            </a:r>
            <a:r>
              <a:rPr lang="en-US" sz="1200" i="1" dirty="0">
                <a:solidFill>
                  <a:srgbClr val="0070C0"/>
                </a:solidFill>
              </a:rPr>
              <a:t>are NOT forms of IP)</a:t>
            </a:r>
            <a:endParaRPr lang="en-US" sz="1200" b="1" i="1" dirty="0">
              <a:solidFill>
                <a:srgbClr val="0070C0"/>
              </a:solidFill>
              <a:cs typeface="Arial" panose="020B0604020202020204" pitchFamily="34" charset="0"/>
            </a:endParaRPr>
          </a:p>
          <a:p>
            <a:endParaRPr lang="en-US" sz="1500" b="1" i="1" dirty="0" smtClean="0">
              <a:solidFill>
                <a:srgbClr val="0070C0"/>
              </a:solidFill>
              <a:cs typeface="Arial" panose="020B0604020202020204" pitchFamily="34" charset="0"/>
            </a:endParaRPr>
          </a:p>
          <a:p>
            <a:endParaRPr lang="en-US" sz="1500" b="1" i="1" dirty="0" smtClean="0">
              <a:solidFill>
                <a:srgbClr val="0070C0"/>
              </a:solidFill>
              <a:cs typeface="Arial" panose="020B0604020202020204" pitchFamily="34" charset="0"/>
            </a:endParaRPr>
          </a:p>
          <a:p>
            <a:pPr algn="ctr">
              <a:lnSpc>
                <a:spcPct val="150000"/>
              </a:lnSpc>
            </a:pPr>
            <a:r>
              <a:rPr lang="en-US" sz="1600" b="1" dirty="0">
                <a:cs typeface="Arial" panose="020B0604020202020204" pitchFamily="34" charset="0"/>
              </a:rPr>
              <a:t>We propose a </a:t>
            </a:r>
            <a:r>
              <a:rPr lang="en-US" sz="1600" b="1" dirty="0" smtClean="0">
                <a:cs typeface="Arial" panose="020B0604020202020204" pitchFamily="34" charset="0"/>
              </a:rPr>
              <a:t>FORMAL way of acknowledging </a:t>
            </a:r>
            <a:r>
              <a:rPr lang="en-US" b="1" cap="small" dirty="0" smtClean="0">
                <a:solidFill>
                  <a:srgbClr val="0000FF"/>
                </a:solidFill>
                <a:cs typeface="Arial" panose="020B0604020202020204" pitchFamily="34" charset="0"/>
              </a:rPr>
              <a:t>Scientific </a:t>
            </a:r>
            <a:r>
              <a:rPr lang="en-US" cap="small" dirty="0" smtClean="0">
                <a:solidFill>
                  <a:srgbClr val="0000FF"/>
                </a:solidFill>
                <a:cs typeface="Arial" panose="020B0604020202020204" pitchFamily="34" charset="0"/>
              </a:rPr>
              <a:t>&amp;</a:t>
            </a:r>
            <a:r>
              <a:rPr lang="en-US" b="1" cap="small" dirty="0" smtClean="0">
                <a:solidFill>
                  <a:srgbClr val="0000FF"/>
                </a:solidFill>
                <a:cs typeface="Arial" panose="020B0604020202020204" pitchFamily="34" charset="0"/>
              </a:rPr>
              <a:t> Professional </a:t>
            </a:r>
            <a:r>
              <a:rPr lang="en-US" b="1" cap="all" dirty="0" smtClean="0">
                <a:solidFill>
                  <a:srgbClr val="0000FF"/>
                </a:solidFill>
                <a:cs typeface="Arial" panose="020B0604020202020204" pitchFamily="34" charset="0"/>
              </a:rPr>
              <a:t>PRIORITIES</a:t>
            </a:r>
            <a:r>
              <a:rPr lang="en-US" dirty="0" smtClean="0">
                <a:cs typeface="Arial" panose="020B0604020202020204" pitchFamily="34" charset="0"/>
              </a:rPr>
              <a:t> </a:t>
            </a:r>
            <a:endParaRPr lang="en-US" b="1" cap="all" dirty="0" smtClean="0">
              <a:cs typeface="Arial" panose="020B0604020202020204" pitchFamily="34" charset="0"/>
            </a:endParaRPr>
          </a:p>
          <a:p>
            <a:pPr algn="ctr">
              <a:lnSpc>
                <a:spcPct val="150000"/>
              </a:lnSpc>
            </a:pPr>
            <a:r>
              <a:rPr lang="en-US" sz="1500" b="1" dirty="0" smtClean="0">
                <a:cs typeface="Arial" panose="020B0604020202020204" pitchFamily="34" charset="0"/>
              </a:rPr>
              <a:t>as above via </a:t>
            </a:r>
            <a:r>
              <a:rPr lang="en-US" sz="1700" b="1" dirty="0" smtClean="0">
                <a:cs typeface="Arial" panose="020B0604020202020204" pitchFamily="34" charset="0"/>
              </a:rPr>
              <a:t>"</a:t>
            </a:r>
            <a:r>
              <a:rPr lang="en-US" b="1" u="sng" dirty="0" smtClean="0">
                <a:cs typeface="Arial" panose="020B0604020202020204" pitchFamily="34" charset="0"/>
              </a:rPr>
              <a:t>PRIORITY-CERTIFICATES</a:t>
            </a:r>
            <a:r>
              <a:rPr lang="en-US" sz="1700" b="1" dirty="0" smtClean="0">
                <a:cs typeface="Arial" panose="020B0604020202020204" pitchFamily="34" charset="0"/>
              </a:rPr>
              <a:t>”</a:t>
            </a:r>
          </a:p>
        </p:txBody>
      </p:sp>
      <p:sp>
        <p:nvSpPr>
          <p:cNvPr id="4" name="Slide Number Placeholder 3"/>
          <p:cNvSpPr>
            <a:spLocks noGrp="1"/>
          </p:cNvSpPr>
          <p:nvPr>
            <p:ph type="sldNum" sz="quarter" idx="12"/>
          </p:nvPr>
        </p:nvSpPr>
        <p:spPr/>
        <p:txBody>
          <a:bodyPr/>
          <a:lstStyle/>
          <a:p>
            <a:fld id="{FA6AE811-FB9A-4D6F-81F9-FCDB131215FC}" type="slidenum">
              <a:rPr lang="en-US" smtClean="0"/>
              <a:t>4</a:t>
            </a:fld>
            <a:endParaRPr lang="en-US" dirty="0"/>
          </a:p>
        </p:txBody>
      </p:sp>
    </p:spTree>
    <p:extLst>
      <p:ext uri="{BB962C8B-B14F-4D97-AF65-F5344CB8AC3E}">
        <p14:creationId xmlns:p14="http://schemas.microsoft.com/office/powerpoint/2010/main" val="17344132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0734" y="933271"/>
            <a:ext cx="5709066" cy="3770263"/>
          </a:xfrm>
          <a:prstGeom prst="rect">
            <a:avLst/>
          </a:prstGeom>
          <a:noFill/>
        </p:spPr>
        <p:txBody>
          <a:bodyPr wrap="square" rtlCol="0">
            <a:spAutoFit/>
          </a:bodyPr>
          <a:lstStyle/>
          <a:p>
            <a:pPr algn="ctr"/>
            <a:r>
              <a:rPr lang="en-US" b="1" cap="all" dirty="0" smtClean="0">
                <a:cs typeface="Arial" panose="020B0604020202020204" pitchFamily="34" charset="0"/>
              </a:rPr>
              <a:t>private party</a:t>
            </a:r>
            <a:r>
              <a:rPr lang="en-US" b="1" dirty="0" smtClean="0">
                <a:cs typeface="Arial" panose="020B0604020202020204" pitchFamily="34" charset="0"/>
              </a:rPr>
              <a:t> </a:t>
            </a:r>
            <a:r>
              <a:rPr lang="en-US" sz="1600" dirty="0" smtClean="0">
                <a:cs typeface="Arial" panose="020B0604020202020204" pitchFamily="34" charset="0"/>
              </a:rPr>
              <a:t>of “Academic Authority &amp; Prestige” </a:t>
            </a:r>
          </a:p>
          <a:p>
            <a:pPr algn="ctr">
              <a:spcAft>
                <a:spcPts val="600"/>
              </a:spcAft>
            </a:pPr>
            <a:r>
              <a:rPr lang="en-US" b="1" dirty="0" smtClean="0">
                <a:cs typeface="Arial" panose="020B0604020202020204" pitchFamily="34" charset="0"/>
              </a:rPr>
              <a:t>assumes the role of GRANTOR</a:t>
            </a:r>
          </a:p>
          <a:p>
            <a:pPr algn="ctr">
              <a:spcAft>
                <a:spcPts val="2400"/>
              </a:spcAft>
            </a:pPr>
            <a:r>
              <a:rPr lang="en-US" sz="1300" i="1" dirty="0" smtClean="0">
                <a:cs typeface="Arial" panose="020B0604020202020204" pitchFamily="34" charset="0"/>
              </a:rPr>
              <a:t>(Expert Authority … similar to USPTO)</a:t>
            </a:r>
          </a:p>
          <a:p>
            <a:pPr marL="0" lvl="1">
              <a:spcAft>
                <a:spcPts val="2400"/>
              </a:spcAft>
            </a:pPr>
            <a:r>
              <a:rPr lang="en-US" sz="1500" b="1" u="sng" dirty="0" smtClean="0">
                <a:cs typeface="Arial" panose="020B0604020202020204" pitchFamily="34" charset="0"/>
              </a:rPr>
              <a:t>Step-1</a:t>
            </a:r>
            <a:r>
              <a:rPr lang="en-US" sz="1500" dirty="0" smtClean="0">
                <a:cs typeface="Arial" panose="020B0604020202020204" pitchFamily="34" charset="0"/>
              </a:rPr>
              <a:t>:   Applicant submits </a:t>
            </a:r>
            <a:r>
              <a:rPr lang="en-US" sz="1500" b="1" dirty="0" smtClean="0">
                <a:solidFill>
                  <a:srgbClr val="0000FF"/>
                </a:solidFill>
                <a:cs typeface="Arial" panose="020B0604020202020204" pitchFamily="34" charset="0"/>
              </a:rPr>
              <a:t>Application</a:t>
            </a:r>
            <a:r>
              <a:rPr lang="en-US" sz="1500" dirty="0" smtClean="0">
                <a:cs typeface="Arial" panose="020B0604020202020204" pitchFamily="34" charset="0"/>
              </a:rPr>
              <a:t> for priority-certificate including “claims of </a:t>
            </a:r>
            <a:r>
              <a:rPr lang="en-US" sz="1500" dirty="0">
                <a:cs typeface="Arial" panose="020B0604020202020204" pitchFamily="34" charset="0"/>
              </a:rPr>
              <a:t>priority” </a:t>
            </a:r>
            <a:r>
              <a:rPr lang="en-US" sz="1500" i="1" dirty="0">
                <a:cs typeface="Arial" panose="020B0604020202020204" pitchFamily="34" charset="0"/>
              </a:rPr>
              <a:t>(similar to Patent Applications)</a:t>
            </a:r>
            <a:r>
              <a:rPr lang="en-US" sz="1500" dirty="0">
                <a:cs typeface="Arial" panose="020B0604020202020204" pitchFamily="34" charset="0"/>
              </a:rPr>
              <a:t> </a:t>
            </a:r>
            <a:endParaRPr lang="en-US" sz="1500" dirty="0" smtClean="0">
              <a:cs typeface="Arial" panose="020B0604020202020204" pitchFamily="34" charset="0"/>
            </a:endParaRPr>
          </a:p>
          <a:p>
            <a:pPr marL="0" lvl="1">
              <a:spcAft>
                <a:spcPts val="1200"/>
              </a:spcAft>
            </a:pPr>
            <a:r>
              <a:rPr lang="en-US" sz="1500" b="1" u="sng" dirty="0" smtClean="0">
                <a:cs typeface="Arial" panose="020B0604020202020204" pitchFamily="34" charset="0"/>
              </a:rPr>
              <a:t>Step-2</a:t>
            </a:r>
            <a:r>
              <a:rPr lang="en-US" sz="1500" dirty="0" smtClean="0">
                <a:cs typeface="Arial" panose="020B0604020202020204" pitchFamily="34" charset="0"/>
              </a:rPr>
              <a:t>:    Experts in the field </a:t>
            </a:r>
            <a:r>
              <a:rPr lang="en-US" sz="1500" b="1" dirty="0" smtClean="0">
                <a:solidFill>
                  <a:srgbClr val="0000FF"/>
                </a:solidFill>
                <a:cs typeface="Arial" panose="020B0604020202020204" pitchFamily="34" charset="0"/>
              </a:rPr>
              <a:t>RIGOROUSLY EXAMINE</a:t>
            </a:r>
            <a:r>
              <a:rPr lang="en-US" sz="1500" dirty="0" smtClean="0">
                <a:solidFill>
                  <a:srgbClr val="0000FF"/>
                </a:solidFill>
                <a:cs typeface="Arial" panose="020B0604020202020204" pitchFamily="34" charset="0"/>
              </a:rPr>
              <a:t> </a:t>
            </a:r>
            <a:r>
              <a:rPr lang="en-US" sz="1500" dirty="0" smtClean="0">
                <a:cs typeface="Arial" panose="020B0604020202020204" pitchFamily="34" charset="0"/>
              </a:rPr>
              <a:t>application  to find if “claims of priority” are true</a:t>
            </a:r>
            <a:r>
              <a:rPr lang="en-US" sz="1500" dirty="0">
                <a:cs typeface="Arial" panose="020B0604020202020204" pitchFamily="34" charset="0"/>
              </a:rPr>
              <a:t> </a:t>
            </a:r>
            <a:r>
              <a:rPr lang="en-US" sz="1500" dirty="0" smtClean="0">
                <a:cs typeface="Arial" panose="020B0604020202020204" pitchFamily="34" charset="0"/>
              </a:rPr>
              <a:t>(similar </a:t>
            </a:r>
            <a:r>
              <a:rPr lang="en-US" sz="1500" dirty="0">
                <a:cs typeface="Arial" panose="020B0604020202020204" pitchFamily="34" charset="0"/>
              </a:rPr>
              <a:t>to </a:t>
            </a:r>
            <a:r>
              <a:rPr lang="en-US" sz="1500" dirty="0">
                <a:solidFill>
                  <a:srgbClr val="0000FF"/>
                </a:solidFill>
                <a:cs typeface="Arial" panose="020B0604020202020204" pitchFamily="34" charset="0"/>
              </a:rPr>
              <a:t>Patent </a:t>
            </a:r>
            <a:r>
              <a:rPr lang="en-US" sz="1500" dirty="0" smtClean="0">
                <a:solidFill>
                  <a:srgbClr val="0000FF"/>
                </a:solidFill>
                <a:cs typeface="Arial" panose="020B0604020202020204" pitchFamily="34" charset="0"/>
              </a:rPr>
              <a:t>Examination)</a:t>
            </a:r>
            <a:r>
              <a:rPr lang="en-US" sz="1500" dirty="0" smtClean="0">
                <a:cs typeface="Arial" panose="020B0604020202020204" pitchFamily="34" charset="0"/>
              </a:rPr>
              <a:t>: </a:t>
            </a:r>
          </a:p>
          <a:p>
            <a:pPr marL="742950" lvl="1" indent="-285750">
              <a:spcAft>
                <a:spcPts val="400"/>
              </a:spcAft>
              <a:buFont typeface="Arial" panose="020B0604020202020204" pitchFamily="34" charset="0"/>
              <a:buChar char="•"/>
            </a:pPr>
            <a:r>
              <a:rPr lang="en-US" sz="1500" dirty="0">
                <a:cs typeface="Arial" panose="020B0604020202020204" pitchFamily="34" charset="0"/>
              </a:rPr>
              <a:t>r</a:t>
            </a:r>
            <a:r>
              <a:rPr lang="en-US" sz="1500" dirty="0" smtClean="0">
                <a:cs typeface="Arial" panose="020B0604020202020204" pitchFamily="34" charset="0"/>
              </a:rPr>
              <a:t>igorous </a:t>
            </a:r>
            <a:r>
              <a:rPr lang="en-US" sz="1500" b="1" cap="small" dirty="0" smtClean="0">
                <a:cs typeface="Arial" panose="020B0604020202020204" pitchFamily="34" charset="0"/>
              </a:rPr>
              <a:t>Prior-Art Searches</a:t>
            </a:r>
            <a:r>
              <a:rPr lang="en-US" sz="1500" cap="small" dirty="0" smtClean="0">
                <a:cs typeface="Arial" panose="020B0604020202020204" pitchFamily="34" charset="0"/>
              </a:rPr>
              <a:t> </a:t>
            </a:r>
          </a:p>
          <a:p>
            <a:pPr marL="742950" lvl="1" indent="-285750">
              <a:spcAft>
                <a:spcPts val="400"/>
              </a:spcAft>
              <a:buFont typeface="Arial" panose="020B0604020202020204" pitchFamily="34" charset="0"/>
              <a:buChar char="•"/>
            </a:pPr>
            <a:r>
              <a:rPr lang="en-US" sz="1500" dirty="0">
                <a:cs typeface="Arial" panose="020B0604020202020204" pitchFamily="34" charset="0"/>
              </a:rPr>
              <a:t>e</a:t>
            </a:r>
            <a:r>
              <a:rPr lang="en-US" sz="1500" dirty="0" smtClean="0">
                <a:cs typeface="Arial" panose="020B0604020202020204" pitchFamily="34" charset="0"/>
              </a:rPr>
              <a:t>vidence supported </a:t>
            </a:r>
            <a:r>
              <a:rPr lang="en-US" sz="1500" b="1" cap="small" dirty="0" smtClean="0">
                <a:cs typeface="Arial" panose="020B0604020202020204" pitchFamily="34" charset="0"/>
              </a:rPr>
              <a:t>Priority </a:t>
            </a:r>
            <a:r>
              <a:rPr lang="en-US" sz="1500" b="1" cap="small" dirty="0">
                <a:cs typeface="Arial" panose="020B0604020202020204" pitchFamily="34" charset="0"/>
              </a:rPr>
              <a:t>Date</a:t>
            </a:r>
            <a:r>
              <a:rPr lang="en-US" sz="1500" cap="small" dirty="0">
                <a:cs typeface="Arial" panose="020B0604020202020204" pitchFamily="34" charset="0"/>
              </a:rPr>
              <a:t> </a:t>
            </a:r>
            <a:r>
              <a:rPr lang="en-US" sz="1400" dirty="0" smtClean="0">
                <a:cs typeface="Arial" panose="020B0604020202020204" pitchFamily="34" charset="0"/>
              </a:rPr>
              <a:t>for </a:t>
            </a:r>
            <a:r>
              <a:rPr lang="en-US" sz="1400" dirty="0">
                <a:cs typeface="Arial" panose="020B0604020202020204" pitchFamily="34" charset="0"/>
              </a:rPr>
              <a:t>each </a:t>
            </a:r>
            <a:r>
              <a:rPr lang="en-US" sz="1400" dirty="0" smtClean="0">
                <a:cs typeface="Arial" panose="020B0604020202020204" pitchFamily="34" charset="0"/>
              </a:rPr>
              <a:t>claim</a:t>
            </a:r>
            <a:endParaRPr lang="en-US" sz="1400" cap="small" dirty="0" smtClean="0">
              <a:cs typeface="Arial" panose="020B0604020202020204" pitchFamily="34" charset="0"/>
            </a:endParaRPr>
          </a:p>
          <a:p>
            <a:pPr marL="742950" lvl="1" indent="-285750">
              <a:spcAft>
                <a:spcPts val="400"/>
              </a:spcAft>
              <a:buFont typeface="Arial" panose="020B0604020202020204" pitchFamily="34" charset="0"/>
              <a:buChar char="•"/>
            </a:pPr>
            <a:r>
              <a:rPr lang="en-US" sz="1500" dirty="0" smtClean="0">
                <a:cs typeface="Arial" panose="020B0604020202020204" pitchFamily="34" charset="0"/>
              </a:rPr>
              <a:t>NOVELTY </a:t>
            </a:r>
            <a:r>
              <a:rPr lang="en-US" sz="1400" dirty="0" smtClean="0">
                <a:cs typeface="Arial" panose="020B0604020202020204" pitchFamily="34" charset="0"/>
              </a:rPr>
              <a:t>determination (claimed ideas vs Prior Art)</a:t>
            </a:r>
          </a:p>
          <a:p>
            <a:pPr marL="742950" lvl="1" indent="-285750">
              <a:spcAft>
                <a:spcPts val="400"/>
              </a:spcAft>
              <a:buFont typeface="Arial" panose="020B0604020202020204" pitchFamily="34" charset="0"/>
              <a:buChar char="•"/>
            </a:pPr>
            <a:r>
              <a:rPr lang="en-US" sz="1400" dirty="0">
                <a:cs typeface="Arial" panose="020B0604020202020204" pitchFamily="34" charset="0"/>
              </a:rPr>
              <a:t>c</a:t>
            </a:r>
            <a:r>
              <a:rPr lang="en-US" sz="1400" dirty="0" smtClean="0">
                <a:cs typeface="Arial" panose="020B0604020202020204" pitchFamily="34" charset="0"/>
              </a:rPr>
              <a:t>onsidering Adverse Claims  </a:t>
            </a:r>
          </a:p>
        </p:txBody>
      </p:sp>
      <p:sp>
        <p:nvSpPr>
          <p:cNvPr id="2" name="Slide Number Placeholder 1"/>
          <p:cNvSpPr>
            <a:spLocks noGrp="1"/>
          </p:cNvSpPr>
          <p:nvPr>
            <p:ph type="sldNum" sz="quarter" idx="12"/>
          </p:nvPr>
        </p:nvSpPr>
        <p:spPr/>
        <p:txBody>
          <a:bodyPr/>
          <a:lstStyle/>
          <a:p>
            <a:fld id="{FA6AE811-FB9A-4D6F-81F9-FCDB131215FC}" type="slidenum">
              <a:rPr lang="en-US" smtClean="0"/>
              <a:t>5</a:t>
            </a:fld>
            <a:endParaRPr lang="en-US" dirty="0"/>
          </a:p>
        </p:txBody>
      </p:sp>
      <p:sp>
        <p:nvSpPr>
          <p:cNvPr id="5" name="TextBox 4"/>
          <p:cNvSpPr txBox="1"/>
          <p:nvPr/>
        </p:nvSpPr>
        <p:spPr>
          <a:xfrm>
            <a:off x="2819400" y="228600"/>
            <a:ext cx="3581400" cy="400110"/>
          </a:xfrm>
          <a:prstGeom prst="rect">
            <a:avLst/>
          </a:prstGeom>
          <a:noFill/>
        </p:spPr>
        <p:txBody>
          <a:bodyPr wrap="square" rtlCol="0">
            <a:spAutoFit/>
          </a:bodyPr>
          <a:lstStyle/>
          <a:p>
            <a:pPr algn="ctr"/>
            <a:r>
              <a:rPr lang="en-US" sz="2000" b="1" u="sng" dirty="0" smtClean="0">
                <a:cs typeface="Arial" panose="020B0604020202020204" pitchFamily="34" charset="0"/>
              </a:rPr>
              <a:t>PRIORITY-CERTIFICATES SYSTEM</a:t>
            </a:r>
            <a:endParaRPr lang="en-US" sz="2000" b="1" u="sng" dirty="0">
              <a:cs typeface="Arial" panose="020B0604020202020204" pitchFamily="34" charset="0"/>
            </a:endParaRPr>
          </a:p>
        </p:txBody>
      </p:sp>
      <p:grpSp>
        <p:nvGrpSpPr>
          <p:cNvPr id="6" name="Group 5"/>
          <p:cNvGrpSpPr/>
          <p:nvPr/>
        </p:nvGrpSpPr>
        <p:grpSpPr>
          <a:xfrm>
            <a:off x="6210653" y="1138500"/>
            <a:ext cx="2704747" cy="3223771"/>
            <a:chOff x="6096000" y="3276600"/>
            <a:chExt cx="2704747" cy="3223771"/>
          </a:xfrm>
        </p:grpSpPr>
        <p:sp>
          <p:nvSpPr>
            <p:cNvPr id="7" name="Rectangle 6"/>
            <p:cNvSpPr/>
            <p:nvPr/>
          </p:nvSpPr>
          <p:spPr>
            <a:xfrm>
              <a:off x="6172200" y="3276600"/>
              <a:ext cx="2526651" cy="3223771"/>
            </a:xfrm>
            <a:prstGeom prst="rect">
              <a:avLst/>
            </a:prstGeom>
            <a:solidFill>
              <a:srgbClr val="FFFF00">
                <a:alpha val="16078"/>
              </a:srgbClr>
            </a:solid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6771036" y="3833372"/>
              <a:ext cx="1687165" cy="1446550"/>
            </a:xfrm>
            <a:prstGeom prst="rect">
              <a:avLst/>
            </a:prstGeom>
            <a:noFill/>
          </p:spPr>
          <p:txBody>
            <a:bodyPr wrap="square" rtlCol="0">
              <a:spAutoFit/>
            </a:bodyPr>
            <a:lstStyle/>
            <a:p>
              <a:pPr algn="ctr"/>
              <a:r>
                <a:rPr lang="en-US" sz="800" dirty="0" smtClean="0">
                  <a:latin typeface="Aharoni" panose="02010803020104030203" pitchFamily="2" charset="-79"/>
                  <a:cs typeface="Aharoni" panose="02010803020104030203" pitchFamily="2" charset="-79"/>
                </a:rPr>
                <a:t>First surgical repair of damaged nerves inside the spinal channel by using cold plasma fusion</a:t>
              </a:r>
              <a:endParaRPr lang="en-US" sz="800" dirty="0" smtClean="0">
                <a:cs typeface="Aharoni" panose="02010803020104030203" pitchFamily="2" charset="-79"/>
              </a:endParaRPr>
            </a:p>
            <a:p>
              <a:pPr algn="ctr"/>
              <a:endParaRPr lang="en-US" sz="800" b="1" dirty="0" smtClean="0">
                <a:cs typeface="Aharoni" panose="02010803020104030203" pitchFamily="2" charset="-79"/>
              </a:endParaRPr>
            </a:p>
            <a:p>
              <a:pPr algn="ctr"/>
              <a:r>
                <a:rPr lang="en-US" sz="800" b="1" dirty="0" smtClean="0">
                  <a:cs typeface="Aharoni" panose="02010803020104030203" pitchFamily="2" charset="-79"/>
                </a:rPr>
                <a:t>Dr. Jonathan Conrad</a:t>
              </a:r>
            </a:p>
            <a:p>
              <a:pPr algn="ctr"/>
              <a:endParaRPr lang="en-US" sz="800" b="1" dirty="0" smtClean="0">
                <a:cs typeface="Aharoni" panose="02010803020104030203" pitchFamily="2" charset="-79"/>
              </a:endParaRPr>
            </a:p>
            <a:p>
              <a:pPr algn="ctr"/>
              <a:r>
                <a:rPr lang="en-US" sz="800" b="1" dirty="0" smtClean="0">
                  <a:solidFill>
                    <a:srgbClr val="FF0066"/>
                  </a:solidFill>
                  <a:cs typeface="Aharoni" panose="02010803020104030203" pitchFamily="2" charset="-79"/>
                </a:rPr>
                <a:t>Top 20 achievements of year 2018 </a:t>
              </a:r>
            </a:p>
            <a:p>
              <a:pPr algn="ctr"/>
              <a:r>
                <a:rPr lang="en-US" sz="800" b="1" dirty="0" smtClean="0">
                  <a:solidFill>
                    <a:srgbClr val="FF0066"/>
                  </a:solidFill>
                  <a:cs typeface="Aharoni" panose="02010803020104030203" pitchFamily="2" charset="-79"/>
                </a:rPr>
                <a:t>in  Neurosciences</a:t>
              </a:r>
            </a:p>
            <a:p>
              <a:pPr algn="ctr"/>
              <a:endParaRPr lang="en-US" sz="800" b="1" dirty="0">
                <a:solidFill>
                  <a:srgbClr val="FF0066"/>
                </a:solidFill>
                <a:cs typeface="Aharoni" panose="02010803020104030203" pitchFamily="2" charset="-79"/>
              </a:endParaRPr>
            </a:p>
            <a:p>
              <a:pPr algn="ctr"/>
              <a:endParaRPr lang="en-US" sz="800" b="1" dirty="0">
                <a:cs typeface="Aharoni" panose="02010803020104030203" pitchFamily="2" charset="-79"/>
              </a:endParaRPr>
            </a:p>
          </p:txBody>
        </p:sp>
        <p:sp>
          <p:nvSpPr>
            <p:cNvPr id="9" name="TextBox 8"/>
            <p:cNvSpPr txBox="1"/>
            <p:nvPr/>
          </p:nvSpPr>
          <p:spPr>
            <a:xfrm>
              <a:off x="6934200" y="4929931"/>
              <a:ext cx="1771403" cy="661720"/>
            </a:xfrm>
            <a:prstGeom prst="rect">
              <a:avLst/>
            </a:prstGeom>
            <a:noFill/>
          </p:spPr>
          <p:txBody>
            <a:bodyPr wrap="square" rtlCol="0">
              <a:spAutoFit/>
            </a:bodyPr>
            <a:lstStyle/>
            <a:p>
              <a:r>
                <a:rPr lang="en-US" sz="500" b="1" i="1" dirty="0" smtClean="0"/>
                <a:t>              The </a:t>
              </a:r>
              <a:r>
                <a:rPr lang="en-US" sz="500" b="1" i="1" dirty="0"/>
                <a:t>Board of Directors of Academic Services Inc. attests that an expert examiner has been commissioned to diligently and competently examine the priority-claims in this priority-certificate and that the examiner has found that the claimants herein are the first to discover or the first to conceive the subject matter claimed in this application. </a:t>
              </a:r>
              <a:endParaRPr lang="en-US" sz="500" dirty="0" smtClean="0"/>
            </a:p>
            <a:p>
              <a:pPr algn="r"/>
              <a:endParaRPr lang="en-US" sz="200" i="1" dirty="0" smtClean="0"/>
            </a:p>
            <a:p>
              <a:pPr algn="r"/>
              <a:r>
                <a:rPr lang="en-US" sz="500" i="1" dirty="0" smtClean="0"/>
                <a:t>President </a:t>
              </a:r>
              <a:r>
                <a:rPr lang="en-US" sz="500" i="1" dirty="0"/>
                <a:t>of Academic Services Inc</a:t>
              </a:r>
              <a:r>
                <a:rPr lang="en-US" sz="500" i="1" dirty="0" smtClean="0"/>
                <a:t>.</a:t>
              </a:r>
              <a:endParaRPr lang="en-US" sz="500" i="1" dirty="0"/>
            </a:p>
          </p:txBody>
        </p:sp>
        <p:sp>
          <p:nvSpPr>
            <p:cNvPr id="10" name="TextBox 9"/>
            <p:cNvSpPr txBox="1"/>
            <p:nvPr/>
          </p:nvSpPr>
          <p:spPr>
            <a:xfrm>
              <a:off x="6610691" y="3299972"/>
              <a:ext cx="2190056" cy="461665"/>
            </a:xfrm>
            <a:prstGeom prst="rect">
              <a:avLst/>
            </a:prstGeom>
            <a:noFill/>
          </p:spPr>
          <p:txBody>
            <a:bodyPr wrap="square" rtlCol="0">
              <a:spAutoFit/>
            </a:bodyPr>
            <a:lstStyle/>
            <a:p>
              <a:pPr algn="ctr"/>
              <a:r>
                <a:rPr lang="en-US" sz="1200" dirty="0" smtClean="0">
                  <a:latin typeface="Algerian" panose="04020705040A02060702" pitchFamily="82" charset="0"/>
                </a:rPr>
                <a:t>Priority Certificate</a:t>
              </a:r>
            </a:p>
            <a:p>
              <a:pPr algn="ctr"/>
              <a:endParaRPr lang="en-US" sz="600" b="1" dirty="0" smtClean="0"/>
            </a:p>
            <a:p>
              <a:pPr algn="ctr"/>
              <a:r>
                <a:rPr lang="en-US" sz="600" b="1" dirty="0" smtClean="0"/>
                <a:t>Certificate No.: PC2017/345456</a:t>
              </a:r>
            </a:p>
          </p:txBody>
        </p:sp>
        <p:grpSp>
          <p:nvGrpSpPr>
            <p:cNvPr id="11" name="Group 10"/>
            <p:cNvGrpSpPr/>
            <p:nvPr/>
          </p:nvGrpSpPr>
          <p:grpSpPr>
            <a:xfrm>
              <a:off x="6174747" y="4626270"/>
              <a:ext cx="630785" cy="666364"/>
              <a:chOff x="447675" y="4191000"/>
              <a:chExt cx="1219200" cy="1371600"/>
            </a:xfrm>
          </p:grpSpPr>
          <p:sp>
            <p:nvSpPr>
              <p:cNvPr id="27" name="Parallelogram 26"/>
              <p:cNvSpPr/>
              <p:nvPr/>
            </p:nvSpPr>
            <p:spPr>
              <a:xfrm>
                <a:off x="685800" y="4953000"/>
                <a:ext cx="457200" cy="609600"/>
              </a:xfrm>
              <a:prstGeom prst="parallelogram">
                <a:avLst>
                  <a:gd name="adj" fmla="val 53125"/>
                </a:avLst>
              </a:prstGeom>
              <a:solidFill>
                <a:schemeClr val="accent2">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28" name="Parallelogram 27"/>
              <p:cNvSpPr/>
              <p:nvPr/>
            </p:nvSpPr>
            <p:spPr>
              <a:xfrm flipH="1">
                <a:off x="990600" y="4953000"/>
                <a:ext cx="457200" cy="609600"/>
              </a:xfrm>
              <a:prstGeom prst="parallelogram">
                <a:avLst>
                  <a:gd name="adj" fmla="val 53125"/>
                </a:avLst>
              </a:prstGeom>
              <a:solidFill>
                <a:schemeClr val="accent2">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29" name="24-Point Star 28"/>
              <p:cNvSpPr/>
              <p:nvPr/>
            </p:nvSpPr>
            <p:spPr>
              <a:xfrm>
                <a:off x="533400" y="4191000"/>
                <a:ext cx="1066800" cy="1066800"/>
              </a:xfrm>
              <a:prstGeom prst="star24">
                <a:avLst>
                  <a:gd name="adj" fmla="val 42262"/>
                </a:avLst>
              </a:prstGeom>
              <a:pattFill prst="pct80">
                <a:fgClr>
                  <a:schemeClr val="accent6">
                    <a:lumMod val="40000"/>
                    <a:lumOff val="60000"/>
                  </a:schemeClr>
                </a:fgClr>
                <a:bgClr>
                  <a:schemeClr val="bg1"/>
                </a:bgClr>
              </a:pattFill>
              <a:ln w="3175">
                <a:solidFill>
                  <a:srgbClr val="F69B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a:off x="447675" y="4316618"/>
                <a:ext cx="1219200" cy="604241"/>
              </a:xfrm>
              <a:prstGeom prst="rect">
                <a:avLst/>
              </a:prstGeom>
              <a:noFill/>
              <a:effectLst>
                <a:glow rad="101600">
                  <a:schemeClr val="accent2">
                    <a:satMod val="175000"/>
                    <a:alpha val="40000"/>
                  </a:schemeClr>
                </a:glow>
              </a:effectLst>
              <a:scene3d>
                <a:camera prst="orthographicFront"/>
                <a:lightRig rig="threePt" dir="t"/>
              </a:scene3d>
              <a:sp3d prstMaterial="matte"/>
            </p:spPr>
            <p:txBody>
              <a:bodyPr wrap="square" rtlCol="0">
                <a:spAutoFit/>
              </a:bodyPr>
              <a:lstStyle/>
              <a:p>
                <a:pPr algn="ctr">
                  <a:lnSpc>
                    <a:spcPct val="150000"/>
                  </a:lnSpc>
                </a:pPr>
                <a:r>
                  <a:rPr lang="en-US" sz="600" b="1" dirty="0" smtClean="0">
                    <a:latin typeface="Tempus Sans ITC" panose="04020404030D07020202" pitchFamily="82" charset="0"/>
                    <a:ea typeface="Cambria Math" panose="02040503050406030204" pitchFamily="18" charset="0"/>
                  </a:rPr>
                  <a:t>Priority Certificate</a:t>
                </a:r>
                <a:endParaRPr lang="en-US" sz="600" b="1" dirty="0">
                  <a:latin typeface="Tempus Sans ITC" panose="04020404030D07020202" pitchFamily="82" charset="0"/>
                  <a:ea typeface="Cambria Math" panose="02040503050406030204" pitchFamily="18" charset="0"/>
                </a:endParaRPr>
              </a:p>
            </p:txBody>
          </p:sp>
        </p:grpSp>
        <p:sp>
          <p:nvSpPr>
            <p:cNvPr id="12" name="TextBox 11"/>
            <p:cNvSpPr txBox="1"/>
            <p:nvPr/>
          </p:nvSpPr>
          <p:spPr>
            <a:xfrm>
              <a:off x="6096000" y="4024362"/>
              <a:ext cx="788278" cy="369332"/>
            </a:xfrm>
            <a:prstGeom prst="rect">
              <a:avLst/>
            </a:prstGeom>
            <a:noFill/>
          </p:spPr>
          <p:txBody>
            <a:bodyPr wrap="square" rtlCol="0">
              <a:spAutoFit/>
            </a:bodyPr>
            <a:lstStyle/>
            <a:p>
              <a:pPr algn="ctr"/>
              <a:r>
                <a:rPr lang="en-US" sz="900" dirty="0" smtClean="0">
                  <a:latin typeface="Bernard MT Condensed" panose="02050806060905020404" pitchFamily="18" charset="0"/>
                </a:rPr>
                <a:t>World New</a:t>
              </a:r>
            </a:p>
            <a:p>
              <a:pPr algn="ctr"/>
              <a:r>
                <a:rPr lang="en-US" sz="900" dirty="0" smtClean="0">
                  <a:latin typeface="Bernard MT Condensed" panose="02050806060905020404" pitchFamily="18" charset="0"/>
                </a:rPr>
                <a:t>Ideas</a:t>
              </a:r>
              <a:endParaRPr lang="en-US" sz="900" dirty="0">
                <a:latin typeface="Bernard MT Condensed" panose="02050806060905020404" pitchFamily="18" charset="0"/>
              </a:endParaRP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5565993"/>
              <a:ext cx="474634" cy="130049"/>
            </a:xfrm>
            <a:prstGeom prst="rect">
              <a:avLst/>
            </a:prstGeom>
          </p:spPr>
        </p:pic>
        <p:grpSp>
          <p:nvGrpSpPr>
            <p:cNvPr id="14" name="Group 13"/>
            <p:cNvGrpSpPr/>
            <p:nvPr/>
          </p:nvGrpSpPr>
          <p:grpSpPr>
            <a:xfrm>
              <a:off x="6429517" y="5367158"/>
              <a:ext cx="121245" cy="324407"/>
              <a:chOff x="228600" y="457200"/>
              <a:chExt cx="304800" cy="5449992"/>
            </a:xfrm>
          </p:grpSpPr>
          <p:cxnSp>
            <p:nvCxnSpPr>
              <p:cNvPr id="24" name="Straight Connector 23"/>
              <p:cNvCxnSpPr/>
              <p:nvPr/>
            </p:nvCxnSpPr>
            <p:spPr>
              <a:xfrm>
                <a:off x="228600" y="463376"/>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81000" y="457200"/>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33400" y="457200"/>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15" name="Group 14"/>
            <p:cNvGrpSpPr>
              <a:grpSpLocks/>
            </p:cNvGrpSpPr>
            <p:nvPr/>
          </p:nvGrpSpPr>
          <p:grpSpPr>
            <a:xfrm>
              <a:off x="6429517" y="4356319"/>
              <a:ext cx="121245" cy="194644"/>
              <a:chOff x="228600" y="457200"/>
              <a:chExt cx="304800" cy="5449992"/>
            </a:xfrm>
          </p:grpSpPr>
          <p:cxnSp>
            <p:nvCxnSpPr>
              <p:cNvPr id="21" name="Straight Connector 20"/>
              <p:cNvCxnSpPr/>
              <p:nvPr/>
            </p:nvCxnSpPr>
            <p:spPr>
              <a:xfrm>
                <a:off x="228600" y="463376"/>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81000" y="457200"/>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33400" y="457200"/>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16" name="Group 15"/>
            <p:cNvGrpSpPr>
              <a:grpSpLocks/>
            </p:cNvGrpSpPr>
            <p:nvPr/>
          </p:nvGrpSpPr>
          <p:grpSpPr>
            <a:xfrm>
              <a:off x="6429517" y="3429000"/>
              <a:ext cx="121245" cy="583932"/>
              <a:chOff x="228600" y="457200"/>
              <a:chExt cx="304800" cy="5449992"/>
            </a:xfrm>
          </p:grpSpPr>
          <p:cxnSp>
            <p:nvCxnSpPr>
              <p:cNvPr id="18" name="Straight Connector 17"/>
              <p:cNvCxnSpPr/>
              <p:nvPr/>
            </p:nvCxnSpPr>
            <p:spPr>
              <a:xfrm>
                <a:off x="228600" y="463376"/>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81001" y="457200"/>
                <a:ext cx="0" cy="5443813"/>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33400" y="457200"/>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17" name="TextBox 16"/>
            <p:cNvSpPr txBox="1"/>
            <p:nvPr/>
          </p:nvSpPr>
          <p:spPr>
            <a:xfrm>
              <a:off x="6324600" y="5846802"/>
              <a:ext cx="2362200" cy="553998"/>
            </a:xfrm>
            <a:prstGeom prst="rect">
              <a:avLst/>
            </a:prstGeom>
            <a:noFill/>
          </p:spPr>
          <p:txBody>
            <a:bodyPr wrap="square" rtlCol="0">
              <a:spAutoFit/>
            </a:bodyPr>
            <a:lstStyle/>
            <a:p>
              <a:r>
                <a:rPr lang="en-US" sz="500" b="1" dirty="0"/>
                <a:t>Claim 1</a:t>
              </a:r>
              <a:r>
                <a:rPr lang="en-US" sz="500" dirty="0"/>
                <a:t>: First discovery of the following control mechanism of the communication between neurons:</a:t>
              </a:r>
            </a:p>
            <a:p>
              <a:pPr>
                <a:spcAft>
                  <a:spcPts val="400"/>
                </a:spcAft>
              </a:pPr>
              <a:r>
                <a:rPr lang="en-US" sz="500" dirty="0"/>
                <a:t>communication between two neurons is controlled, in part, by modulating the curvature of the contact surface between the axons and the dendrites. The closer the curvature of the axon's head fits and molds on the ends of the dendrite the more electrical contact points and the higher the </a:t>
              </a:r>
              <a:r>
                <a:rPr lang="en-US" sz="500" dirty="0" smtClean="0"/>
                <a:t>conductivity.</a:t>
              </a:r>
              <a:endParaRPr lang="en-US" sz="500" dirty="0"/>
            </a:p>
          </p:txBody>
        </p:sp>
      </p:grpSp>
      <p:sp>
        <p:nvSpPr>
          <p:cNvPr id="31" name="TextBox 30"/>
          <p:cNvSpPr txBox="1"/>
          <p:nvPr/>
        </p:nvSpPr>
        <p:spPr>
          <a:xfrm>
            <a:off x="310735" y="4953000"/>
            <a:ext cx="7239443" cy="323165"/>
          </a:xfrm>
          <a:prstGeom prst="rect">
            <a:avLst/>
          </a:prstGeom>
          <a:noFill/>
        </p:spPr>
        <p:txBody>
          <a:bodyPr wrap="square" rtlCol="0">
            <a:spAutoFit/>
          </a:bodyPr>
          <a:lstStyle/>
          <a:p>
            <a:pPr>
              <a:spcAft>
                <a:spcPts val="1200"/>
              </a:spcAft>
            </a:pPr>
            <a:r>
              <a:rPr lang="en-US" sz="1500" b="1" u="sng" dirty="0" smtClean="0">
                <a:cs typeface="Arial" panose="020B0604020202020204" pitchFamily="34" charset="0"/>
              </a:rPr>
              <a:t>Step-3</a:t>
            </a:r>
            <a:r>
              <a:rPr lang="en-US" sz="1500" dirty="0" smtClean="0">
                <a:cs typeface="Arial" panose="020B0604020202020204" pitchFamily="34" charset="0"/>
              </a:rPr>
              <a:t>:    If claim is TRUE - GRANTOR issues a </a:t>
            </a:r>
            <a:r>
              <a:rPr lang="en-US" sz="1500" b="1" dirty="0" smtClean="0">
                <a:cs typeface="Arial" panose="020B0604020202020204" pitchFamily="34" charset="0"/>
              </a:rPr>
              <a:t>FORMAL certificate</a:t>
            </a:r>
            <a:r>
              <a:rPr lang="en-US" sz="1500" dirty="0" smtClean="0">
                <a:cs typeface="Arial" panose="020B0604020202020204" pitchFamily="34" charset="0"/>
              </a:rPr>
              <a:t> (</a:t>
            </a:r>
            <a:r>
              <a:rPr lang="en-US" sz="1500" b="1" dirty="0" smtClean="0">
                <a:solidFill>
                  <a:srgbClr val="0000FF"/>
                </a:solidFill>
                <a:cs typeface="Arial" panose="020B0604020202020204" pitchFamily="34" charset="0"/>
              </a:rPr>
              <a:t>DIPLOMA</a:t>
            </a:r>
            <a:r>
              <a:rPr lang="en-US" sz="1500" dirty="0" smtClean="0">
                <a:cs typeface="Arial" panose="020B0604020202020204" pitchFamily="34" charset="0"/>
              </a:rPr>
              <a:t>) stating that:</a:t>
            </a:r>
          </a:p>
        </p:txBody>
      </p:sp>
      <p:sp>
        <p:nvSpPr>
          <p:cNvPr id="33" name="TextBox 32"/>
          <p:cNvSpPr txBox="1"/>
          <p:nvPr/>
        </p:nvSpPr>
        <p:spPr>
          <a:xfrm>
            <a:off x="1143000" y="5257800"/>
            <a:ext cx="6172200" cy="876715"/>
          </a:xfrm>
          <a:prstGeom prst="rect">
            <a:avLst/>
          </a:prstGeom>
          <a:noFill/>
        </p:spPr>
        <p:txBody>
          <a:bodyPr wrap="square" rtlCol="0">
            <a:spAutoFit/>
          </a:bodyPr>
          <a:lstStyle/>
          <a:p>
            <a:pPr algn="just">
              <a:lnSpc>
                <a:spcPts val="2100"/>
              </a:lnSpc>
            </a:pPr>
            <a:r>
              <a:rPr lang="en-US" sz="1500" i="1" dirty="0" smtClean="0">
                <a:latin typeface="Cambria" panose="02040503050406030204" pitchFamily="18" charset="0"/>
                <a:ea typeface="Cambria" panose="02040503050406030204" pitchFamily="18" charset="0"/>
                <a:cs typeface="Arial" panose="020B0604020202020204" pitchFamily="34" charset="0"/>
              </a:rPr>
              <a:t>“</a:t>
            </a:r>
            <a:r>
              <a:rPr lang="en-US" sz="1500" i="1" dirty="0" smtClean="0">
                <a:solidFill>
                  <a:srgbClr val="002060"/>
                </a:solidFill>
                <a:latin typeface="Cambria" panose="02040503050406030204" pitchFamily="18" charset="0"/>
                <a:ea typeface="Cambria" panose="02040503050406030204" pitchFamily="18" charset="0"/>
                <a:cs typeface="Arial" panose="020B0604020202020204" pitchFamily="34" charset="0"/>
              </a:rPr>
              <a:t>After rigorously examining the application and Prior Art in the field, our Expert Examiners have concluded that </a:t>
            </a:r>
            <a:r>
              <a:rPr lang="en-US" sz="1500" i="1" u="sng" dirty="0" smtClean="0">
                <a:solidFill>
                  <a:srgbClr val="FF0000"/>
                </a:solidFill>
                <a:latin typeface="Cambria" panose="02040503050406030204" pitchFamily="18" charset="0"/>
                <a:ea typeface="Cambria" panose="02040503050406030204" pitchFamily="18" charset="0"/>
                <a:cs typeface="Arial" panose="020B0604020202020204" pitchFamily="34" charset="0"/>
              </a:rPr>
              <a:t>Dr. Jonathan Conrad</a:t>
            </a:r>
            <a:r>
              <a:rPr lang="en-US" sz="1500" i="1" dirty="0" smtClean="0">
                <a:solidFill>
                  <a:srgbClr val="FF0000"/>
                </a:solidFill>
                <a:latin typeface="Cambria" panose="02040503050406030204" pitchFamily="18" charset="0"/>
                <a:ea typeface="Cambria" panose="02040503050406030204" pitchFamily="18" charset="0"/>
                <a:cs typeface="Arial" panose="020B0604020202020204" pitchFamily="34" charset="0"/>
              </a:rPr>
              <a:t> is the FIRST to perform surgical </a:t>
            </a:r>
            <a:r>
              <a:rPr lang="en-US" sz="1500" i="1" dirty="0">
                <a:solidFill>
                  <a:srgbClr val="FF0000"/>
                </a:solidFill>
                <a:latin typeface="Cambria" panose="02040503050406030204" pitchFamily="18" charset="0"/>
                <a:ea typeface="Cambria" panose="02040503050406030204" pitchFamily="18" charset="0"/>
                <a:cs typeface="Arial" panose="020B0604020202020204" pitchFamily="34" charset="0"/>
              </a:rPr>
              <a:t>repair </a:t>
            </a:r>
            <a:r>
              <a:rPr lang="en-US" sz="1500" i="1" dirty="0" smtClean="0">
                <a:solidFill>
                  <a:srgbClr val="FF0000"/>
                </a:solidFill>
                <a:latin typeface="Cambria" panose="02040503050406030204" pitchFamily="18" charset="0"/>
                <a:ea typeface="Cambria" panose="02040503050406030204" pitchFamily="18" charset="0"/>
                <a:cs typeface="Arial" panose="020B0604020202020204" pitchFamily="34" charset="0"/>
              </a:rPr>
              <a:t>of damaged nerves by using of cold plasma fusion</a:t>
            </a:r>
            <a:r>
              <a:rPr lang="en-US" sz="1500" i="1" dirty="0" smtClean="0">
                <a:latin typeface="Cambria" panose="02040503050406030204" pitchFamily="18" charset="0"/>
                <a:ea typeface="Cambria" panose="02040503050406030204" pitchFamily="18" charset="0"/>
                <a:cs typeface="Arial" panose="020B0604020202020204" pitchFamily="34" charset="0"/>
              </a:rPr>
              <a:t>”</a:t>
            </a:r>
          </a:p>
        </p:txBody>
      </p:sp>
    </p:spTree>
    <p:extLst>
      <p:ext uri="{BB962C8B-B14F-4D97-AF65-F5344CB8AC3E}">
        <p14:creationId xmlns:p14="http://schemas.microsoft.com/office/powerpoint/2010/main" val="6968885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A6AE811-FB9A-4D6F-81F9-FCDB131215FC}" type="slidenum">
              <a:rPr lang="en-US" smtClean="0"/>
              <a:t>6</a:t>
            </a:fld>
            <a:endParaRPr lang="en-US" dirty="0"/>
          </a:p>
        </p:txBody>
      </p:sp>
      <p:sp>
        <p:nvSpPr>
          <p:cNvPr id="3" name="Rectangle 2"/>
          <p:cNvSpPr/>
          <p:nvPr/>
        </p:nvSpPr>
        <p:spPr>
          <a:xfrm>
            <a:off x="609600" y="324928"/>
            <a:ext cx="7924800" cy="5586145"/>
          </a:xfrm>
          <a:prstGeom prst="rect">
            <a:avLst/>
          </a:prstGeom>
        </p:spPr>
        <p:txBody>
          <a:bodyPr wrap="square">
            <a:spAutoFit/>
          </a:bodyPr>
          <a:lstStyle/>
          <a:p>
            <a:pPr algn="ctr">
              <a:spcAft>
                <a:spcPts val="600"/>
              </a:spcAft>
            </a:pPr>
            <a:r>
              <a:rPr lang="en-US" sz="2000" u="sng" cap="small" dirty="0" smtClean="0">
                <a:cs typeface="Arial" panose="020B0604020202020204" pitchFamily="34" charset="0"/>
              </a:rPr>
              <a:t>Priority-Certificates</a:t>
            </a:r>
            <a:r>
              <a:rPr lang="en-US" sz="2000" u="sng" dirty="0" smtClean="0">
                <a:cs typeface="Arial" panose="020B0604020202020204" pitchFamily="34" charset="0"/>
              </a:rPr>
              <a:t>   </a:t>
            </a:r>
            <a:r>
              <a:rPr lang="en-US" u="sng" dirty="0" smtClean="0">
                <a:cs typeface="Arial" panose="020B0604020202020204" pitchFamily="34" charset="0"/>
              </a:rPr>
              <a:t>vs.  </a:t>
            </a:r>
            <a:r>
              <a:rPr lang="en-US" sz="2000" u="sng" cap="small" dirty="0" smtClean="0">
                <a:cs typeface="Arial" panose="020B0604020202020204" pitchFamily="34" charset="0"/>
              </a:rPr>
              <a:t>Patents</a:t>
            </a:r>
            <a:r>
              <a:rPr lang="en-US" sz="2000" u="sng" dirty="0" smtClean="0">
                <a:cs typeface="Arial" panose="020B0604020202020204" pitchFamily="34" charset="0"/>
              </a:rPr>
              <a:t> </a:t>
            </a:r>
          </a:p>
          <a:p>
            <a:pPr algn="ctr">
              <a:spcAft>
                <a:spcPts val="1200"/>
              </a:spcAft>
            </a:pPr>
            <a:endParaRPr lang="en-US" sz="500" dirty="0" smtClean="0">
              <a:cs typeface="Arial" panose="020B0604020202020204" pitchFamily="34" charset="0"/>
            </a:endParaRPr>
          </a:p>
          <a:p>
            <a:pPr algn="ctr">
              <a:spcAft>
                <a:spcPts val="1200"/>
              </a:spcAft>
            </a:pPr>
            <a:endParaRPr lang="en-US" sz="500" dirty="0">
              <a:cs typeface="Arial" panose="020B0604020202020204" pitchFamily="34" charset="0"/>
            </a:endParaRPr>
          </a:p>
          <a:p>
            <a:pPr marL="342900" indent="-342900">
              <a:spcAft>
                <a:spcPts val="900"/>
              </a:spcAft>
              <a:buFont typeface="+mj-lt"/>
              <a:buAutoNum type="alphaUcPeriod"/>
            </a:pPr>
            <a:r>
              <a:rPr lang="en-US" sz="1700" dirty="0">
                <a:cs typeface="Arial" panose="020B0604020202020204" pitchFamily="34" charset="0"/>
              </a:rPr>
              <a:t>Priority-certificates </a:t>
            </a:r>
            <a:r>
              <a:rPr lang="en-US" sz="1700" dirty="0" smtClean="0">
                <a:cs typeface="Arial" panose="020B0604020202020204" pitchFamily="34" charset="0"/>
              </a:rPr>
              <a:t>cover both PATENTABLE and NON-PATENTABLE subject matter </a:t>
            </a:r>
            <a:r>
              <a:rPr lang="en-US" sz="1500" dirty="0" smtClean="0">
                <a:cs typeface="Arial" panose="020B0604020202020204" pitchFamily="34" charset="0"/>
              </a:rPr>
              <a:t>(e.g. abstract ideas</a:t>
            </a:r>
            <a:r>
              <a:rPr lang="en-US" sz="1500" dirty="0">
                <a:cs typeface="Arial" panose="020B0604020202020204" pitchFamily="34" charset="0"/>
              </a:rPr>
              <a:t>, </a:t>
            </a:r>
            <a:r>
              <a:rPr lang="en-US" sz="1500" dirty="0" smtClean="0">
                <a:cs typeface="Arial" panose="020B0604020202020204" pitchFamily="34" charset="0"/>
              </a:rPr>
              <a:t>discoveries, software, business methods, math formulas) </a:t>
            </a:r>
            <a:endParaRPr lang="en-US" sz="1500" dirty="0">
              <a:cs typeface="Arial" panose="020B0604020202020204" pitchFamily="34" charset="0"/>
            </a:endParaRPr>
          </a:p>
          <a:p>
            <a:pPr marL="342900" indent="-342900">
              <a:spcBef>
                <a:spcPts val="1800"/>
              </a:spcBef>
              <a:spcAft>
                <a:spcPts val="900"/>
              </a:spcAft>
              <a:buFont typeface="+mj-lt"/>
              <a:buAutoNum type="alphaUcPeriod"/>
            </a:pPr>
            <a:r>
              <a:rPr lang="en-US" sz="1700" dirty="0">
                <a:cs typeface="Arial" panose="020B0604020202020204" pitchFamily="34" charset="0"/>
              </a:rPr>
              <a:t>Priority-certificates </a:t>
            </a:r>
            <a:r>
              <a:rPr lang="en-US" sz="1700" dirty="0" smtClean="0">
                <a:cs typeface="Arial" panose="020B0604020202020204" pitchFamily="34" charset="0"/>
              </a:rPr>
              <a:t>confer </a:t>
            </a:r>
            <a:r>
              <a:rPr lang="en-US" sz="1700" b="1" dirty="0">
                <a:cs typeface="Arial" panose="020B0604020202020204" pitchFamily="34" charset="0"/>
              </a:rPr>
              <a:t>NO </a:t>
            </a:r>
            <a:r>
              <a:rPr lang="en-US" sz="1700" b="1" dirty="0" smtClean="0">
                <a:cs typeface="Arial" panose="020B0604020202020204" pitchFamily="34" charset="0"/>
              </a:rPr>
              <a:t>MONOPOLY RIGHTS</a:t>
            </a:r>
          </a:p>
          <a:p>
            <a:pPr marL="742950" lvl="1" indent="-285750">
              <a:spcAft>
                <a:spcPts val="600"/>
              </a:spcAft>
              <a:buFont typeface="Arial" panose="020B0604020202020204" pitchFamily="34" charset="0"/>
              <a:buChar char="•"/>
            </a:pPr>
            <a:r>
              <a:rPr lang="en-US" sz="1500" b="1" dirty="0" smtClean="0">
                <a:cs typeface="Arial" panose="020B0604020202020204" pitchFamily="34" charset="0"/>
              </a:rPr>
              <a:t>NO RIGHT TO EXCLUDE</a:t>
            </a:r>
            <a:r>
              <a:rPr lang="en-US" sz="1500" dirty="0" smtClean="0">
                <a:cs typeface="Arial" panose="020B0604020202020204" pitchFamily="34" charset="0"/>
              </a:rPr>
              <a:t> others from using </a:t>
            </a:r>
            <a:r>
              <a:rPr lang="en-US" sz="1500" dirty="0">
                <a:cs typeface="Arial" panose="020B0604020202020204" pitchFamily="34" charset="0"/>
              </a:rPr>
              <a:t>or </a:t>
            </a:r>
            <a:r>
              <a:rPr lang="en-US" sz="1500" dirty="0" smtClean="0">
                <a:cs typeface="Arial" panose="020B0604020202020204" pitchFamily="34" charset="0"/>
              </a:rPr>
              <a:t>selling - </a:t>
            </a:r>
            <a:r>
              <a:rPr lang="en-US" sz="1500" b="1" dirty="0" smtClean="0">
                <a:cs typeface="Arial" panose="020B0604020202020204" pitchFamily="34" charset="0"/>
              </a:rPr>
              <a:t>PUBLIC CAN </a:t>
            </a:r>
            <a:r>
              <a:rPr lang="en-US" sz="1500" b="1" cap="all" dirty="0" smtClean="0">
                <a:cs typeface="Arial" panose="020B0604020202020204" pitchFamily="34" charset="0"/>
              </a:rPr>
              <a:t>freely use</a:t>
            </a:r>
            <a:r>
              <a:rPr lang="en-US" sz="1500" b="1" dirty="0" smtClean="0">
                <a:cs typeface="Arial" panose="020B0604020202020204" pitchFamily="34" charset="0"/>
              </a:rPr>
              <a:t> </a:t>
            </a:r>
            <a:r>
              <a:rPr lang="en-US" sz="1500" dirty="0" smtClean="0">
                <a:cs typeface="Arial" panose="020B0604020202020204" pitchFamily="34" charset="0"/>
              </a:rPr>
              <a:t>the ideas and discoveries claimed in Priority-Certificates</a:t>
            </a:r>
          </a:p>
          <a:p>
            <a:pPr marL="742950" lvl="1" indent="-285750">
              <a:spcAft>
                <a:spcPts val="900"/>
              </a:spcAft>
              <a:buFont typeface="Arial" panose="020B0604020202020204" pitchFamily="34" charset="0"/>
              <a:buChar char="•"/>
            </a:pPr>
            <a:r>
              <a:rPr lang="en-US" sz="1500" dirty="0" smtClean="0">
                <a:cs typeface="Arial" panose="020B0604020202020204" pitchFamily="34" charset="0"/>
              </a:rPr>
              <a:t>Confer REPUTATIONAL BENEFITS ONLY (</a:t>
            </a:r>
            <a:r>
              <a:rPr lang="en-US" sz="1500" b="1" dirty="0" smtClean="0">
                <a:solidFill>
                  <a:srgbClr val="FF0000"/>
                </a:solidFill>
                <a:cs typeface="Arial" panose="020B0604020202020204" pitchFamily="34" charset="0"/>
              </a:rPr>
              <a:t>DIPLOMA</a:t>
            </a:r>
            <a:r>
              <a:rPr lang="en-US" sz="1500" dirty="0" smtClean="0">
                <a:cs typeface="Arial" panose="020B0604020202020204" pitchFamily="34" charset="0"/>
              </a:rPr>
              <a:t> for credit </a:t>
            </a:r>
            <a:r>
              <a:rPr lang="en-US" sz="1500" dirty="0">
                <a:cs typeface="Arial" panose="020B0604020202020204" pitchFamily="34" charset="0"/>
              </a:rPr>
              <a:t>&amp;</a:t>
            </a:r>
            <a:r>
              <a:rPr lang="en-US" sz="1500" dirty="0" smtClean="0">
                <a:cs typeface="Arial" panose="020B0604020202020204" pitchFamily="34" charset="0"/>
              </a:rPr>
              <a:t> priority attribution)</a:t>
            </a:r>
            <a:endParaRPr lang="en-US" sz="1500" cap="all" dirty="0" smtClean="0">
              <a:cs typeface="Arial" panose="020B0604020202020204" pitchFamily="34" charset="0"/>
            </a:endParaRPr>
          </a:p>
          <a:p>
            <a:pPr marL="342900" indent="-342900">
              <a:spcBef>
                <a:spcPts val="1800"/>
              </a:spcBef>
              <a:spcAft>
                <a:spcPts val="900"/>
              </a:spcAft>
              <a:buFont typeface="+mj-lt"/>
              <a:buAutoNum type="alphaUcPeriod"/>
            </a:pPr>
            <a:r>
              <a:rPr lang="en-US" sz="1600" cap="all" dirty="0" smtClean="0">
                <a:cs typeface="Arial" panose="020B0604020202020204" pitchFamily="34" charset="0"/>
              </a:rPr>
              <a:t> </a:t>
            </a:r>
            <a:r>
              <a:rPr lang="en-US" sz="1700" b="1" cap="all" dirty="0" smtClean="0">
                <a:cs typeface="Arial" panose="020B0604020202020204" pitchFamily="34" charset="0"/>
              </a:rPr>
              <a:t>Private Party</a:t>
            </a:r>
            <a:r>
              <a:rPr lang="en-US" sz="1700" b="1" dirty="0" smtClean="0">
                <a:cs typeface="Arial" panose="020B0604020202020204" pitchFamily="34" charset="0"/>
              </a:rPr>
              <a:t> as Grantor </a:t>
            </a:r>
            <a:r>
              <a:rPr lang="en-US" sz="1500" dirty="0">
                <a:cs typeface="Arial" panose="020B0604020202020204" pitchFamily="34" charset="0"/>
              </a:rPr>
              <a:t>(</a:t>
            </a:r>
            <a:r>
              <a:rPr lang="en-US" sz="1500" dirty="0" smtClean="0">
                <a:cs typeface="Arial" panose="020B0604020202020204" pitchFamily="34" charset="0"/>
              </a:rPr>
              <a:t>no </a:t>
            </a:r>
            <a:r>
              <a:rPr lang="en-US" sz="1500" dirty="0">
                <a:cs typeface="Arial" panose="020B0604020202020204" pitchFamily="34" charset="0"/>
              </a:rPr>
              <a:t>need </a:t>
            </a:r>
            <a:r>
              <a:rPr lang="en-US" sz="1500" dirty="0" smtClean="0">
                <a:cs typeface="Arial" panose="020B0604020202020204" pitchFamily="34" charset="0"/>
              </a:rPr>
              <a:t>for </a:t>
            </a:r>
            <a:r>
              <a:rPr lang="en-US" sz="1500" dirty="0">
                <a:cs typeface="Arial" panose="020B0604020202020204" pitchFamily="34" charset="0"/>
              </a:rPr>
              <a:t>Government action or supporting </a:t>
            </a:r>
            <a:r>
              <a:rPr lang="en-US" sz="1500" dirty="0" smtClean="0">
                <a:cs typeface="Arial" panose="020B0604020202020204" pitchFamily="34" charset="0"/>
              </a:rPr>
              <a:t>legislation)</a:t>
            </a:r>
          </a:p>
          <a:p>
            <a:pPr marL="342900" indent="-342900">
              <a:spcBef>
                <a:spcPts val="1800"/>
              </a:spcBef>
              <a:spcAft>
                <a:spcPts val="900"/>
              </a:spcAft>
              <a:buFont typeface="+mj-lt"/>
              <a:buAutoNum type="alphaUcPeriod"/>
            </a:pPr>
            <a:r>
              <a:rPr lang="en-US" sz="1600" dirty="0">
                <a:cs typeface="Arial" panose="020B0604020202020204" pitchFamily="34" charset="0"/>
              </a:rPr>
              <a:t> </a:t>
            </a:r>
            <a:r>
              <a:rPr lang="en-US" b="1" dirty="0" smtClean="0">
                <a:cs typeface="Arial" panose="020B0604020202020204" pitchFamily="34" charset="0"/>
              </a:rPr>
              <a:t>MUCH cheaper than </a:t>
            </a:r>
            <a:r>
              <a:rPr lang="en-US" sz="2000" b="1" cap="small" dirty="0" smtClean="0">
                <a:cs typeface="Arial" panose="020B0604020202020204" pitchFamily="34" charset="0"/>
              </a:rPr>
              <a:t>Patents</a:t>
            </a:r>
            <a:r>
              <a:rPr lang="en-US" b="1" dirty="0" smtClean="0">
                <a:cs typeface="Arial" panose="020B0604020202020204" pitchFamily="34" charset="0"/>
              </a:rPr>
              <a:t>!</a:t>
            </a:r>
            <a:endParaRPr lang="en-US" dirty="0" smtClean="0">
              <a:cs typeface="Arial" panose="020B0604020202020204" pitchFamily="34" charset="0"/>
            </a:endParaRPr>
          </a:p>
          <a:p>
            <a:pPr marL="800100" lvl="1" indent="-342900">
              <a:spcAft>
                <a:spcPts val="600"/>
              </a:spcAft>
              <a:buFont typeface="Arial" panose="020B0604020202020204" pitchFamily="34" charset="0"/>
              <a:buChar char="•"/>
            </a:pPr>
            <a:r>
              <a:rPr lang="en-US" sz="1500" dirty="0" smtClean="0">
                <a:cs typeface="Arial" panose="020B0604020202020204" pitchFamily="34" charset="0"/>
              </a:rPr>
              <a:t>no need for Lawyers! … (80% of the cost of patents is in attorney fees) </a:t>
            </a:r>
          </a:p>
          <a:p>
            <a:pPr marL="800100" lvl="1" indent="-342900">
              <a:spcAft>
                <a:spcPts val="600"/>
              </a:spcAft>
              <a:buFont typeface="Arial" panose="020B0604020202020204" pitchFamily="34" charset="0"/>
              <a:buChar char="•"/>
            </a:pPr>
            <a:r>
              <a:rPr lang="en-US" sz="1500" dirty="0" smtClean="0">
                <a:cs typeface="Arial" panose="020B0604020202020204" pitchFamily="34" charset="0"/>
              </a:rPr>
              <a:t>examination is 3-5 times </a:t>
            </a:r>
            <a:r>
              <a:rPr lang="en-US" sz="1500" dirty="0">
                <a:cs typeface="Arial" panose="020B0604020202020204" pitchFamily="34" charset="0"/>
              </a:rPr>
              <a:t>cheaper </a:t>
            </a:r>
            <a:r>
              <a:rPr lang="en-US" sz="1500" dirty="0" smtClean="0">
                <a:cs typeface="Arial" panose="020B0604020202020204" pitchFamily="34" charset="0"/>
              </a:rPr>
              <a:t>than for patents </a:t>
            </a:r>
            <a:r>
              <a:rPr lang="en-US" sz="1400" dirty="0" smtClean="0">
                <a:cs typeface="Arial" panose="020B0604020202020204" pitchFamily="34" charset="0"/>
              </a:rPr>
              <a:t>(online platform tools!)</a:t>
            </a:r>
            <a:r>
              <a:rPr lang="en-US" sz="1500" dirty="0" smtClean="0">
                <a:cs typeface="Arial" panose="020B0604020202020204" pitchFamily="34" charset="0"/>
              </a:rPr>
              <a:t> </a:t>
            </a:r>
            <a:endParaRPr lang="en-US" sz="1600" dirty="0">
              <a:cs typeface="Arial" panose="020B0604020202020204" pitchFamily="34" charset="0"/>
            </a:endParaRPr>
          </a:p>
          <a:p>
            <a:pPr lvl="1">
              <a:spcBef>
                <a:spcPts val="1200"/>
              </a:spcBef>
              <a:spcAft>
                <a:spcPts val="600"/>
              </a:spcAft>
            </a:pPr>
            <a:r>
              <a:rPr lang="en-US" sz="1400" i="1" dirty="0" smtClean="0">
                <a:cs typeface="Arial" panose="020B0604020202020204" pitchFamily="34" charset="0"/>
              </a:rPr>
              <a:t>Cost of one </a:t>
            </a:r>
            <a:r>
              <a:rPr lang="en-US" sz="1400" b="1" i="1" dirty="0" smtClean="0">
                <a:cs typeface="Arial" panose="020B0604020202020204" pitchFamily="34" charset="0"/>
              </a:rPr>
              <a:t>PATENT</a:t>
            </a:r>
            <a:r>
              <a:rPr lang="en-US" sz="1400" i="1" dirty="0" smtClean="0">
                <a:cs typeface="Arial" panose="020B0604020202020204" pitchFamily="34" charset="0"/>
              </a:rPr>
              <a:t>:   </a:t>
            </a:r>
            <a:r>
              <a:rPr lang="en-US" sz="1400" b="1" i="1" dirty="0" smtClean="0">
                <a:cs typeface="Arial" panose="020B0604020202020204" pitchFamily="34" charset="0"/>
              </a:rPr>
              <a:t>$25,000 - $50,000</a:t>
            </a:r>
            <a:endParaRPr lang="en-US" sz="1400" i="1" dirty="0" smtClean="0">
              <a:cs typeface="Arial" panose="020B0604020202020204" pitchFamily="34" charset="0"/>
            </a:endParaRPr>
          </a:p>
          <a:p>
            <a:pPr lvl="1">
              <a:spcAft>
                <a:spcPts val="900"/>
              </a:spcAft>
            </a:pPr>
            <a:r>
              <a:rPr lang="en-US" sz="1400" i="1" dirty="0" smtClean="0">
                <a:cs typeface="Arial" panose="020B0604020202020204" pitchFamily="34" charset="0"/>
              </a:rPr>
              <a:t>Cost of one </a:t>
            </a:r>
            <a:r>
              <a:rPr lang="en-US" sz="1400" b="1" i="1" dirty="0" smtClean="0">
                <a:cs typeface="Arial" panose="020B0604020202020204" pitchFamily="34" charset="0"/>
              </a:rPr>
              <a:t>PRIORITY-CERTIFICATE</a:t>
            </a:r>
            <a:r>
              <a:rPr lang="en-US" sz="1400" i="1" dirty="0" smtClean="0">
                <a:cs typeface="Arial" panose="020B0604020202020204" pitchFamily="34" charset="0"/>
              </a:rPr>
              <a:t>:   </a:t>
            </a:r>
            <a:r>
              <a:rPr lang="en-US" sz="1400" b="1" i="1" dirty="0" smtClean="0">
                <a:solidFill>
                  <a:srgbClr val="FF0000"/>
                </a:solidFill>
                <a:cs typeface="Arial" panose="020B0604020202020204" pitchFamily="34" charset="0"/>
              </a:rPr>
              <a:t>$1,500 </a:t>
            </a:r>
            <a:r>
              <a:rPr lang="en-US" sz="1400" i="1" dirty="0" smtClean="0">
                <a:cs typeface="Arial" panose="020B0604020202020204" pitchFamily="34" charset="0"/>
              </a:rPr>
              <a:t>– </a:t>
            </a:r>
            <a:r>
              <a:rPr lang="en-US" sz="1400" b="1" i="1" dirty="0" smtClean="0">
                <a:solidFill>
                  <a:srgbClr val="FF0000"/>
                </a:solidFill>
                <a:cs typeface="Arial" panose="020B0604020202020204" pitchFamily="34" charset="0"/>
              </a:rPr>
              <a:t>$3,000</a:t>
            </a:r>
            <a:endParaRPr lang="en-US" sz="1400" i="1" dirty="0">
              <a:cs typeface="Arial" panose="020B0604020202020204" pitchFamily="34" charset="0"/>
            </a:endParaRPr>
          </a:p>
        </p:txBody>
      </p:sp>
    </p:spTree>
    <p:extLst>
      <p:ext uri="{BB962C8B-B14F-4D97-AF65-F5344CB8AC3E}">
        <p14:creationId xmlns:p14="http://schemas.microsoft.com/office/powerpoint/2010/main" val="21378597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912CF97-8A43-49E5-8AB3-BDCE887F3C6B}" type="slidenum">
              <a:rPr lang="en-US" smtClean="0"/>
              <a:t>7</a:t>
            </a:fld>
            <a:endParaRPr lang="en-US" dirty="0"/>
          </a:p>
        </p:txBody>
      </p:sp>
      <p:sp>
        <p:nvSpPr>
          <p:cNvPr id="32" name="TextBox 31"/>
          <p:cNvSpPr txBox="1"/>
          <p:nvPr/>
        </p:nvSpPr>
        <p:spPr>
          <a:xfrm>
            <a:off x="381000" y="360413"/>
            <a:ext cx="8342655" cy="677108"/>
          </a:xfrm>
          <a:prstGeom prst="rect">
            <a:avLst/>
          </a:prstGeom>
          <a:noFill/>
        </p:spPr>
        <p:txBody>
          <a:bodyPr wrap="square" rtlCol="0">
            <a:spAutoFit/>
          </a:bodyPr>
          <a:lstStyle/>
          <a:p>
            <a:pPr marL="0" lvl="1" algn="ctr">
              <a:spcAft>
                <a:spcPts val="600"/>
              </a:spcAft>
            </a:pPr>
            <a:r>
              <a:rPr lang="en-US" b="1" dirty="0" smtClean="0">
                <a:solidFill>
                  <a:srgbClr val="0000FF"/>
                </a:solidFill>
              </a:rPr>
              <a:t>VALUE</a:t>
            </a:r>
            <a:r>
              <a:rPr lang="en-US" b="1" dirty="0" smtClean="0"/>
              <a:t> </a:t>
            </a:r>
            <a:r>
              <a:rPr lang="en-US" b="1" dirty="0"/>
              <a:t>of the Priority-Certificates depends </a:t>
            </a:r>
            <a:r>
              <a:rPr lang="en-US" b="1" dirty="0" smtClean="0"/>
              <a:t>upon </a:t>
            </a:r>
            <a:r>
              <a:rPr lang="en-US" b="1" dirty="0" smtClean="0">
                <a:solidFill>
                  <a:srgbClr val="0000FF"/>
                </a:solidFill>
              </a:rPr>
              <a:t>CREDIBILITY </a:t>
            </a:r>
            <a:r>
              <a:rPr lang="en-US" b="1" dirty="0" smtClean="0"/>
              <a:t>of the GRANTOR</a:t>
            </a:r>
          </a:p>
          <a:p>
            <a:pPr marL="0" lvl="1" algn="ctr">
              <a:spcAft>
                <a:spcPts val="800"/>
              </a:spcAft>
            </a:pPr>
            <a:r>
              <a:rPr lang="en-US" sz="1500" dirty="0">
                <a:cs typeface="Arial" panose="020B0604020202020204" pitchFamily="34" charset="0"/>
              </a:rPr>
              <a:t>(</a:t>
            </a:r>
            <a:r>
              <a:rPr lang="en-US" sz="1500" dirty="0" smtClean="0">
                <a:cs typeface="Arial" panose="020B0604020202020204" pitchFamily="34" charset="0"/>
              </a:rPr>
              <a:t>Note: diplomas </a:t>
            </a:r>
            <a:r>
              <a:rPr lang="en-US" sz="1500" dirty="0">
                <a:cs typeface="Arial" panose="020B0604020202020204" pitchFamily="34" charset="0"/>
              </a:rPr>
              <a:t>granted by an </a:t>
            </a:r>
            <a:r>
              <a:rPr lang="en-US" sz="1500" u="sng" dirty="0">
                <a:cs typeface="Arial" panose="020B0604020202020204" pitchFamily="34" charset="0"/>
              </a:rPr>
              <a:t>obscure party</a:t>
            </a:r>
            <a:r>
              <a:rPr lang="en-US" sz="1500" dirty="0">
                <a:cs typeface="Arial" panose="020B0604020202020204" pitchFamily="34" charset="0"/>
              </a:rPr>
              <a:t> has no value)</a:t>
            </a:r>
            <a:endParaRPr lang="en-US" sz="1500" dirty="0" smtClean="0"/>
          </a:p>
        </p:txBody>
      </p:sp>
      <p:sp>
        <p:nvSpPr>
          <p:cNvPr id="63" name="Rectangle 62"/>
          <p:cNvSpPr/>
          <p:nvPr/>
        </p:nvSpPr>
        <p:spPr>
          <a:xfrm>
            <a:off x="6020151" y="1957159"/>
            <a:ext cx="2526651" cy="3223771"/>
          </a:xfrm>
          <a:prstGeom prst="rect">
            <a:avLst/>
          </a:prstGeom>
          <a:solidFill>
            <a:srgbClr val="FFFF00">
              <a:alpha val="16078"/>
            </a:srgbClr>
          </a:solid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TextBox 63"/>
          <p:cNvSpPr txBox="1"/>
          <p:nvPr/>
        </p:nvSpPr>
        <p:spPr>
          <a:xfrm>
            <a:off x="6618987" y="2513931"/>
            <a:ext cx="1687165" cy="1323439"/>
          </a:xfrm>
          <a:prstGeom prst="rect">
            <a:avLst/>
          </a:prstGeom>
          <a:noFill/>
        </p:spPr>
        <p:txBody>
          <a:bodyPr wrap="square" rtlCol="0">
            <a:spAutoFit/>
          </a:bodyPr>
          <a:lstStyle/>
          <a:p>
            <a:pPr algn="ctr"/>
            <a:r>
              <a:rPr lang="en-US" sz="800" dirty="0" smtClean="0">
                <a:latin typeface="Aharoni" panose="02010803020104030203" pitchFamily="2" charset="-79"/>
                <a:cs typeface="Aharoni" panose="02010803020104030203" pitchFamily="2" charset="-79"/>
              </a:rPr>
              <a:t>First surgical repair of damaged nerves inside the spinal channel by using cold plasma fusion</a:t>
            </a:r>
            <a:endParaRPr lang="en-US" sz="800" dirty="0" smtClean="0">
              <a:cs typeface="Aharoni" panose="02010803020104030203" pitchFamily="2" charset="-79"/>
            </a:endParaRPr>
          </a:p>
          <a:p>
            <a:pPr algn="ctr"/>
            <a:endParaRPr lang="en-US" sz="800" b="1" dirty="0" smtClean="0">
              <a:cs typeface="Aharoni" panose="02010803020104030203" pitchFamily="2" charset="-79"/>
            </a:endParaRPr>
          </a:p>
          <a:p>
            <a:pPr algn="ctr"/>
            <a:r>
              <a:rPr lang="en-US" sz="800" b="1" dirty="0" smtClean="0">
                <a:cs typeface="Aharoni" panose="02010803020104030203" pitchFamily="2" charset="-79"/>
              </a:rPr>
              <a:t>Dr. Jonathan Conrad</a:t>
            </a:r>
          </a:p>
          <a:p>
            <a:pPr algn="ctr"/>
            <a:endParaRPr lang="en-US" sz="800" b="1" dirty="0" smtClean="0">
              <a:cs typeface="Aharoni" panose="02010803020104030203" pitchFamily="2" charset="-79"/>
            </a:endParaRPr>
          </a:p>
          <a:p>
            <a:pPr algn="ctr"/>
            <a:r>
              <a:rPr lang="en-US" sz="800" b="1" dirty="0" smtClean="0">
                <a:solidFill>
                  <a:srgbClr val="FF0066"/>
                </a:solidFill>
                <a:cs typeface="Aharoni" panose="02010803020104030203" pitchFamily="2" charset="-79"/>
              </a:rPr>
              <a:t>Top 20 achievements of year 2018 </a:t>
            </a:r>
          </a:p>
          <a:p>
            <a:pPr algn="ctr"/>
            <a:r>
              <a:rPr lang="en-US" sz="800" b="1" dirty="0" smtClean="0">
                <a:solidFill>
                  <a:srgbClr val="FF0066"/>
                </a:solidFill>
                <a:cs typeface="Aharoni" panose="02010803020104030203" pitchFamily="2" charset="-79"/>
              </a:rPr>
              <a:t>in  Neurosciences</a:t>
            </a:r>
          </a:p>
          <a:p>
            <a:pPr algn="ctr"/>
            <a:endParaRPr lang="en-US" sz="800" b="1" dirty="0">
              <a:solidFill>
                <a:srgbClr val="FF0066"/>
              </a:solidFill>
              <a:cs typeface="Aharoni" panose="02010803020104030203" pitchFamily="2" charset="-79"/>
            </a:endParaRPr>
          </a:p>
          <a:p>
            <a:pPr algn="ctr"/>
            <a:endParaRPr lang="en-US" sz="800" b="1" dirty="0">
              <a:cs typeface="Aharoni" panose="02010803020104030203" pitchFamily="2" charset="-79"/>
            </a:endParaRPr>
          </a:p>
        </p:txBody>
      </p:sp>
      <p:sp>
        <p:nvSpPr>
          <p:cNvPr id="65" name="TextBox 64"/>
          <p:cNvSpPr txBox="1"/>
          <p:nvPr/>
        </p:nvSpPr>
        <p:spPr>
          <a:xfrm>
            <a:off x="6782151" y="3610490"/>
            <a:ext cx="1771403" cy="661720"/>
          </a:xfrm>
          <a:prstGeom prst="rect">
            <a:avLst/>
          </a:prstGeom>
          <a:noFill/>
        </p:spPr>
        <p:txBody>
          <a:bodyPr wrap="square" rtlCol="0">
            <a:spAutoFit/>
          </a:bodyPr>
          <a:lstStyle/>
          <a:p>
            <a:r>
              <a:rPr lang="en-US" sz="500" b="1" i="1" dirty="0" smtClean="0"/>
              <a:t>              The </a:t>
            </a:r>
            <a:r>
              <a:rPr lang="en-US" sz="500" b="1" i="1" dirty="0"/>
              <a:t>Board of Directors of Academic Services Inc. attests that an expert examiner has been commissioned to diligently and competently examine the priority-claims in this priority-certificate and that the examiner has found that the claimants herein are the first to discover or the first to conceive the subject matter claimed in this application. </a:t>
            </a:r>
            <a:endParaRPr lang="en-US" sz="500" dirty="0" smtClean="0"/>
          </a:p>
          <a:p>
            <a:pPr algn="r"/>
            <a:endParaRPr lang="en-US" sz="200" i="1" dirty="0" smtClean="0"/>
          </a:p>
          <a:p>
            <a:pPr algn="r"/>
            <a:r>
              <a:rPr lang="en-US" sz="500" i="1" dirty="0" smtClean="0"/>
              <a:t>President </a:t>
            </a:r>
            <a:r>
              <a:rPr lang="en-US" sz="500" i="1" dirty="0"/>
              <a:t>of Academic Services Inc</a:t>
            </a:r>
            <a:r>
              <a:rPr lang="en-US" sz="500" i="1" dirty="0" smtClean="0"/>
              <a:t>.</a:t>
            </a:r>
            <a:endParaRPr lang="en-US" sz="500" i="1" dirty="0"/>
          </a:p>
        </p:txBody>
      </p:sp>
      <p:sp>
        <p:nvSpPr>
          <p:cNvPr id="66" name="TextBox 65"/>
          <p:cNvSpPr txBox="1"/>
          <p:nvPr/>
        </p:nvSpPr>
        <p:spPr>
          <a:xfrm>
            <a:off x="6458642" y="1980531"/>
            <a:ext cx="2190056" cy="461665"/>
          </a:xfrm>
          <a:prstGeom prst="rect">
            <a:avLst/>
          </a:prstGeom>
          <a:noFill/>
        </p:spPr>
        <p:txBody>
          <a:bodyPr wrap="square" rtlCol="0">
            <a:spAutoFit/>
          </a:bodyPr>
          <a:lstStyle/>
          <a:p>
            <a:pPr algn="ctr"/>
            <a:r>
              <a:rPr lang="en-US" sz="1200" dirty="0" smtClean="0">
                <a:latin typeface="Algerian" panose="04020705040A02060702" pitchFamily="82" charset="0"/>
              </a:rPr>
              <a:t>Priority Certificate</a:t>
            </a:r>
          </a:p>
          <a:p>
            <a:pPr algn="ctr"/>
            <a:endParaRPr lang="en-US" sz="600" b="1" dirty="0" smtClean="0"/>
          </a:p>
          <a:p>
            <a:pPr algn="ctr"/>
            <a:r>
              <a:rPr lang="en-US" sz="600" b="1" dirty="0" smtClean="0"/>
              <a:t>Certificate No.: PC2017/345456</a:t>
            </a:r>
          </a:p>
        </p:txBody>
      </p:sp>
      <p:grpSp>
        <p:nvGrpSpPr>
          <p:cNvPr id="67" name="Group 66"/>
          <p:cNvGrpSpPr/>
          <p:nvPr/>
        </p:nvGrpSpPr>
        <p:grpSpPr>
          <a:xfrm>
            <a:off x="6022698" y="3306829"/>
            <a:ext cx="630785" cy="666364"/>
            <a:chOff x="447675" y="4191000"/>
            <a:chExt cx="1219200" cy="1371600"/>
          </a:xfrm>
        </p:grpSpPr>
        <p:sp>
          <p:nvSpPr>
            <p:cNvPr id="83" name="Parallelogram 82"/>
            <p:cNvSpPr/>
            <p:nvPr/>
          </p:nvSpPr>
          <p:spPr>
            <a:xfrm>
              <a:off x="685800" y="4953000"/>
              <a:ext cx="457200" cy="609600"/>
            </a:xfrm>
            <a:prstGeom prst="parallelogram">
              <a:avLst>
                <a:gd name="adj" fmla="val 53125"/>
              </a:avLst>
            </a:prstGeom>
            <a:solidFill>
              <a:schemeClr val="accent2">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4" name="Parallelogram 83"/>
            <p:cNvSpPr/>
            <p:nvPr/>
          </p:nvSpPr>
          <p:spPr>
            <a:xfrm flipH="1">
              <a:off x="990600" y="4953000"/>
              <a:ext cx="457200" cy="609600"/>
            </a:xfrm>
            <a:prstGeom prst="parallelogram">
              <a:avLst>
                <a:gd name="adj" fmla="val 53125"/>
              </a:avLst>
            </a:prstGeom>
            <a:solidFill>
              <a:schemeClr val="accent2">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5" name="24-Point Star 84"/>
            <p:cNvSpPr/>
            <p:nvPr/>
          </p:nvSpPr>
          <p:spPr>
            <a:xfrm>
              <a:off x="533400" y="4191000"/>
              <a:ext cx="1066800" cy="1066800"/>
            </a:xfrm>
            <a:prstGeom prst="star24">
              <a:avLst>
                <a:gd name="adj" fmla="val 42262"/>
              </a:avLst>
            </a:prstGeom>
            <a:pattFill prst="pct80">
              <a:fgClr>
                <a:schemeClr val="accent6">
                  <a:lumMod val="40000"/>
                  <a:lumOff val="60000"/>
                </a:schemeClr>
              </a:fgClr>
              <a:bgClr>
                <a:schemeClr val="bg1"/>
              </a:bgClr>
            </a:pattFill>
            <a:ln w="3175">
              <a:solidFill>
                <a:srgbClr val="F69B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TextBox 85"/>
            <p:cNvSpPr txBox="1"/>
            <p:nvPr/>
          </p:nvSpPr>
          <p:spPr>
            <a:xfrm>
              <a:off x="447675" y="4316618"/>
              <a:ext cx="1219200" cy="604241"/>
            </a:xfrm>
            <a:prstGeom prst="rect">
              <a:avLst/>
            </a:prstGeom>
            <a:noFill/>
            <a:effectLst>
              <a:glow rad="101600">
                <a:schemeClr val="accent2">
                  <a:satMod val="175000"/>
                  <a:alpha val="40000"/>
                </a:schemeClr>
              </a:glow>
            </a:effectLst>
            <a:scene3d>
              <a:camera prst="orthographicFront"/>
              <a:lightRig rig="threePt" dir="t"/>
            </a:scene3d>
            <a:sp3d prstMaterial="matte"/>
          </p:spPr>
          <p:txBody>
            <a:bodyPr wrap="square" rtlCol="0">
              <a:spAutoFit/>
            </a:bodyPr>
            <a:lstStyle/>
            <a:p>
              <a:pPr algn="ctr">
                <a:lnSpc>
                  <a:spcPct val="150000"/>
                </a:lnSpc>
              </a:pPr>
              <a:r>
                <a:rPr lang="en-US" sz="600" b="1" dirty="0" smtClean="0">
                  <a:latin typeface="Tempus Sans ITC" panose="04020404030D07020202" pitchFamily="82" charset="0"/>
                  <a:ea typeface="Cambria Math" panose="02040503050406030204" pitchFamily="18" charset="0"/>
                </a:rPr>
                <a:t>Priority Certificate</a:t>
              </a:r>
              <a:endParaRPr lang="en-US" sz="600" b="1" dirty="0">
                <a:latin typeface="Tempus Sans ITC" panose="04020404030D07020202" pitchFamily="82" charset="0"/>
                <a:ea typeface="Cambria Math" panose="02040503050406030204" pitchFamily="18" charset="0"/>
              </a:endParaRPr>
            </a:p>
          </p:txBody>
        </p:sp>
      </p:grpSp>
      <p:pic>
        <p:nvPicPr>
          <p:cNvPr id="69" name="Picture 6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2751" y="4246552"/>
            <a:ext cx="474634" cy="130049"/>
          </a:xfrm>
          <a:prstGeom prst="rect">
            <a:avLst/>
          </a:prstGeom>
        </p:spPr>
      </p:pic>
      <p:grpSp>
        <p:nvGrpSpPr>
          <p:cNvPr id="70" name="Group 69"/>
          <p:cNvGrpSpPr/>
          <p:nvPr/>
        </p:nvGrpSpPr>
        <p:grpSpPr>
          <a:xfrm>
            <a:off x="6277468" y="4047717"/>
            <a:ext cx="121245" cy="324407"/>
            <a:chOff x="228600" y="457200"/>
            <a:chExt cx="304800" cy="5449992"/>
          </a:xfrm>
        </p:grpSpPr>
        <p:cxnSp>
          <p:nvCxnSpPr>
            <p:cNvPr id="80" name="Straight Connector 79"/>
            <p:cNvCxnSpPr/>
            <p:nvPr/>
          </p:nvCxnSpPr>
          <p:spPr>
            <a:xfrm>
              <a:off x="228600" y="463376"/>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381000" y="457200"/>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533400" y="457200"/>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71" name="Group 70"/>
          <p:cNvGrpSpPr>
            <a:grpSpLocks/>
          </p:cNvGrpSpPr>
          <p:nvPr/>
        </p:nvGrpSpPr>
        <p:grpSpPr>
          <a:xfrm>
            <a:off x="6277468" y="3005756"/>
            <a:ext cx="121245" cy="210312"/>
            <a:chOff x="228600" y="457200"/>
            <a:chExt cx="304800" cy="5449992"/>
          </a:xfrm>
        </p:grpSpPr>
        <p:cxnSp>
          <p:nvCxnSpPr>
            <p:cNvPr id="77" name="Straight Connector 76"/>
            <p:cNvCxnSpPr/>
            <p:nvPr/>
          </p:nvCxnSpPr>
          <p:spPr>
            <a:xfrm>
              <a:off x="228600" y="463376"/>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81000" y="457200"/>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533400" y="457200"/>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a:grpSpLocks/>
          </p:cNvGrpSpPr>
          <p:nvPr/>
        </p:nvGrpSpPr>
        <p:grpSpPr>
          <a:xfrm>
            <a:off x="6277468" y="2057400"/>
            <a:ext cx="121245" cy="583932"/>
            <a:chOff x="228600" y="457200"/>
            <a:chExt cx="304800" cy="5449992"/>
          </a:xfrm>
        </p:grpSpPr>
        <p:cxnSp>
          <p:nvCxnSpPr>
            <p:cNvPr id="74" name="Straight Connector 73"/>
            <p:cNvCxnSpPr/>
            <p:nvPr/>
          </p:nvCxnSpPr>
          <p:spPr>
            <a:xfrm>
              <a:off x="228600" y="463376"/>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381001" y="457200"/>
              <a:ext cx="0" cy="5443813"/>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533400" y="457200"/>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73" name="TextBox 72"/>
          <p:cNvSpPr txBox="1"/>
          <p:nvPr/>
        </p:nvSpPr>
        <p:spPr>
          <a:xfrm>
            <a:off x="6172551" y="4527361"/>
            <a:ext cx="2362200" cy="553998"/>
          </a:xfrm>
          <a:prstGeom prst="rect">
            <a:avLst/>
          </a:prstGeom>
          <a:noFill/>
        </p:spPr>
        <p:txBody>
          <a:bodyPr wrap="square" rtlCol="0">
            <a:spAutoFit/>
          </a:bodyPr>
          <a:lstStyle/>
          <a:p>
            <a:r>
              <a:rPr lang="en-US" sz="500" b="1" dirty="0"/>
              <a:t>Claim 1</a:t>
            </a:r>
            <a:r>
              <a:rPr lang="en-US" sz="500" dirty="0"/>
              <a:t>: First discovery of the following control mechanism of the communication between neurons:</a:t>
            </a:r>
          </a:p>
          <a:p>
            <a:pPr>
              <a:spcAft>
                <a:spcPts val="400"/>
              </a:spcAft>
            </a:pPr>
            <a:r>
              <a:rPr lang="en-US" sz="500" dirty="0"/>
              <a:t>communication between two neurons is controlled, in part, by modulating the curvature of the contact surface between the axons and the dendrites. The closer the curvature of the axon's head fits and molds on the ends of the dendrite the more electrical contact points and the higher the </a:t>
            </a:r>
            <a:r>
              <a:rPr lang="en-US" sz="500" dirty="0" smtClean="0"/>
              <a:t>conductivity.</a:t>
            </a:r>
            <a:endParaRPr lang="en-US" sz="500" dirty="0"/>
          </a:p>
        </p:txBody>
      </p:sp>
      <p:sp>
        <p:nvSpPr>
          <p:cNvPr id="33" name="TextBox 32"/>
          <p:cNvSpPr txBox="1"/>
          <p:nvPr/>
        </p:nvSpPr>
        <p:spPr>
          <a:xfrm>
            <a:off x="212785" y="1752600"/>
            <a:ext cx="5478646" cy="1128514"/>
          </a:xfrm>
          <a:prstGeom prst="rect">
            <a:avLst/>
          </a:prstGeom>
          <a:noFill/>
        </p:spPr>
        <p:txBody>
          <a:bodyPr wrap="square" rtlCol="0">
            <a:spAutoFit/>
          </a:bodyPr>
          <a:lstStyle/>
          <a:p>
            <a:pPr algn="ctr">
              <a:spcAft>
                <a:spcPts val="800"/>
              </a:spcAft>
            </a:pPr>
            <a:r>
              <a:rPr lang="en-US" dirty="0" smtClean="0"/>
              <a:t>Certificates granted by </a:t>
            </a:r>
            <a:r>
              <a:rPr lang="en-US" b="1" dirty="0" smtClean="0"/>
              <a:t>PRESTIGIOUS</a:t>
            </a:r>
            <a:r>
              <a:rPr lang="en-US" dirty="0" smtClean="0"/>
              <a:t> organizations</a:t>
            </a:r>
          </a:p>
          <a:p>
            <a:pPr algn="ctr">
              <a:spcAft>
                <a:spcPts val="800"/>
              </a:spcAft>
            </a:pPr>
            <a:r>
              <a:rPr lang="en-US" dirty="0"/>
              <a:t>s</a:t>
            </a:r>
            <a:r>
              <a:rPr lang="en-US" dirty="0" smtClean="0"/>
              <a:t>uch as </a:t>
            </a:r>
            <a:r>
              <a:rPr lang="en-US" dirty="0" smtClean="0">
                <a:solidFill>
                  <a:srgbClr val="FF0000"/>
                </a:solidFill>
              </a:rPr>
              <a:t>Princeton</a:t>
            </a:r>
            <a:r>
              <a:rPr lang="en-US" dirty="0" smtClean="0"/>
              <a:t>, </a:t>
            </a:r>
            <a:r>
              <a:rPr lang="en-US" dirty="0" smtClean="0">
                <a:solidFill>
                  <a:srgbClr val="FF0000"/>
                </a:solidFill>
              </a:rPr>
              <a:t>Stanford</a:t>
            </a:r>
            <a:r>
              <a:rPr lang="en-US" dirty="0" smtClean="0"/>
              <a:t>, </a:t>
            </a:r>
            <a:r>
              <a:rPr lang="en-US" dirty="0" smtClean="0">
                <a:solidFill>
                  <a:srgbClr val="FF0000"/>
                </a:solidFill>
              </a:rPr>
              <a:t>MIT</a:t>
            </a:r>
            <a:r>
              <a:rPr lang="en-US" dirty="0" smtClean="0"/>
              <a:t>,</a:t>
            </a:r>
            <a:r>
              <a:rPr lang="en-US" dirty="0" smtClean="0">
                <a:solidFill>
                  <a:srgbClr val="FF0000"/>
                </a:solidFill>
              </a:rPr>
              <a:t> </a:t>
            </a:r>
            <a:r>
              <a:rPr lang="en-US" dirty="0">
                <a:solidFill>
                  <a:srgbClr val="FF0000"/>
                </a:solidFill>
              </a:rPr>
              <a:t>Facebook</a:t>
            </a:r>
            <a:r>
              <a:rPr lang="en-US" dirty="0" smtClean="0"/>
              <a:t> or </a:t>
            </a:r>
            <a:r>
              <a:rPr lang="en-US" dirty="0" smtClean="0">
                <a:solidFill>
                  <a:srgbClr val="FF0000"/>
                </a:solidFill>
              </a:rPr>
              <a:t>Google</a:t>
            </a:r>
            <a:r>
              <a:rPr lang="en-US" dirty="0" smtClean="0"/>
              <a:t> </a:t>
            </a:r>
            <a:endParaRPr lang="en-US" dirty="0" smtClean="0">
              <a:solidFill>
                <a:srgbClr val="FF0000"/>
              </a:solidFill>
            </a:endParaRPr>
          </a:p>
          <a:p>
            <a:pPr algn="ctr">
              <a:spcAft>
                <a:spcPts val="800"/>
              </a:spcAft>
            </a:pPr>
            <a:r>
              <a:rPr lang="en-US" dirty="0" smtClean="0"/>
              <a:t>would </a:t>
            </a:r>
            <a:r>
              <a:rPr lang="en-US" dirty="0"/>
              <a:t>be in </a:t>
            </a:r>
            <a:r>
              <a:rPr lang="en-US" b="1" dirty="0" smtClean="0"/>
              <a:t>High Demand</a:t>
            </a:r>
            <a:r>
              <a:rPr lang="en-US" dirty="0" smtClean="0"/>
              <a:t> </a:t>
            </a:r>
            <a:r>
              <a:rPr lang="en-US" sz="1400" dirty="0"/>
              <a:t>&amp;</a:t>
            </a:r>
            <a:r>
              <a:rPr lang="en-US" dirty="0"/>
              <a:t> </a:t>
            </a:r>
            <a:r>
              <a:rPr lang="en-US" b="1" dirty="0" smtClean="0"/>
              <a:t>Valuable</a:t>
            </a:r>
            <a:r>
              <a:rPr lang="en-US" i="1" dirty="0" smtClean="0"/>
              <a:t> </a:t>
            </a:r>
          </a:p>
        </p:txBody>
      </p:sp>
      <p:cxnSp>
        <p:nvCxnSpPr>
          <p:cNvPr id="34" name="Straight Arrow Connector 33"/>
          <p:cNvCxnSpPr/>
          <p:nvPr/>
        </p:nvCxnSpPr>
        <p:spPr>
          <a:xfrm>
            <a:off x="5105400" y="2513931"/>
            <a:ext cx="801523" cy="249551"/>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76201" y="3458795"/>
            <a:ext cx="5737270" cy="1808187"/>
          </a:xfrm>
          <a:prstGeom prst="rect">
            <a:avLst/>
          </a:prstGeom>
          <a:noFill/>
        </p:spPr>
        <p:txBody>
          <a:bodyPr wrap="square" rtlCol="0">
            <a:spAutoFit/>
          </a:bodyPr>
          <a:lstStyle/>
          <a:p>
            <a:pPr algn="ctr">
              <a:spcAft>
                <a:spcPts val="1200"/>
              </a:spcAft>
            </a:pPr>
            <a:r>
              <a:rPr lang="en-US" dirty="0" smtClean="0"/>
              <a:t>Princeton CERTIFICATE attesting that:</a:t>
            </a:r>
          </a:p>
          <a:p>
            <a:pPr algn="ctr">
              <a:spcAft>
                <a:spcPts val="1800"/>
              </a:spcAft>
            </a:pPr>
            <a:r>
              <a:rPr lang="en-US" sz="1600" dirty="0" smtClean="0">
                <a:latin typeface="Cambria" panose="02040503050406030204" pitchFamily="18" charset="0"/>
                <a:ea typeface="Cambria" panose="02040503050406030204" pitchFamily="18" charset="0"/>
              </a:rPr>
              <a:t>“Dr</a:t>
            </a:r>
            <a:r>
              <a:rPr lang="en-US" sz="1600" dirty="0">
                <a:latin typeface="Cambria" panose="02040503050406030204" pitchFamily="18" charset="0"/>
                <a:ea typeface="Cambria" panose="02040503050406030204" pitchFamily="18" charset="0"/>
              </a:rPr>
              <a:t>. </a:t>
            </a:r>
            <a:r>
              <a:rPr lang="en-US" sz="1600" dirty="0" smtClean="0">
                <a:latin typeface="Cambria" panose="02040503050406030204" pitchFamily="18" charset="0"/>
                <a:ea typeface="Cambria" panose="02040503050406030204" pitchFamily="18" charset="0"/>
              </a:rPr>
              <a:t>Conrad </a:t>
            </a:r>
            <a:r>
              <a:rPr lang="en-US" sz="1600" dirty="0">
                <a:latin typeface="Cambria" panose="02040503050406030204" pitchFamily="18" charset="0"/>
                <a:ea typeface="Cambria" panose="02040503050406030204" pitchFamily="18" charset="0"/>
              </a:rPr>
              <a:t>is the </a:t>
            </a:r>
            <a:r>
              <a:rPr lang="en-US" sz="1600" dirty="0" smtClean="0">
                <a:solidFill>
                  <a:srgbClr val="0000FF"/>
                </a:solidFill>
                <a:latin typeface="Cambria" panose="02040503050406030204" pitchFamily="18" charset="0"/>
                <a:ea typeface="Cambria" panose="02040503050406030204" pitchFamily="18" charset="0"/>
              </a:rPr>
              <a:t>FIRST </a:t>
            </a:r>
            <a:r>
              <a:rPr lang="en-US" sz="1600" dirty="0" smtClean="0">
                <a:latin typeface="Cambria" panose="02040503050406030204" pitchFamily="18" charset="0"/>
                <a:ea typeface="Cambria" panose="02040503050406030204" pitchFamily="18" charset="0"/>
              </a:rPr>
              <a:t>to </a:t>
            </a:r>
            <a:r>
              <a:rPr lang="en-US" sz="1600" dirty="0">
                <a:latin typeface="Cambria" panose="02040503050406030204" pitchFamily="18" charset="0"/>
                <a:ea typeface="Cambria" panose="02040503050406030204" pitchFamily="18" charset="0"/>
              </a:rPr>
              <a:t>perform </a:t>
            </a:r>
            <a:r>
              <a:rPr lang="en-US" sz="1600" dirty="0" smtClean="0">
                <a:latin typeface="Cambria" panose="02040503050406030204" pitchFamily="18" charset="0"/>
                <a:ea typeface="Cambria" panose="02040503050406030204" pitchFamily="18" charset="0"/>
              </a:rPr>
              <a:t>surgical repair of damaged nerves by using cold plasma fusion” </a:t>
            </a:r>
          </a:p>
          <a:p>
            <a:pPr algn="ctr">
              <a:spcAft>
                <a:spcPts val="300"/>
              </a:spcAft>
            </a:pPr>
            <a:endParaRPr lang="en-US" dirty="0" smtClean="0"/>
          </a:p>
          <a:p>
            <a:pPr algn="ctr">
              <a:spcAft>
                <a:spcPts val="300"/>
              </a:spcAft>
            </a:pPr>
            <a:r>
              <a:rPr lang="en-US" sz="1600" dirty="0" smtClean="0"/>
              <a:t>Recognition &amp; Prestige … more patients … more money</a:t>
            </a:r>
          </a:p>
        </p:txBody>
      </p:sp>
      <p:sp>
        <p:nvSpPr>
          <p:cNvPr id="41" name="TextBox 40"/>
          <p:cNvSpPr txBox="1"/>
          <p:nvPr/>
        </p:nvSpPr>
        <p:spPr>
          <a:xfrm>
            <a:off x="6815683" y="5081359"/>
            <a:ext cx="1075936" cy="400110"/>
          </a:xfrm>
          <a:prstGeom prst="rect">
            <a:avLst/>
          </a:prstGeom>
          <a:solidFill>
            <a:schemeClr val="accent2">
              <a:lumMod val="20000"/>
              <a:lumOff val="80000"/>
            </a:schemeClr>
          </a:solidFill>
        </p:spPr>
        <p:txBody>
          <a:bodyPr wrap="none" rtlCol="0">
            <a:spAutoFit/>
          </a:bodyPr>
          <a:lstStyle/>
          <a:p>
            <a:pPr algn="ctr"/>
            <a:r>
              <a:rPr lang="en-US" sz="1000" dirty="0" smtClean="0"/>
              <a:t>Examination fees</a:t>
            </a:r>
          </a:p>
          <a:p>
            <a:pPr algn="ctr"/>
            <a:r>
              <a:rPr lang="en-US" sz="1000" dirty="0" smtClean="0"/>
              <a:t>$1,000 - $1,500</a:t>
            </a:r>
            <a:endParaRPr lang="en-US" sz="1000" dirty="0"/>
          </a:p>
        </p:txBody>
      </p:sp>
      <p:sp>
        <p:nvSpPr>
          <p:cNvPr id="35" name="TextBox 34"/>
          <p:cNvSpPr txBox="1"/>
          <p:nvPr/>
        </p:nvSpPr>
        <p:spPr>
          <a:xfrm>
            <a:off x="6019800" y="1597223"/>
            <a:ext cx="2521526" cy="307777"/>
          </a:xfrm>
          <a:prstGeom prst="rect">
            <a:avLst/>
          </a:prstGeom>
          <a:noFill/>
        </p:spPr>
        <p:txBody>
          <a:bodyPr wrap="square" rtlCol="0">
            <a:spAutoFit/>
          </a:bodyPr>
          <a:lstStyle/>
          <a:p>
            <a:pPr algn="ctr"/>
            <a:r>
              <a:rPr lang="en-US" sz="1400" dirty="0"/>
              <a:t>DIPLOMA in MD’s </a:t>
            </a:r>
            <a:r>
              <a:rPr lang="en-US" sz="1400" dirty="0" smtClean="0"/>
              <a:t>office</a:t>
            </a:r>
          </a:p>
        </p:txBody>
      </p:sp>
      <p:sp>
        <p:nvSpPr>
          <p:cNvPr id="68" name="TextBox 67"/>
          <p:cNvSpPr txBox="1"/>
          <p:nvPr/>
        </p:nvSpPr>
        <p:spPr>
          <a:xfrm>
            <a:off x="5983148" y="2647890"/>
            <a:ext cx="709883" cy="400110"/>
          </a:xfrm>
          <a:prstGeom prst="rect">
            <a:avLst/>
          </a:prstGeom>
          <a:noFill/>
        </p:spPr>
        <p:txBody>
          <a:bodyPr wrap="square" rtlCol="0">
            <a:spAutoFit/>
          </a:bodyPr>
          <a:lstStyle/>
          <a:p>
            <a:pPr algn="ctr"/>
            <a:r>
              <a:rPr lang="en-US" sz="1000" b="1" cap="all" dirty="0" smtClean="0"/>
              <a:t>Google</a:t>
            </a:r>
          </a:p>
          <a:p>
            <a:pPr algn="ctr"/>
            <a:r>
              <a:rPr lang="en-US" sz="1000" b="1" cap="all" dirty="0" smtClean="0"/>
              <a:t>Scholar</a:t>
            </a:r>
            <a:endParaRPr lang="en-US" sz="1000" b="1" cap="all" dirty="0"/>
          </a:p>
        </p:txBody>
      </p:sp>
      <p:sp>
        <p:nvSpPr>
          <p:cNvPr id="6" name="Oval 5"/>
          <p:cNvSpPr/>
          <p:nvPr/>
        </p:nvSpPr>
        <p:spPr>
          <a:xfrm>
            <a:off x="5906923" y="2596438"/>
            <a:ext cx="822960" cy="475488"/>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Down Arrow 38"/>
          <p:cNvSpPr/>
          <p:nvPr/>
        </p:nvSpPr>
        <p:spPr>
          <a:xfrm>
            <a:off x="2791968" y="4572000"/>
            <a:ext cx="484632" cy="228600"/>
          </a:xfrm>
          <a:prstGeom prst="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79148697"/>
      </p:ext>
    </p:extLst>
  </p:cSld>
  <p:clrMapOvr>
    <a:masterClrMapping/>
  </p:clrMapOvr>
  <mc:AlternateContent xmlns:mc="http://schemas.openxmlformats.org/markup-compatibility/2006" xmlns:p14="http://schemas.microsoft.com/office/powerpoint/2010/main">
    <mc:Choice Requires="p14">
      <p:transition spd="slow" p14:dur="2000" advTm="34801"/>
    </mc:Choice>
    <mc:Fallback xmlns="">
      <p:transition spd="slow" advTm="34801"/>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5943600" y="381000"/>
            <a:ext cx="3048000" cy="6062454"/>
          </a:xfrm>
          <a:prstGeom prst="roundRect">
            <a:avLst>
              <a:gd name="adj" fmla="val 257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28600" y="457200"/>
            <a:ext cx="5486400" cy="5986254"/>
          </a:xfrm>
          <a:prstGeom prst="rect">
            <a:avLst/>
          </a:prstGeom>
          <a:noFill/>
        </p:spPr>
        <p:txBody>
          <a:bodyPr wrap="square" rtlCol="0">
            <a:spAutoFit/>
          </a:bodyPr>
          <a:lstStyle/>
          <a:p>
            <a:pPr lvl="0" algn="ctr">
              <a:spcAft>
                <a:spcPts val="600"/>
              </a:spcAft>
            </a:pPr>
            <a:r>
              <a:rPr lang="en-US" sz="1400" dirty="0" smtClean="0"/>
              <a:t>Priority-Certificates are particularly useful for</a:t>
            </a:r>
          </a:p>
          <a:p>
            <a:pPr lvl="0" algn="ctr">
              <a:spcAft>
                <a:spcPts val="3000"/>
              </a:spcAft>
            </a:pPr>
            <a:r>
              <a:rPr lang="en-US" b="1" dirty="0" smtClean="0"/>
              <a:t>Important Achievements:</a:t>
            </a:r>
            <a:endParaRPr lang="en-US" dirty="0"/>
          </a:p>
          <a:p>
            <a:pPr>
              <a:spcAft>
                <a:spcPts val="1800"/>
              </a:spcAft>
            </a:pPr>
            <a:r>
              <a:rPr lang="en-US" dirty="0" smtClean="0"/>
              <a:t>Priority-certificates </a:t>
            </a:r>
            <a:r>
              <a:rPr lang="en-US" dirty="0"/>
              <a:t>for </a:t>
            </a:r>
            <a:r>
              <a:rPr lang="en-US" dirty="0" smtClean="0">
                <a:solidFill>
                  <a:srgbClr val="0000FF"/>
                </a:solidFill>
              </a:rPr>
              <a:t>MEDICAL FIRSTS</a:t>
            </a:r>
            <a:r>
              <a:rPr lang="en-US" dirty="0" smtClean="0"/>
              <a:t> such as:</a:t>
            </a:r>
          </a:p>
          <a:p>
            <a:pPr marL="285750" indent="-285750">
              <a:spcAft>
                <a:spcPts val="1200"/>
              </a:spcAft>
              <a:buFont typeface="Arial" panose="020B0604020202020204" pitchFamily="34" charset="0"/>
              <a:buChar char="•"/>
            </a:pPr>
            <a:r>
              <a:rPr lang="en-US" sz="1500" dirty="0" smtClean="0"/>
              <a:t> Dr. Conrad is the </a:t>
            </a:r>
            <a:r>
              <a:rPr lang="en-US" sz="1500" b="1" dirty="0" smtClean="0"/>
              <a:t>FIRST to perform surgical repair of cardiac tissue by using a high resolution flexible electrode</a:t>
            </a:r>
            <a:r>
              <a:rPr lang="en-US" sz="1500" dirty="0" smtClean="0"/>
              <a:t>”  </a:t>
            </a:r>
          </a:p>
          <a:p>
            <a:pPr marL="285750" indent="-285750">
              <a:spcAft>
                <a:spcPts val="1200"/>
              </a:spcAft>
              <a:buFont typeface="Arial" panose="020B0604020202020204" pitchFamily="34" charset="0"/>
              <a:buChar char="•"/>
            </a:pPr>
            <a:r>
              <a:rPr lang="en-US" sz="1500" dirty="0" smtClean="0"/>
              <a:t> Dr. Adams is the </a:t>
            </a:r>
            <a:r>
              <a:rPr lang="en-US" sz="1500" b="1" dirty="0" smtClean="0"/>
              <a:t>FIRST to use time resolved X-ray spectroscopy for early detection of malignant cells   </a:t>
            </a:r>
          </a:p>
          <a:p>
            <a:pPr marL="285750" indent="-285750">
              <a:spcAft>
                <a:spcPts val="1200"/>
              </a:spcAft>
              <a:buFont typeface="Arial" panose="020B0604020202020204" pitchFamily="34" charset="0"/>
              <a:buChar char="•"/>
            </a:pPr>
            <a:r>
              <a:rPr lang="en-US" sz="1500" dirty="0" smtClean="0"/>
              <a:t> Dr. Sterne is the “</a:t>
            </a:r>
            <a:r>
              <a:rPr lang="en-US" sz="1500" b="1" dirty="0" smtClean="0"/>
              <a:t>FIRST to perform UV radiation therapy for closing and healing surgical wounds on internal organs</a:t>
            </a:r>
            <a:r>
              <a:rPr lang="en-US" sz="1500" dirty="0" smtClean="0"/>
              <a:t>”  </a:t>
            </a:r>
            <a:endParaRPr lang="en-US" sz="1500" dirty="0"/>
          </a:p>
          <a:p>
            <a:pPr>
              <a:spcAft>
                <a:spcPts val="600"/>
              </a:spcAft>
            </a:pPr>
            <a:endParaRPr lang="en-US" sz="1600" dirty="0"/>
          </a:p>
          <a:p>
            <a:pPr>
              <a:spcAft>
                <a:spcPts val="1800"/>
              </a:spcAft>
            </a:pPr>
            <a:r>
              <a:rPr lang="en-US" dirty="0"/>
              <a:t>Priority-certificates for </a:t>
            </a:r>
            <a:r>
              <a:rPr lang="en-US" dirty="0" smtClean="0">
                <a:solidFill>
                  <a:srgbClr val="0000FF"/>
                </a:solidFill>
              </a:rPr>
              <a:t>SCIENTIFIC &amp; TECHNICAL FIRSTS</a:t>
            </a:r>
            <a:r>
              <a:rPr lang="en-US" dirty="0" smtClean="0"/>
              <a:t>:</a:t>
            </a:r>
          </a:p>
          <a:p>
            <a:pPr marL="285750" indent="-285750">
              <a:spcAft>
                <a:spcPts val="1200"/>
              </a:spcAft>
              <a:buFont typeface="Arial" panose="020B0604020202020204" pitchFamily="34" charset="0"/>
              <a:buChar char="•"/>
            </a:pPr>
            <a:r>
              <a:rPr lang="en-US" sz="1500" dirty="0" smtClean="0"/>
              <a:t>Mark Walsh is the </a:t>
            </a:r>
            <a:r>
              <a:rPr lang="en-US" sz="1500" b="1" dirty="0" smtClean="0"/>
              <a:t>FIRST to propose a Blockchain based method for securing Scientific Data transactions  </a:t>
            </a:r>
          </a:p>
          <a:p>
            <a:pPr marL="285750" indent="-285750">
              <a:spcAft>
                <a:spcPts val="1200"/>
              </a:spcAft>
              <a:buFont typeface="Arial" panose="020B0604020202020204" pitchFamily="34" charset="0"/>
              <a:buChar char="•"/>
            </a:pPr>
            <a:r>
              <a:rPr lang="en-US" sz="1500" dirty="0" smtClean="0"/>
              <a:t>Dr. Feldman is the </a:t>
            </a:r>
            <a:r>
              <a:rPr lang="en-US" sz="1500" b="1" dirty="0" smtClean="0"/>
              <a:t>FIRST to prove the experimental transmission of 100 T-bytes per second in photonic devices</a:t>
            </a:r>
          </a:p>
          <a:p>
            <a:pPr marL="285750" indent="-285750">
              <a:spcAft>
                <a:spcPts val="1200"/>
              </a:spcAft>
              <a:buFont typeface="Arial" panose="020B0604020202020204" pitchFamily="34" charset="0"/>
              <a:buChar char="•"/>
            </a:pPr>
            <a:r>
              <a:rPr lang="en-US" sz="1500" dirty="0" smtClean="0"/>
              <a:t>Dr. Lin and Dr. Gupta are the </a:t>
            </a:r>
            <a:r>
              <a:rPr lang="en-US" sz="1500" b="1" dirty="0" smtClean="0"/>
              <a:t>FIRST to discover a certain genetic mechanism involved in the early onset of Alzheimer</a:t>
            </a:r>
          </a:p>
        </p:txBody>
      </p:sp>
      <p:sp>
        <p:nvSpPr>
          <p:cNvPr id="29" name="TextBox 28"/>
          <p:cNvSpPr txBox="1"/>
          <p:nvPr/>
        </p:nvSpPr>
        <p:spPr>
          <a:xfrm>
            <a:off x="6134199" y="4467017"/>
            <a:ext cx="2666802" cy="1400383"/>
          </a:xfrm>
          <a:prstGeom prst="rect">
            <a:avLst/>
          </a:prstGeom>
          <a:noFill/>
        </p:spPr>
        <p:txBody>
          <a:bodyPr wrap="square" rtlCol="0">
            <a:spAutoFit/>
          </a:bodyPr>
          <a:lstStyle/>
          <a:p>
            <a:pPr algn="ctr">
              <a:spcAft>
                <a:spcPts val="2400"/>
              </a:spcAft>
            </a:pPr>
            <a:r>
              <a:rPr lang="en-US" sz="1500" b="1" dirty="0" smtClean="0">
                <a:latin typeface="Cambria" panose="02040503050406030204" pitchFamily="18" charset="0"/>
              </a:rPr>
              <a:t>… Recognition &amp; Prestige</a:t>
            </a:r>
          </a:p>
          <a:p>
            <a:pPr algn="ctr">
              <a:spcAft>
                <a:spcPts val="2400"/>
              </a:spcAft>
            </a:pPr>
            <a:r>
              <a:rPr lang="en-US" sz="1500" b="1" dirty="0" smtClean="0">
                <a:latin typeface="Cambria" panose="02040503050406030204" pitchFamily="18" charset="0"/>
              </a:rPr>
              <a:t>… more patients</a:t>
            </a:r>
          </a:p>
          <a:p>
            <a:pPr algn="ctr">
              <a:spcAft>
                <a:spcPts val="2400"/>
              </a:spcAft>
            </a:pPr>
            <a:r>
              <a:rPr lang="en-US" sz="1500" b="1" dirty="0" smtClean="0">
                <a:latin typeface="Cambria" panose="02040503050406030204" pitchFamily="18" charset="0"/>
              </a:rPr>
              <a:t>… more money</a:t>
            </a:r>
            <a:endParaRPr lang="en-US" sz="1500" b="1" dirty="0">
              <a:latin typeface="Cambria" panose="02040503050406030204" pitchFamily="18" charset="0"/>
            </a:endParaRPr>
          </a:p>
        </p:txBody>
      </p:sp>
      <p:sp>
        <p:nvSpPr>
          <p:cNvPr id="30" name="TextBox 29"/>
          <p:cNvSpPr txBox="1"/>
          <p:nvPr/>
        </p:nvSpPr>
        <p:spPr>
          <a:xfrm>
            <a:off x="6206837" y="530423"/>
            <a:ext cx="2521526" cy="338554"/>
          </a:xfrm>
          <a:prstGeom prst="rect">
            <a:avLst/>
          </a:prstGeom>
          <a:noFill/>
        </p:spPr>
        <p:txBody>
          <a:bodyPr wrap="square" rtlCol="0">
            <a:spAutoFit/>
          </a:bodyPr>
          <a:lstStyle/>
          <a:p>
            <a:pPr algn="ctr"/>
            <a:r>
              <a:rPr lang="en-US" sz="1600" b="1" dirty="0"/>
              <a:t>DIPLOMA in MD’s </a:t>
            </a:r>
            <a:r>
              <a:rPr lang="en-US" sz="1600" b="1" dirty="0" smtClean="0"/>
              <a:t>office</a:t>
            </a:r>
          </a:p>
        </p:txBody>
      </p:sp>
      <p:grpSp>
        <p:nvGrpSpPr>
          <p:cNvPr id="32" name="Group 31"/>
          <p:cNvGrpSpPr/>
          <p:nvPr/>
        </p:nvGrpSpPr>
        <p:grpSpPr>
          <a:xfrm>
            <a:off x="6115227" y="967229"/>
            <a:ext cx="2704747" cy="3230921"/>
            <a:chOff x="6203529" y="967229"/>
            <a:chExt cx="2704747" cy="3230921"/>
          </a:xfrm>
        </p:grpSpPr>
        <p:sp>
          <p:nvSpPr>
            <p:cNvPr id="33" name="Rectangle 32"/>
            <p:cNvSpPr/>
            <p:nvPr/>
          </p:nvSpPr>
          <p:spPr>
            <a:xfrm>
              <a:off x="6267678" y="974379"/>
              <a:ext cx="2526651" cy="32237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4" name="Rectangle 33"/>
            <p:cNvSpPr/>
            <p:nvPr/>
          </p:nvSpPr>
          <p:spPr>
            <a:xfrm>
              <a:off x="6279729" y="967229"/>
              <a:ext cx="2526651" cy="3223771"/>
            </a:xfrm>
            <a:prstGeom prst="rect">
              <a:avLst/>
            </a:prstGeom>
            <a:solidFill>
              <a:srgbClr val="FFFF00">
                <a:alpha val="16078"/>
              </a:srgbClr>
            </a:solid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6878565" y="1524001"/>
              <a:ext cx="1687165" cy="1323439"/>
            </a:xfrm>
            <a:prstGeom prst="rect">
              <a:avLst/>
            </a:prstGeom>
            <a:noFill/>
          </p:spPr>
          <p:txBody>
            <a:bodyPr wrap="square" rtlCol="0">
              <a:spAutoFit/>
            </a:bodyPr>
            <a:lstStyle/>
            <a:p>
              <a:pPr algn="ctr"/>
              <a:r>
                <a:rPr lang="en-US" sz="800" dirty="0" smtClean="0">
                  <a:latin typeface="Aharoni" panose="02010803020104030203" pitchFamily="2" charset="-79"/>
                  <a:cs typeface="Aharoni" panose="02010803020104030203" pitchFamily="2" charset="-79"/>
                </a:rPr>
                <a:t>First surgical repair of damaged nerves inside the spinal channel by using cold plasma fusion</a:t>
              </a:r>
              <a:endParaRPr lang="en-US" sz="800" dirty="0" smtClean="0">
                <a:cs typeface="Aharoni" panose="02010803020104030203" pitchFamily="2" charset="-79"/>
              </a:endParaRPr>
            </a:p>
            <a:p>
              <a:pPr algn="ctr"/>
              <a:endParaRPr lang="en-US" sz="800" b="1" dirty="0" smtClean="0">
                <a:cs typeface="Aharoni" panose="02010803020104030203" pitchFamily="2" charset="-79"/>
              </a:endParaRPr>
            </a:p>
            <a:p>
              <a:pPr algn="ctr"/>
              <a:r>
                <a:rPr lang="en-US" sz="800" b="1" dirty="0" smtClean="0">
                  <a:cs typeface="Aharoni" panose="02010803020104030203" pitchFamily="2" charset="-79"/>
                </a:rPr>
                <a:t>Dr. Mark Levinson</a:t>
              </a:r>
            </a:p>
            <a:p>
              <a:pPr algn="ctr"/>
              <a:endParaRPr lang="en-US" sz="800" b="1" dirty="0" smtClean="0">
                <a:cs typeface="Aharoni" panose="02010803020104030203" pitchFamily="2" charset="-79"/>
              </a:endParaRPr>
            </a:p>
            <a:p>
              <a:pPr algn="ctr"/>
              <a:r>
                <a:rPr lang="en-US" sz="800" b="1" dirty="0" smtClean="0">
                  <a:solidFill>
                    <a:srgbClr val="FF0066"/>
                  </a:solidFill>
                  <a:cs typeface="Aharoni" panose="02010803020104030203" pitchFamily="2" charset="-79"/>
                </a:rPr>
                <a:t>Top 20 achievements of year 2018 </a:t>
              </a:r>
            </a:p>
            <a:p>
              <a:pPr algn="ctr"/>
              <a:r>
                <a:rPr lang="en-US" sz="800" b="1" dirty="0" smtClean="0">
                  <a:solidFill>
                    <a:srgbClr val="FF0066"/>
                  </a:solidFill>
                  <a:cs typeface="Aharoni" panose="02010803020104030203" pitchFamily="2" charset="-79"/>
                </a:rPr>
                <a:t>in  Neurosciences</a:t>
              </a:r>
            </a:p>
            <a:p>
              <a:pPr algn="ctr"/>
              <a:endParaRPr lang="en-US" sz="800" b="1" dirty="0">
                <a:solidFill>
                  <a:srgbClr val="FF0066"/>
                </a:solidFill>
                <a:cs typeface="Aharoni" panose="02010803020104030203" pitchFamily="2" charset="-79"/>
              </a:endParaRPr>
            </a:p>
            <a:p>
              <a:pPr algn="ctr"/>
              <a:endParaRPr lang="en-US" sz="800" b="1" dirty="0">
                <a:cs typeface="Aharoni" panose="02010803020104030203" pitchFamily="2" charset="-79"/>
              </a:endParaRPr>
            </a:p>
          </p:txBody>
        </p:sp>
        <p:sp>
          <p:nvSpPr>
            <p:cNvPr id="36" name="TextBox 35"/>
            <p:cNvSpPr txBox="1"/>
            <p:nvPr/>
          </p:nvSpPr>
          <p:spPr>
            <a:xfrm>
              <a:off x="7041729" y="2620560"/>
              <a:ext cx="1771403" cy="661720"/>
            </a:xfrm>
            <a:prstGeom prst="rect">
              <a:avLst/>
            </a:prstGeom>
            <a:noFill/>
          </p:spPr>
          <p:txBody>
            <a:bodyPr wrap="square" rtlCol="0">
              <a:spAutoFit/>
            </a:bodyPr>
            <a:lstStyle/>
            <a:p>
              <a:r>
                <a:rPr lang="en-US" sz="500" b="1" i="1" dirty="0" smtClean="0"/>
                <a:t>              The </a:t>
              </a:r>
              <a:r>
                <a:rPr lang="en-US" sz="500" b="1" i="1" dirty="0"/>
                <a:t>Board of Directors of Academic Services Inc. attests that an expert examiner has been commissioned to diligently and competently examine the priority-claims in this priority-certificate and that the examiner has found that the claimants herein are the first to discover or the first to conceive the subject matter claimed in this application. </a:t>
              </a:r>
              <a:endParaRPr lang="en-US" sz="500" dirty="0" smtClean="0"/>
            </a:p>
            <a:p>
              <a:pPr algn="r"/>
              <a:endParaRPr lang="en-US" sz="200" i="1" dirty="0" smtClean="0"/>
            </a:p>
            <a:p>
              <a:pPr algn="r"/>
              <a:r>
                <a:rPr lang="en-US" sz="500" i="1" dirty="0" smtClean="0"/>
                <a:t>President </a:t>
              </a:r>
              <a:r>
                <a:rPr lang="en-US" sz="500" i="1" dirty="0"/>
                <a:t>of Academic Services Inc</a:t>
              </a:r>
              <a:r>
                <a:rPr lang="en-US" sz="500" i="1" dirty="0" smtClean="0"/>
                <a:t>.</a:t>
              </a:r>
              <a:endParaRPr lang="en-US" sz="500" i="1" dirty="0"/>
            </a:p>
          </p:txBody>
        </p:sp>
        <p:sp>
          <p:nvSpPr>
            <p:cNvPr id="37" name="TextBox 36"/>
            <p:cNvSpPr txBox="1"/>
            <p:nvPr/>
          </p:nvSpPr>
          <p:spPr>
            <a:xfrm>
              <a:off x="6718220" y="990601"/>
              <a:ext cx="2190056" cy="461665"/>
            </a:xfrm>
            <a:prstGeom prst="rect">
              <a:avLst/>
            </a:prstGeom>
            <a:noFill/>
          </p:spPr>
          <p:txBody>
            <a:bodyPr wrap="square" rtlCol="0">
              <a:spAutoFit/>
            </a:bodyPr>
            <a:lstStyle/>
            <a:p>
              <a:pPr algn="ctr"/>
              <a:r>
                <a:rPr lang="en-US" sz="1200" dirty="0" smtClean="0">
                  <a:latin typeface="Algerian" panose="04020705040A02060702" pitchFamily="82" charset="0"/>
                </a:rPr>
                <a:t>Priority Certificate</a:t>
              </a:r>
            </a:p>
            <a:p>
              <a:pPr algn="ctr"/>
              <a:endParaRPr lang="en-US" sz="600" b="1" dirty="0" smtClean="0"/>
            </a:p>
            <a:p>
              <a:pPr algn="ctr"/>
              <a:r>
                <a:rPr lang="en-US" sz="600" b="1" dirty="0" smtClean="0"/>
                <a:t>Certificate No.: PC2017/345456</a:t>
              </a:r>
            </a:p>
          </p:txBody>
        </p:sp>
        <p:grpSp>
          <p:nvGrpSpPr>
            <p:cNvPr id="38" name="Group 37"/>
            <p:cNvGrpSpPr/>
            <p:nvPr/>
          </p:nvGrpSpPr>
          <p:grpSpPr>
            <a:xfrm>
              <a:off x="6282276" y="2316899"/>
              <a:ext cx="630785" cy="666364"/>
              <a:chOff x="447675" y="4191000"/>
              <a:chExt cx="1219200" cy="1371600"/>
            </a:xfrm>
          </p:grpSpPr>
          <p:sp>
            <p:nvSpPr>
              <p:cNvPr id="54" name="Parallelogram 53"/>
              <p:cNvSpPr/>
              <p:nvPr/>
            </p:nvSpPr>
            <p:spPr>
              <a:xfrm>
                <a:off x="685800" y="4953000"/>
                <a:ext cx="457200" cy="609600"/>
              </a:xfrm>
              <a:prstGeom prst="parallelogram">
                <a:avLst>
                  <a:gd name="adj" fmla="val 53125"/>
                </a:avLst>
              </a:prstGeom>
              <a:solidFill>
                <a:schemeClr val="accent2">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5" name="Parallelogram 54"/>
              <p:cNvSpPr/>
              <p:nvPr/>
            </p:nvSpPr>
            <p:spPr>
              <a:xfrm flipH="1">
                <a:off x="990600" y="4953000"/>
                <a:ext cx="457200" cy="609600"/>
              </a:xfrm>
              <a:prstGeom prst="parallelogram">
                <a:avLst>
                  <a:gd name="adj" fmla="val 53125"/>
                </a:avLst>
              </a:prstGeom>
              <a:solidFill>
                <a:schemeClr val="accent2">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6" name="24-Point Star 55"/>
              <p:cNvSpPr/>
              <p:nvPr/>
            </p:nvSpPr>
            <p:spPr>
              <a:xfrm>
                <a:off x="533400" y="4191000"/>
                <a:ext cx="1066800" cy="1066800"/>
              </a:xfrm>
              <a:prstGeom prst="star24">
                <a:avLst>
                  <a:gd name="adj" fmla="val 42262"/>
                </a:avLst>
              </a:prstGeom>
              <a:pattFill prst="pct80">
                <a:fgClr>
                  <a:schemeClr val="accent6">
                    <a:lumMod val="40000"/>
                    <a:lumOff val="60000"/>
                  </a:schemeClr>
                </a:fgClr>
                <a:bgClr>
                  <a:schemeClr val="bg1"/>
                </a:bgClr>
              </a:pattFill>
              <a:ln w="3175">
                <a:solidFill>
                  <a:srgbClr val="F69B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TextBox 56"/>
              <p:cNvSpPr txBox="1"/>
              <p:nvPr/>
            </p:nvSpPr>
            <p:spPr>
              <a:xfrm>
                <a:off x="447675" y="4316618"/>
                <a:ext cx="1219200" cy="604241"/>
              </a:xfrm>
              <a:prstGeom prst="rect">
                <a:avLst/>
              </a:prstGeom>
              <a:noFill/>
              <a:effectLst>
                <a:glow rad="101600">
                  <a:schemeClr val="accent2">
                    <a:satMod val="175000"/>
                    <a:alpha val="40000"/>
                  </a:schemeClr>
                </a:glow>
              </a:effectLst>
              <a:scene3d>
                <a:camera prst="orthographicFront"/>
                <a:lightRig rig="threePt" dir="t"/>
              </a:scene3d>
              <a:sp3d prstMaterial="matte"/>
            </p:spPr>
            <p:txBody>
              <a:bodyPr wrap="square" rtlCol="0">
                <a:spAutoFit/>
              </a:bodyPr>
              <a:lstStyle/>
              <a:p>
                <a:pPr algn="ctr">
                  <a:lnSpc>
                    <a:spcPct val="150000"/>
                  </a:lnSpc>
                </a:pPr>
                <a:r>
                  <a:rPr lang="en-US" sz="600" b="1" dirty="0" smtClean="0">
                    <a:latin typeface="Tempus Sans ITC" panose="04020404030D07020202" pitchFamily="82" charset="0"/>
                    <a:ea typeface="Cambria Math" panose="02040503050406030204" pitchFamily="18" charset="0"/>
                  </a:rPr>
                  <a:t>Priority Certificate</a:t>
                </a:r>
                <a:endParaRPr lang="en-US" sz="600" b="1" dirty="0">
                  <a:latin typeface="Tempus Sans ITC" panose="04020404030D07020202" pitchFamily="82" charset="0"/>
                  <a:ea typeface="Cambria Math" panose="02040503050406030204" pitchFamily="18" charset="0"/>
                </a:endParaRPr>
              </a:p>
            </p:txBody>
          </p:sp>
        </p:grpSp>
        <p:sp>
          <p:nvSpPr>
            <p:cNvPr id="39" name="TextBox 38"/>
            <p:cNvSpPr txBox="1"/>
            <p:nvPr/>
          </p:nvSpPr>
          <p:spPr>
            <a:xfrm>
              <a:off x="6203529" y="1714991"/>
              <a:ext cx="788278" cy="369332"/>
            </a:xfrm>
            <a:prstGeom prst="rect">
              <a:avLst/>
            </a:prstGeom>
            <a:noFill/>
          </p:spPr>
          <p:txBody>
            <a:bodyPr wrap="square" rtlCol="0">
              <a:spAutoFit/>
            </a:bodyPr>
            <a:lstStyle/>
            <a:p>
              <a:pPr algn="ctr"/>
              <a:r>
                <a:rPr lang="en-US" sz="900" dirty="0" smtClean="0">
                  <a:latin typeface="Bernard MT Condensed" panose="02050806060905020404" pitchFamily="18" charset="0"/>
                </a:rPr>
                <a:t>World New</a:t>
              </a:r>
            </a:p>
            <a:p>
              <a:pPr algn="ctr"/>
              <a:r>
                <a:rPr lang="en-US" sz="900" dirty="0" smtClean="0">
                  <a:latin typeface="Bernard MT Condensed" panose="02050806060905020404" pitchFamily="18" charset="0"/>
                </a:rPr>
                <a:t>Ideas</a:t>
              </a:r>
              <a:endParaRPr lang="en-US" sz="900" dirty="0">
                <a:latin typeface="Bernard MT Condensed" panose="02050806060905020404" pitchFamily="18" charset="0"/>
              </a:endParaRPr>
            </a:p>
          </p:txBody>
        </p:sp>
        <p:pic>
          <p:nvPicPr>
            <p:cNvPr id="40" name="Picture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2329" y="3256622"/>
              <a:ext cx="474634" cy="130049"/>
            </a:xfrm>
            <a:prstGeom prst="rect">
              <a:avLst/>
            </a:prstGeom>
          </p:spPr>
        </p:pic>
        <p:grpSp>
          <p:nvGrpSpPr>
            <p:cNvPr id="41" name="Group 40"/>
            <p:cNvGrpSpPr/>
            <p:nvPr/>
          </p:nvGrpSpPr>
          <p:grpSpPr>
            <a:xfrm>
              <a:off x="6537046" y="3057787"/>
              <a:ext cx="121245" cy="324407"/>
              <a:chOff x="228600" y="457200"/>
              <a:chExt cx="304800" cy="5449992"/>
            </a:xfrm>
          </p:grpSpPr>
          <p:cxnSp>
            <p:nvCxnSpPr>
              <p:cNvPr id="51" name="Straight Connector 50"/>
              <p:cNvCxnSpPr/>
              <p:nvPr/>
            </p:nvCxnSpPr>
            <p:spPr>
              <a:xfrm>
                <a:off x="228600" y="463376"/>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381000" y="457200"/>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33400" y="457200"/>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42" name="Group 41"/>
            <p:cNvGrpSpPr>
              <a:grpSpLocks/>
            </p:cNvGrpSpPr>
            <p:nvPr/>
          </p:nvGrpSpPr>
          <p:grpSpPr>
            <a:xfrm>
              <a:off x="6537046" y="2046948"/>
              <a:ext cx="121245" cy="194644"/>
              <a:chOff x="228600" y="457200"/>
              <a:chExt cx="304800" cy="5449992"/>
            </a:xfrm>
          </p:grpSpPr>
          <p:cxnSp>
            <p:nvCxnSpPr>
              <p:cNvPr id="48" name="Straight Connector 47"/>
              <p:cNvCxnSpPr/>
              <p:nvPr/>
            </p:nvCxnSpPr>
            <p:spPr>
              <a:xfrm>
                <a:off x="228600" y="463376"/>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81000" y="457200"/>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533400" y="457200"/>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43" name="Group 42"/>
            <p:cNvGrpSpPr>
              <a:grpSpLocks/>
            </p:cNvGrpSpPr>
            <p:nvPr/>
          </p:nvGrpSpPr>
          <p:grpSpPr>
            <a:xfrm>
              <a:off x="6537046" y="1119629"/>
              <a:ext cx="121245" cy="583932"/>
              <a:chOff x="228600" y="457200"/>
              <a:chExt cx="304800" cy="5449992"/>
            </a:xfrm>
          </p:grpSpPr>
          <p:cxnSp>
            <p:nvCxnSpPr>
              <p:cNvPr id="45" name="Straight Connector 44"/>
              <p:cNvCxnSpPr/>
              <p:nvPr/>
            </p:nvCxnSpPr>
            <p:spPr>
              <a:xfrm>
                <a:off x="228600" y="463376"/>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381001" y="457200"/>
                <a:ext cx="0" cy="5443813"/>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533400" y="457200"/>
                <a:ext cx="0" cy="544381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44" name="TextBox 43"/>
            <p:cNvSpPr txBox="1"/>
            <p:nvPr/>
          </p:nvSpPr>
          <p:spPr>
            <a:xfrm>
              <a:off x="6432129" y="3537431"/>
              <a:ext cx="2362200" cy="553998"/>
            </a:xfrm>
            <a:prstGeom prst="rect">
              <a:avLst/>
            </a:prstGeom>
            <a:noFill/>
          </p:spPr>
          <p:txBody>
            <a:bodyPr wrap="square" rtlCol="0">
              <a:spAutoFit/>
            </a:bodyPr>
            <a:lstStyle/>
            <a:p>
              <a:r>
                <a:rPr lang="en-US" sz="500" b="1" dirty="0"/>
                <a:t>Claim 1</a:t>
              </a:r>
              <a:r>
                <a:rPr lang="en-US" sz="500" dirty="0"/>
                <a:t>: First discovery of the following control mechanism of the communication between neurons:</a:t>
              </a:r>
            </a:p>
            <a:p>
              <a:pPr>
                <a:spcAft>
                  <a:spcPts val="400"/>
                </a:spcAft>
              </a:pPr>
              <a:r>
                <a:rPr lang="en-US" sz="500" dirty="0"/>
                <a:t>communication between two neurons is controlled, in part, by modulating the curvature of the contact surface between the axons and the dendrites. The closer the curvature of the axon's head fits and molds on the ends of the dendrite the more electrical contact points and the higher the </a:t>
              </a:r>
              <a:r>
                <a:rPr lang="en-US" sz="500" dirty="0" smtClean="0"/>
                <a:t>conductivity.</a:t>
              </a:r>
              <a:endParaRPr lang="en-US" sz="500" dirty="0"/>
            </a:p>
          </p:txBody>
        </p:sp>
      </p:grpSp>
    </p:spTree>
    <p:extLst>
      <p:ext uri="{BB962C8B-B14F-4D97-AF65-F5344CB8AC3E}">
        <p14:creationId xmlns:p14="http://schemas.microsoft.com/office/powerpoint/2010/main" val="3247198626"/>
      </p:ext>
    </p:extLst>
  </p:cSld>
  <p:clrMapOvr>
    <a:masterClrMapping/>
  </p:clrMapOvr>
  <mc:AlternateContent xmlns:mc="http://schemas.openxmlformats.org/markup-compatibility/2006" xmlns:p14="http://schemas.microsoft.com/office/powerpoint/2010/main">
    <mc:Choice Requires="p14">
      <p:transition spd="slow" p14:dur="2000" advTm="34624"/>
    </mc:Choice>
    <mc:Fallback xmlns="">
      <p:transition spd="slow" advTm="34624"/>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6AE811-FB9A-4D6F-81F9-FCDB131215FC}" type="slidenum">
              <a:rPr lang="en-US" smtClean="0"/>
              <a:pPr/>
              <a:t>9</a:t>
            </a:fld>
            <a:endParaRPr lang="en-US" dirty="0"/>
          </a:p>
        </p:txBody>
      </p:sp>
      <p:sp>
        <p:nvSpPr>
          <p:cNvPr id="6" name="TextBox 5"/>
          <p:cNvSpPr txBox="1"/>
          <p:nvPr/>
        </p:nvSpPr>
        <p:spPr>
          <a:xfrm>
            <a:off x="381000" y="228600"/>
            <a:ext cx="8229600" cy="6432530"/>
          </a:xfrm>
          <a:prstGeom prst="rect">
            <a:avLst/>
          </a:prstGeom>
          <a:noFill/>
        </p:spPr>
        <p:txBody>
          <a:bodyPr wrap="square" rtlCol="0">
            <a:spAutoFit/>
          </a:bodyPr>
          <a:lstStyle/>
          <a:p>
            <a:r>
              <a:rPr lang="en-US" sz="1700" b="1" u="sng" dirty="0">
                <a:cs typeface="Arial" panose="020B0604020202020204" pitchFamily="34" charset="0"/>
              </a:rPr>
              <a:t>Benefits to Recipients</a:t>
            </a:r>
            <a:r>
              <a:rPr lang="en-US" sz="1700" u="sng" dirty="0">
                <a:cs typeface="Arial" panose="020B0604020202020204" pitchFamily="34" charset="0"/>
              </a:rPr>
              <a:t>:</a:t>
            </a:r>
          </a:p>
          <a:p>
            <a:endParaRPr lang="en-US" sz="900" dirty="0">
              <a:cs typeface="Arial" panose="020B0604020202020204" pitchFamily="34" charset="0"/>
            </a:endParaRPr>
          </a:p>
          <a:p>
            <a:r>
              <a:rPr lang="en-US" sz="1500" dirty="0">
                <a:cs typeface="Arial" panose="020B0604020202020204" pitchFamily="34" charset="0"/>
              </a:rPr>
              <a:t>Priority-certificates used to </a:t>
            </a:r>
            <a:r>
              <a:rPr lang="en-US" sz="1500" b="1" dirty="0">
                <a:cs typeface="Arial" panose="020B0604020202020204" pitchFamily="34" charset="0"/>
              </a:rPr>
              <a:t>GAIN PRESTIGE / RECOGNITION </a:t>
            </a:r>
            <a:r>
              <a:rPr lang="en-US" sz="1500" dirty="0">
                <a:cs typeface="Arial" panose="020B0604020202020204" pitchFamily="34" charset="0"/>
              </a:rPr>
              <a:t>of the scientific community</a:t>
            </a:r>
            <a:r>
              <a:rPr lang="en-US" sz="1500" b="1" dirty="0">
                <a:cs typeface="Arial" panose="020B0604020202020204" pitchFamily="34" charset="0"/>
              </a:rPr>
              <a:t> </a:t>
            </a:r>
            <a:r>
              <a:rPr lang="en-US" sz="1500" dirty="0">
                <a:cs typeface="Arial" panose="020B0604020202020204" pitchFamily="34" charset="0"/>
              </a:rPr>
              <a:t>as:</a:t>
            </a:r>
          </a:p>
          <a:p>
            <a:r>
              <a:rPr lang="en-US" sz="500" dirty="0">
                <a:cs typeface="Arial" panose="020B0604020202020204" pitchFamily="34" charset="0"/>
              </a:rPr>
              <a:t> </a:t>
            </a:r>
          </a:p>
          <a:p>
            <a:pPr marL="800100" lvl="1" indent="-342900">
              <a:buFont typeface="+mj-lt"/>
              <a:buAutoNum type="arabicPeriod"/>
            </a:pPr>
            <a:r>
              <a:rPr lang="en-US" sz="1400" dirty="0">
                <a:cs typeface="Arial" panose="020B0604020202020204" pitchFamily="34" charset="0"/>
              </a:rPr>
              <a:t>the first and true proponent of </a:t>
            </a:r>
            <a:r>
              <a:rPr lang="en-US" sz="1400" dirty="0" smtClean="0">
                <a:cs typeface="Arial" panose="020B0604020202020204" pitchFamily="34" charset="0"/>
              </a:rPr>
              <a:t>an ideas, thesis or theory</a:t>
            </a:r>
            <a:endParaRPr lang="en-US" sz="1400" dirty="0">
              <a:cs typeface="Arial" panose="020B0604020202020204" pitchFamily="34" charset="0"/>
            </a:endParaRPr>
          </a:p>
          <a:p>
            <a:pPr marL="800100" lvl="1" indent="-342900">
              <a:buFont typeface="+mj-lt"/>
              <a:buAutoNum type="arabicPeriod"/>
            </a:pPr>
            <a:r>
              <a:rPr lang="en-US" sz="1400" dirty="0">
                <a:cs typeface="Arial" panose="020B0604020202020204" pitchFamily="34" charset="0"/>
              </a:rPr>
              <a:t>the first and true discoverer of a phenomenon </a:t>
            </a:r>
          </a:p>
          <a:p>
            <a:pPr marL="800100" lvl="1" indent="-342900">
              <a:buFont typeface="+mj-lt"/>
              <a:buAutoNum type="arabicPeriod"/>
            </a:pPr>
            <a:r>
              <a:rPr lang="en-US" sz="1400" dirty="0">
                <a:cs typeface="Arial" panose="020B0604020202020204" pitchFamily="34" charset="0"/>
              </a:rPr>
              <a:t>the first person who performed a medical procedure </a:t>
            </a:r>
          </a:p>
          <a:p>
            <a:pPr marL="800100" lvl="1" indent="-342900">
              <a:buFont typeface="+mj-lt"/>
              <a:buAutoNum type="arabicPeriod"/>
            </a:pPr>
            <a:r>
              <a:rPr lang="en-US" sz="1400" dirty="0">
                <a:cs typeface="Arial" panose="020B0604020202020204" pitchFamily="34" charset="0"/>
              </a:rPr>
              <a:t>the original proponent of a law or a legal argument </a:t>
            </a:r>
          </a:p>
          <a:p>
            <a:pPr marL="285750" indent="-285750">
              <a:buFont typeface="Arial" panose="020B0604020202020204" pitchFamily="34" charset="0"/>
              <a:buChar char="•"/>
            </a:pPr>
            <a:endParaRPr lang="en-US" sz="800" dirty="0">
              <a:cs typeface="Arial" panose="020B0604020202020204" pitchFamily="34" charset="0"/>
            </a:endParaRPr>
          </a:p>
          <a:p>
            <a:r>
              <a:rPr lang="en-US" sz="1500" dirty="0" smtClean="0">
                <a:cs typeface="Arial" panose="020B0604020202020204" pitchFamily="34" charset="0"/>
              </a:rPr>
              <a:t>Recognition </a:t>
            </a:r>
            <a:r>
              <a:rPr lang="en-US" sz="1500" dirty="0">
                <a:cs typeface="Arial" panose="020B0604020202020204" pitchFamily="34" charset="0"/>
              </a:rPr>
              <a:t>can bring important </a:t>
            </a:r>
            <a:r>
              <a:rPr lang="en-US" sz="1500" b="1" dirty="0">
                <a:cs typeface="Arial" panose="020B0604020202020204" pitchFamily="34" charset="0"/>
              </a:rPr>
              <a:t>financial benefits</a:t>
            </a:r>
            <a:r>
              <a:rPr lang="en-US" sz="1500" dirty="0">
                <a:cs typeface="Arial" panose="020B0604020202020204" pitchFamily="34" charset="0"/>
              </a:rPr>
              <a:t>: (1) research grants, (2) employment opportunities, (3) tenure, (4) salary increases, (5) more clients</a:t>
            </a:r>
          </a:p>
          <a:p>
            <a:endParaRPr lang="en-US" sz="1600" b="1" u="sng" dirty="0" smtClean="0">
              <a:cs typeface="Arial" panose="020B0604020202020204" pitchFamily="34" charset="0"/>
            </a:endParaRPr>
          </a:p>
          <a:p>
            <a:r>
              <a:rPr lang="en-US" sz="1600" b="1" u="sng" dirty="0" smtClean="0">
                <a:cs typeface="Arial" panose="020B0604020202020204" pitchFamily="34" charset="0"/>
              </a:rPr>
              <a:t>Benefits to Employers / Institutions</a:t>
            </a:r>
            <a:r>
              <a:rPr lang="en-US" sz="1600" u="sng" dirty="0" smtClean="0">
                <a:cs typeface="Arial" panose="020B0604020202020204" pitchFamily="34" charset="0"/>
              </a:rPr>
              <a:t>:</a:t>
            </a:r>
          </a:p>
          <a:p>
            <a:endParaRPr lang="en-US" sz="900" dirty="0" smtClean="0">
              <a:cs typeface="Arial" panose="020B0604020202020204" pitchFamily="34" charset="0"/>
            </a:endParaRPr>
          </a:p>
          <a:p>
            <a:pPr>
              <a:spcAft>
                <a:spcPts val="600"/>
              </a:spcAft>
            </a:pPr>
            <a:r>
              <a:rPr lang="en-US" sz="1500" dirty="0">
                <a:cs typeface="Arial" panose="020B0604020202020204" pitchFamily="34" charset="0"/>
              </a:rPr>
              <a:t>Priority-certificates used to </a:t>
            </a:r>
            <a:r>
              <a:rPr lang="en-US" sz="1500" dirty="0" smtClean="0">
                <a:cs typeface="Arial" panose="020B0604020202020204" pitchFamily="34" charset="0"/>
              </a:rPr>
              <a:t>gain </a:t>
            </a:r>
            <a:r>
              <a:rPr lang="en-US" sz="1500" b="1" dirty="0" smtClean="0">
                <a:cs typeface="Arial" panose="020B0604020202020204" pitchFamily="34" charset="0"/>
              </a:rPr>
              <a:t>INSTITUTIONAL PRESTIGE</a:t>
            </a:r>
            <a:r>
              <a:rPr lang="en-US" sz="1500" dirty="0" smtClean="0">
                <a:cs typeface="Arial" panose="020B0604020202020204" pitchFamily="34" charset="0"/>
              </a:rPr>
              <a:t>: </a:t>
            </a:r>
            <a:endParaRPr lang="en-US" sz="1500" dirty="0">
              <a:cs typeface="Arial" panose="020B0604020202020204" pitchFamily="34" charset="0"/>
            </a:endParaRPr>
          </a:p>
          <a:p>
            <a:pPr marL="800100" lvl="1" indent="-342900">
              <a:buFont typeface="+mj-lt"/>
              <a:buAutoNum type="arabicPeriod"/>
            </a:pPr>
            <a:r>
              <a:rPr lang="en-US" sz="1400" dirty="0">
                <a:cs typeface="Arial" panose="020B0604020202020204" pitchFamily="34" charset="0"/>
              </a:rPr>
              <a:t>the </a:t>
            </a:r>
            <a:r>
              <a:rPr lang="en-US" sz="1400" dirty="0" smtClean="0">
                <a:cs typeface="Arial" panose="020B0604020202020204" pitchFamily="34" charset="0"/>
              </a:rPr>
              <a:t>R&amp;D institution where a scientific discovery was originally made</a:t>
            </a:r>
            <a:endParaRPr lang="en-US" sz="1400" dirty="0">
              <a:cs typeface="Arial" panose="020B0604020202020204" pitchFamily="34" charset="0"/>
            </a:endParaRPr>
          </a:p>
          <a:p>
            <a:pPr marL="800100" lvl="1" indent="-342900">
              <a:buFont typeface="+mj-lt"/>
              <a:buAutoNum type="arabicPeriod"/>
            </a:pPr>
            <a:r>
              <a:rPr lang="en-US" sz="1400" dirty="0">
                <a:cs typeface="Arial" panose="020B0604020202020204" pitchFamily="34" charset="0"/>
              </a:rPr>
              <a:t>the </a:t>
            </a:r>
            <a:r>
              <a:rPr lang="en-US" sz="1400" dirty="0" smtClean="0">
                <a:cs typeface="Arial" panose="020B0604020202020204" pitchFamily="34" charset="0"/>
              </a:rPr>
              <a:t>University where </a:t>
            </a:r>
            <a:r>
              <a:rPr lang="en-US" sz="1400" dirty="0">
                <a:cs typeface="Arial" panose="020B0604020202020204" pitchFamily="34" charset="0"/>
              </a:rPr>
              <a:t>a </a:t>
            </a:r>
            <a:r>
              <a:rPr lang="en-US" sz="1400" dirty="0" smtClean="0">
                <a:cs typeface="Arial" panose="020B0604020202020204" pitchFamily="34" charset="0"/>
              </a:rPr>
              <a:t>thesis/theory was first proposed</a:t>
            </a:r>
            <a:endParaRPr lang="en-US" sz="1400" dirty="0">
              <a:cs typeface="Arial" panose="020B0604020202020204" pitchFamily="34" charset="0"/>
            </a:endParaRPr>
          </a:p>
          <a:p>
            <a:pPr marL="800100" lvl="1" indent="-342900">
              <a:buFont typeface="+mj-lt"/>
              <a:buAutoNum type="arabicPeriod"/>
            </a:pPr>
            <a:r>
              <a:rPr lang="en-US" sz="1400" dirty="0" smtClean="0">
                <a:cs typeface="Arial" panose="020B0604020202020204" pitchFamily="34" charset="0"/>
              </a:rPr>
              <a:t>the </a:t>
            </a:r>
            <a:r>
              <a:rPr lang="en-US" sz="1400" dirty="0">
                <a:cs typeface="Arial" panose="020B0604020202020204" pitchFamily="34" charset="0"/>
              </a:rPr>
              <a:t>H</a:t>
            </a:r>
            <a:r>
              <a:rPr lang="en-US" sz="1400" dirty="0" smtClean="0">
                <a:cs typeface="Arial" panose="020B0604020202020204" pitchFamily="34" charset="0"/>
              </a:rPr>
              <a:t>ospital where a medical procedure was first performed</a:t>
            </a:r>
            <a:endParaRPr lang="en-US" sz="1400" dirty="0">
              <a:cs typeface="Arial" panose="020B0604020202020204" pitchFamily="34" charset="0"/>
            </a:endParaRPr>
          </a:p>
          <a:p>
            <a:pPr marL="800100" lvl="1" indent="-342900">
              <a:buFont typeface="+mj-lt"/>
              <a:buAutoNum type="arabicPeriod"/>
            </a:pPr>
            <a:r>
              <a:rPr lang="en-US" sz="1400" dirty="0">
                <a:cs typeface="Arial" panose="020B0604020202020204" pitchFamily="34" charset="0"/>
              </a:rPr>
              <a:t>the </a:t>
            </a:r>
            <a:r>
              <a:rPr lang="en-US" sz="1400" dirty="0" smtClean="0">
                <a:cs typeface="Arial" panose="020B0604020202020204" pitchFamily="34" charset="0"/>
              </a:rPr>
              <a:t>law firm where a law </a:t>
            </a:r>
            <a:r>
              <a:rPr lang="en-US" sz="1400" dirty="0">
                <a:cs typeface="Arial" panose="020B0604020202020204" pitchFamily="34" charset="0"/>
              </a:rPr>
              <a:t>or a legal </a:t>
            </a:r>
            <a:r>
              <a:rPr lang="en-US" sz="1400" dirty="0" smtClean="0">
                <a:cs typeface="Arial" panose="020B0604020202020204" pitchFamily="34" charset="0"/>
              </a:rPr>
              <a:t>argument was first proposed</a:t>
            </a:r>
          </a:p>
          <a:p>
            <a:pPr marL="285750" indent="-285750">
              <a:buFont typeface="Arial" panose="020B0604020202020204" pitchFamily="34" charset="0"/>
              <a:buChar char="•"/>
            </a:pPr>
            <a:endParaRPr lang="en-US" sz="800" dirty="0" smtClean="0">
              <a:cs typeface="Arial" panose="020B0604020202020204" pitchFamily="34" charset="0"/>
            </a:endParaRPr>
          </a:p>
          <a:p>
            <a:r>
              <a:rPr lang="en-US" sz="1500" dirty="0" smtClean="0">
                <a:cs typeface="Arial" panose="020B0604020202020204" pitchFamily="34" charset="0"/>
              </a:rPr>
              <a:t>Prestige </a:t>
            </a:r>
            <a:r>
              <a:rPr lang="en-US" sz="1500" dirty="0">
                <a:cs typeface="Arial" panose="020B0604020202020204" pitchFamily="34" charset="0"/>
              </a:rPr>
              <a:t>can bring important </a:t>
            </a:r>
            <a:r>
              <a:rPr lang="en-US" sz="1500" b="1" dirty="0" smtClean="0">
                <a:cs typeface="Arial" panose="020B0604020202020204" pitchFamily="34" charset="0"/>
              </a:rPr>
              <a:t>FINANCIAL BENEFITS</a:t>
            </a:r>
            <a:r>
              <a:rPr lang="en-US" sz="1500" dirty="0">
                <a:cs typeface="Arial" panose="020B0604020202020204" pitchFamily="34" charset="0"/>
              </a:rPr>
              <a:t> </a:t>
            </a:r>
            <a:r>
              <a:rPr lang="en-US" sz="1500" dirty="0" smtClean="0">
                <a:cs typeface="Arial" panose="020B0604020202020204" pitchFamily="34" charset="0"/>
              </a:rPr>
              <a:t>(e.g. more contracts, clients, grants, patients) </a:t>
            </a:r>
          </a:p>
          <a:p>
            <a:endParaRPr lang="en-US" sz="1600" dirty="0">
              <a:cs typeface="Arial" panose="020B0604020202020204" pitchFamily="34" charset="0"/>
            </a:endParaRPr>
          </a:p>
          <a:p>
            <a:r>
              <a:rPr lang="en-US" sz="1600" b="1" u="sng" dirty="0">
                <a:cs typeface="Arial" panose="020B0604020202020204" pitchFamily="34" charset="0"/>
              </a:rPr>
              <a:t>Benefits to </a:t>
            </a:r>
            <a:r>
              <a:rPr lang="en-US" sz="1600" b="1" u="sng" dirty="0" smtClean="0">
                <a:cs typeface="Arial" panose="020B0604020202020204" pitchFamily="34" charset="0"/>
              </a:rPr>
              <a:t>the Society</a:t>
            </a:r>
            <a:r>
              <a:rPr lang="en-US" sz="1600" u="sng" dirty="0" smtClean="0">
                <a:cs typeface="Arial" panose="020B0604020202020204" pitchFamily="34" charset="0"/>
              </a:rPr>
              <a:t>:</a:t>
            </a:r>
          </a:p>
          <a:p>
            <a:endParaRPr lang="en-US" sz="1000" dirty="0">
              <a:solidFill>
                <a:srgbClr val="0000FF"/>
              </a:solidFill>
              <a:cs typeface="Arial" panose="020B0604020202020204" pitchFamily="34" charset="0"/>
            </a:endParaRPr>
          </a:p>
          <a:p>
            <a:r>
              <a:rPr lang="en-US" sz="1600" dirty="0">
                <a:cs typeface="Arial" panose="020B0604020202020204" pitchFamily="34" charset="0"/>
              </a:rPr>
              <a:t>Priority-certificates are primarily </a:t>
            </a:r>
            <a:r>
              <a:rPr lang="en-US" sz="1700" dirty="0">
                <a:cs typeface="Arial" panose="020B0604020202020204" pitchFamily="34" charset="0"/>
              </a:rPr>
              <a:t>about </a:t>
            </a:r>
            <a:r>
              <a:rPr lang="en-US" b="1" u="sng" cap="small" dirty="0">
                <a:solidFill>
                  <a:srgbClr val="0000FF"/>
                </a:solidFill>
                <a:cs typeface="Arial" panose="020B0604020202020204" pitchFamily="34" charset="0"/>
              </a:rPr>
              <a:t>G</a:t>
            </a:r>
            <a:r>
              <a:rPr lang="en-US" b="1" u="sng" cap="small" dirty="0" smtClean="0">
                <a:solidFill>
                  <a:srgbClr val="0000FF"/>
                </a:solidFill>
                <a:cs typeface="Arial" panose="020B0604020202020204" pitchFamily="34" charset="0"/>
              </a:rPr>
              <a:t>iving </a:t>
            </a:r>
            <a:r>
              <a:rPr lang="en-US" b="1" u="sng" cap="small" dirty="0">
                <a:solidFill>
                  <a:srgbClr val="0000FF"/>
                </a:solidFill>
                <a:cs typeface="Arial" panose="020B0604020202020204" pitchFamily="34" charset="0"/>
              </a:rPr>
              <a:t>C</a:t>
            </a:r>
            <a:r>
              <a:rPr lang="en-US" b="1" u="sng" cap="small" dirty="0" smtClean="0">
                <a:solidFill>
                  <a:srgbClr val="0000FF"/>
                </a:solidFill>
                <a:cs typeface="Arial" panose="020B0604020202020204" pitchFamily="34" charset="0"/>
              </a:rPr>
              <a:t>redit </a:t>
            </a:r>
            <a:r>
              <a:rPr lang="en-US" b="1" u="sng" cap="small" dirty="0">
                <a:solidFill>
                  <a:srgbClr val="0000FF"/>
                </a:solidFill>
                <a:cs typeface="Arial" panose="020B0604020202020204" pitchFamily="34" charset="0"/>
              </a:rPr>
              <a:t>w</a:t>
            </a:r>
            <a:r>
              <a:rPr lang="en-US" b="1" u="sng" cap="small" dirty="0" smtClean="0">
                <a:solidFill>
                  <a:srgbClr val="0000FF"/>
                </a:solidFill>
                <a:cs typeface="Arial" panose="020B0604020202020204" pitchFamily="34" charset="0"/>
              </a:rPr>
              <a:t>here </a:t>
            </a:r>
            <a:r>
              <a:rPr lang="en-US" b="1" u="sng" cap="small" dirty="0">
                <a:solidFill>
                  <a:srgbClr val="0000FF"/>
                </a:solidFill>
                <a:cs typeface="Arial" panose="020B0604020202020204" pitchFamily="34" charset="0"/>
              </a:rPr>
              <a:t>the </a:t>
            </a:r>
            <a:r>
              <a:rPr lang="en-US" b="1" u="sng" cap="small" dirty="0" smtClean="0">
                <a:solidFill>
                  <a:srgbClr val="0000FF"/>
                </a:solidFill>
                <a:cs typeface="Arial" panose="020B0604020202020204" pitchFamily="34" charset="0"/>
              </a:rPr>
              <a:t>Credit </a:t>
            </a:r>
            <a:r>
              <a:rPr lang="en-US" b="1" u="sng" cap="small" dirty="0">
                <a:solidFill>
                  <a:srgbClr val="0000FF"/>
                </a:solidFill>
                <a:cs typeface="Arial" panose="020B0604020202020204" pitchFamily="34" charset="0"/>
              </a:rPr>
              <a:t>is D</a:t>
            </a:r>
            <a:r>
              <a:rPr lang="en-US" b="1" u="sng" cap="small" dirty="0" smtClean="0">
                <a:solidFill>
                  <a:srgbClr val="0000FF"/>
                </a:solidFill>
                <a:cs typeface="Arial" panose="020B0604020202020204" pitchFamily="34" charset="0"/>
              </a:rPr>
              <a:t>ue</a:t>
            </a:r>
            <a:r>
              <a:rPr lang="en-US" cap="small" dirty="0" smtClean="0">
                <a:solidFill>
                  <a:srgbClr val="0000FF"/>
                </a:solidFill>
                <a:cs typeface="Arial" panose="020B0604020202020204" pitchFamily="34" charset="0"/>
              </a:rPr>
              <a:t> </a:t>
            </a:r>
            <a:r>
              <a:rPr lang="en-US" sz="1600" dirty="0" smtClean="0">
                <a:cs typeface="Arial" panose="020B0604020202020204" pitchFamily="34" charset="0"/>
              </a:rPr>
              <a:t>(currently it is often unclear who is the first creator/discoverer) </a:t>
            </a:r>
            <a:r>
              <a:rPr lang="en-US" sz="1600" b="1" dirty="0" smtClean="0">
                <a:cs typeface="Arial" panose="020B0604020202020204" pitchFamily="34" charset="0"/>
              </a:rPr>
              <a:t>  </a:t>
            </a:r>
            <a:endParaRPr lang="en-US" sz="1600" dirty="0" smtClean="0">
              <a:cs typeface="Arial" panose="020B0604020202020204" pitchFamily="34" charset="0"/>
            </a:endParaRPr>
          </a:p>
          <a:p>
            <a:pPr marL="285750" indent="-285750">
              <a:buFont typeface="Arial" pitchFamily="34" charset="0"/>
              <a:buChar char="•"/>
            </a:pPr>
            <a:endParaRPr lang="en-US" sz="800" dirty="0" smtClean="0">
              <a:cs typeface="Arial" panose="020B0604020202020204" pitchFamily="34" charset="0"/>
            </a:endParaRPr>
          </a:p>
          <a:p>
            <a:r>
              <a:rPr lang="en-US" sz="1600" b="1" dirty="0" smtClean="0">
                <a:cs typeface="Arial" panose="020B0604020202020204" pitchFamily="34" charset="0"/>
              </a:rPr>
              <a:t>Stimulate Creativity &amp; Innovation</a:t>
            </a:r>
            <a:r>
              <a:rPr lang="en-US" sz="1600" dirty="0" smtClean="0">
                <a:cs typeface="Arial" panose="020B0604020202020204" pitchFamily="34" charset="0"/>
              </a:rPr>
              <a:t> - It is uncontroverted </a:t>
            </a:r>
            <a:r>
              <a:rPr lang="en-US" sz="1600" dirty="0">
                <a:cs typeface="Arial" panose="020B0604020202020204" pitchFamily="34" charset="0"/>
              </a:rPr>
              <a:t>that society draws important economic benefits from establishing an environment where </a:t>
            </a:r>
            <a:r>
              <a:rPr lang="en-US" sz="1600" b="1" dirty="0">
                <a:cs typeface="Arial" panose="020B0604020202020204" pitchFamily="34" charset="0"/>
              </a:rPr>
              <a:t>credit is given to the actual creators &amp;</a:t>
            </a:r>
            <a:r>
              <a:rPr lang="en-US" sz="1600" b="1" dirty="0" smtClean="0">
                <a:cs typeface="Arial" panose="020B0604020202020204" pitchFamily="34" charset="0"/>
              </a:rPr>
              <a:t> </a:t>
            </a:r>
            <a:r>
              <a:rPr lang="en-US" sz="1600" b="1" dirty="0">
                <a:cs typeface="Arial" panose="020B0604020202020204" pitchFamily="34" charset="0"/>
              </a:rPr>
              <a:t>authors for their intellectual </a:t>
            </a:r>
            <a:r>
              <a:rPr lang="en-US" sz="1600" b="1" dirty="0" smtClean="0">
                <a:cs typeface="Arial" panose="020B0604020202020204" pitchFamily="34" charset="0"/>
              </a:rPr>
              <a:t>achievements</a:t>
            </a:r>
          </a:p>
        </p:txBody>
      </p:sp>
    </p:spTree>
    <p:extLst>
      <p:ext uri="{BB962C8B-B14F-4D97-AF65-F5344CB8AC3E}">
        <p14:creationId xmlns:p14="http://schemas.microsoft.com/office/powerpoint/2010/main" val="40106152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A6AE811-FB9A-4D6F-81F9-FCDB131215FC}" type="slidenum">
              <a:rPr lang="en-US" smtClean="0"/>
              <a:t>10</a:t>
            </a:fld>
            <a:endParaRPr lang="en-US" dirty="0"/>
          </a:p>
        </p:txBody>
      </p:sp>
      <p:sp>
        <p:nvSpPr>
          <p:cNvPr id="4" name="TextBox 3"/>
          <p:cNvSpPr txBox="1"/>
          <p:nvPr/>
        </p:nvSpPr>
        <p:spPr>
          <a:xfrm>
            <a:off x="1752600" y="5105400"/>
            <a:ext cx="5638800" cy="1292662"/>
          </a:xfrm>
          <a:prstGeom prst="rect">
            <a:avLst/>
          </a:prstGeom>
          <a:noFill/>
        </p:spPr>
        <p:txBody>
          <a:bodyPr wrap="square" rtlCol="0">
            <a:spAutoFit/>
          </a:bodyPr>
          <a:lstStyle/>
          <a:p>
            <a:pPr algn="ctr">
              <a:spcAft>
                <a:spcPts val="1200"/>
              </a:spcAft>
            </a:pPr>
            <a:r>
              <a:rPr lang="en-US" sz="1700" b="1" u="sng" dirty="0" smtClean="0"/>
              <a:t>Power of the Online Platform:</a:t>
            </a:r>
          </a:p>
          <a:p>
            <a:pPr marL="285750" indent="-285750">
              <a:spcAft>
                <a:spcPts val="600"/>
              </a:spcAft>
              <a:buFont typeface="Wingdings" panose="05000000000000000000" pitchFamily="2" charset="2"/>
              <a:buChar char="§"/>
            </a:pPr>
            <a:r>
              <a:rPr lang="en-US" sz="1600" b="1" dirty="0" smtClean="0"/>
              <a:t>makes the system economically feasible</a:t>
            </a:r>
            <a:r>
              <a:rPr lang="en-US" sz="1500" dirty="0" smtClean="0"/>
              <a:t> - minimizes expenses, makes the certificates affordable, user friendly, fair … </a:t>
            </a:r>
          </a:p>
          <a:p>
            <a:pPr marL="285750" indent="-285750">
              <a:spcAft>
                <a:spcPts val="300"/>
              </a:spcAft>
              <a:buFont typeface="Wingdings" panose="05000000000000000000" pitchFamily="2" charset="2"/>
              <a:buChar char="§"/>
            </a:pPr>
            <a:r>
              <a:rPr lang="en-US" sz="1500" dirty="0" smtClean="0"/>
              <a:t>integration with the system of Academic Journals</a:t>
            </a:r>
          </a:p>
        </p:txBody>
      </p:sp>
      <p:sp>
        <p:nvSpPr>
          <p:cNvPr id="5" name="TextBox 4"/>
          <p:cNvSpPr txBox="1"/>
          <p:nvPr/>
        </p:nvSpPr>
        <p:spPr>
          <a:xfrm>
            <a:off x="838200" y="152400"/>
            <a:ext cx="7467600" cy="2477601"/>
          </a:xfrm>
          <a:prstGeom prst="rect">
            <a:avLst/>
          </a:prstGeom>
          <a:noFill/>
        </p:spPr>
        <p:txBody>
          <a:bodyPr wrap="square" rtlCol="0">
            <a:spAutoFit/>
          </a:bodyPr>
          <a:lstStyle/>
          <a:p>
            <a:pPr algn="ctr">
              <a:spcAft>
                <a:spcPts val="600"/>
              </a:spcAft>
            </a:pPr>
            <a:r>
              <a:rPr lang="en-US" sz="2200" b="1" u="sng" dirty="0" smtClean="0"/>
              <a:t>Implementing the </a:t>
            </a:r>
            <a:r>
              <a:rPr lang="en-US" sz="2400" b="1" u="sng" cap="small" dirty="0" smtClean="0"/>
              <a:t>Priority-Certificates System</a:t>
            </a:r>
          </a:p>
          <a:p>
            <a:pPr algn="ctr">
              <a:spcAft>
                <a:spcPts val="2400"/>
              </a:spcAft>
            </a:pPr>
            <a:r>
              <a:rPr lang="en-US" sz="1600" dirty="0" smtClean="0"/>
              <a:t>(needs to be economically </a:t>
            </a:r>
            <a:r>
              <a:rPr lang="en-US" sz="1600" dirty="0"/>
              <a:t>feasible … how to do it</a:t>
            </a:r>
            <a:r>
              <a:rPr lang="en-US" sz="1600" dirty="0" smtClean="0"/>
              <a:t>?) </a:t>
            </a:r>
            <a:endParaRPr lang="en-US" sz="1600" dirty="0"/>
          </a:p>
          <a:p>
            <a:pPr algn="ctr">
              <a:spcAft>
                <a:spcPts val="600"/>
              </a:spcAft>
            </a:pPr>
            <a:r>
              <a:rPr lang="en-US" sz="2200" b="1" dirty="0" smtClean="0"/>
              <a:t>Online Platform</a:t>
            </a:r>
          </a:p>
          <a:p>
            <a:pPr algn="ctr">
              <a:spcAft>
                <a:spcPts val="1800"/>
              </a:spcAft>
            </a:pPr>
            <a:r>
              <a:rPr lang="en-US" sz="1600" b="1" cap="small" dirty="0" smtClean="0">
                <a:solidFill>
                  <a:srgbClr val="0000FF"/>
                </a:solidFill>
              </a:rPr>
              <a:t>World Registry of New Ideas</a:t>
            </a:r>
            <a:r>
              <a:rPr lang="en-US" sz="1600" dirty="0" smtClean="0"/>
              <a:t> </a:t>
            </a:r>
          </a:p>
          <a:p>
            <a:pPr algn="ctr"/>
            <a:r>
              <a:rPr lang="en-US" sz="1600" dirty="0" smtClean="0"/>
              <a:t>innovators brought through a series of steps securing </a:t>
            </a:r>
          </a:p>
          <a:p>
            <a:pPr algn="ctr"/>
            <a:r>
              <a:rPr lang="en-US" sz="1600" dirty="0" smtClean="0"/>
              <a:t>CREDIT &amp; RECOGNITON for their Ideas &amp; Discoveries:</a:t>
            </a:r>
          </a:p>
        </p:txBody>
      </p:sp>
      <p:grpSp>
        <p:nvGrpSpPr>
          <p:cNvPr id="21" name="Group 20"/>
          <p:cNvGrpSpPr/>
          <p:nvPr/>
        </p:nvGrpSpPr>
        <p:grpSpPr>
          <a:xfrm>
            <a:off x="3405620" y="2807072"/>
            <a:ext cx="2332761" cy="1993528"/>
            <a:chOff x="3405620" y="2807072"/>
            <a:chExt cx="2332761" cy="1993528"/>
          </a:xfrm>
        </p:grpSpPr>
        <p:sp>
          <p:nvSpPr>
            <p:cNvPr id="8" name="Down Arrow 7"/>
            <p:cNvSpPr/>
            <p:nvPr/>
          </p:nvSpPr>
          <p:spPr>
            <a:xfrm>
              <a:off x="4403883" y="3323292"/>
              <a:ext cx="363550" cy="222434"/>
            </a:xfrm>
            <a:prstGeom prst="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4403883" y="4061945"/>
              <a:ext cx="363550" cy="234693"/>
            </a:xfrm>
            <a:prstGeom prst="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3405620" y="2807072"/>
              <a:ext cx="2332761" cy="516219"/>
              <a:chOff x="6138105" y="1845981"/>
              <a:chExt cx="2332761" cy="516219"/>
            </a:xfrm>
          </p:grpSpPr>
          <p:sp>
            <p:nvSpPr>
              <p:cNvPr id="17" name="TextBox 16"/>
              <p:cNvSpPr txBox="1"/>
              <p:nvPr/>
            </p:nvSpPr>
            <p:spPr>
              <a:xfrm>
                <a:off x="6138105" y="1934813"/>
                <a:ext cx="2332761" cy="338554"/>
              </a:xfrm>
              <a:prstGeom prst="rect">
                <a:avLst/>
              </a:prstGeom>
              <a:noFill/>
              <a:ln w="6350">
                <a:noFill/>
              </a:ln>
            </p:spPr>
            <p:txBody>
              <a:bodyPr wrap="square" rtlCol="0">
                <a:spAutoFit/>
              </a:bodyPr>
              <a:lstStyle>
                <a:defPPr>
                  <a:defRPr lang="en-US"/>
                </a:defPPr>
                <a:lvl1pPr algn="ctr">
                  <a:spcAft>
                    <a:spcPts val="600"/>
                  </a:spcAft>
                  <a:defRPr sz="1200" b="1" u="sng"/>
                </a:lvl1pPr>
              </a:lstStyle>
              <a:p>
                <a:r>
                  <a:rPr lang="en-US" sz="1600" u="none" cap="small" dirty="0" smtClean="0"/>
                  <a:t>Registration of Idea</a:t>
                </a:r>
              </a:p>
            </p:txBody>
          </p:sp>
          <p:sp>
            <p:nvSpPr>
              <p:cNvPr id="18" name="Rounded Rectangle 17"/>
              <p:cNvSpPr/>
              <p:nvPr/>
            </p:nvSpPr>
            <p:spPr>
              <a:xfrm>
                <a:off x="6237685" y="1845981"/>
                <a:ext cx="2133600" cy="516219"/>
              </a:xfrm>
              <a:prstGeom prst="roundRect">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3405620" y="3545726"/>
              <a:ext cx="2332761" cy="516219"/>
              <a:chOff x="6138105" y="1845981"/>
              <a:chExt cx="2332761" cy="516219"/>
            </a:xfrm>
          </p:grpSpPr>
          <p:sp>
            <p:nvSpPr>
              <p:cNvPr id="15" name="TextBox 14"/>
              <p:cNvSpPr txBox="1"/>
              <p:nvPr/>
            </p:nvSpPr>
            <p:spPr>
              <a:xfrm>
                <a:off x="6138105" y="1934813"/>
                <a:ext cx="2332761" cy="338554"/>
              </a:xfrm>
              <a:prstGeom prst="rect">
                <a:avLst/>
              </a:prstGeom>
              <a:noFill/>
              <a:ln w="6350">
                <a:noFill/>
              </a:ln>
            </p:spPr>
            <p:txBody>
              <a:bodyPr wrap="square" rtlCol="0">
                <a:spAutoFit/>
              </a:bodyPr>
              <a:lstStyle>
                <a:defPPr>
                  <a:defRPr lang="en-US"/>
                </a:defPPr>
                <a:lvl1pPr algn="ctr">
                  <a:spcAft>
                    <a:spcPts val="600"/>
                  </a:spcAft>
                  <a:defRPr sz="1200" b="1" u="sng"/>
                </a:lvl1pPr>
              </a:lstStyle>
              <a:p>
                <a:r>
                  <a:rPr lang="en-US" sz="1600" u="none" cap="small" dirty="0" smtClean="0"/>
                  <a:t>Priority-Claims</a:t>
                </a:r>
              </a:p>
            </p:txBody>
          </p:sp>
          <p:sp>
            <p:nvSpPr>
              <p:cNvPr id="16" name="Rounded Rectangle 15"/>
              <p:cNvSpPr/>
              <p:nvPr/>
            </p:nvSpPr>
            <p:spPr>
              <a:xfrm>
                <a:off x="6237685" y="1845981"/>
                <a:ext cx="2133600" cy="516219"/>
              </a:xfrm>
              <a:prstGeom prst="roundRect">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3405620" y="4284381"/>
              <a:ext cx="2332761" cy="516219"/>
              <a:chOff x="6138105" y="1845981"/>
              <a:chExt cx="2332761" cy="516219"/>
            </a:xfrm>
          </p:grpSpPr>
          <p:sp>
            <p:nvSpPr>
              <p:cNvPr id="13" name="TextBox 12"/>
              <p:cNvSpPr txBox="1"/>
              <p:nvPr/>
            </p:nvSpPr>
            <p:spPr>
              <a:xfrm>
                <a:off x="6138105" y="1934813"/>
                <a:ext cx="2332761" cy="338554"/>
              </a:xfrm>
              <a:prstGeom prst="rect">
                <a:avLst/>
              </a:prstGeom>
              <a:noFill/>
              <a:ln w="6350">
                <a:noFill/>
              </a:ln>
            </p:spPr>
            <p:txBody>
              <a:bodyPr wrap="square" rtlCol="0">
                <a:spAutoFit/>
              </a:bodyPr>
              <a:lstStyle>
                <a:defPPr>
                  <a:defRPr lang="en-US"/>
                </a:defPPr>
                <a:lvl1pPr algn="ctr">
                  <a:spcAft>
                    <a:spcPts val="600"/>
                  </a:spcAft>
                  <a:defRPr sz="1200" b="1" u="sng"/>
                </a:lvl1pPr>
              </a:lstStyle>
              <a:p>
                <a:r>
                  <a:rPr lang="en-US" sz="1600" u="none" cap="small" dirty="0" smtClean="0"/>
                  <a:t>Priority-Certificates</a:t>
                </a:r>
              </a:p>
            </p:txBody>
          </p:sp>
          <p:sp>
            <p:nvSpPr>
              <p:cNvPr id="14" name="Rounded Rectangle 13"/>
              <p:cNvSpPr/>
              <p:nvPr/>
            </p:nvSpPr>
            <p:spPr>
              <a:xfrm>
                <a:off x="6237685" y="1845981"/>
                <a:ext cx="2133600" cy="516219"/>
              </a:xfrm>
              <a:prstGeom prst="roundRect">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5661370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A6AE811-FB9A-4D6F-81F9-FCDB131215FC}" type="slidenum">
              <a:rPr lang="en-US" smtClean="0"/>
              <a:t>11</a:t>
            </a:fld>
            <a:endParaRPr lang="en-US" dirty="0"/>
          </a:p>
        </p:txBody>
      </p:sp>
      <p:sp>
        <p:nvSpPr>
          <p:cNvPr id="3" name="TextBox 2"/>
          <p:cNvSpPr txBox="1"/>
          <p:nvPr/>
        </p:nvSpPr>
        <p:spPr>
          <a:xfrm>
            <a:off x="462951" y="211515"/>
            <a:ext cx="8147650" cy="6086282"/>
          </a:xfrm>
          <a:prstGeom prst="rect">
            <a:avLst/>
          </a:prstGeom>
          <a:noFill/>
        </p:spPr>
        <p:txBody>
          <a:bodyPr wrap="square" rtlCol="0">
            <a:spAutoFit/>
          </a:bodyPr>
          <a:lstStyle/>
          <a:p>
            <a:pPr algn="ctr">
              <a:spcAft>
                <a:spcPts val="600"/>
              </a:spcAft>
            </a:pPr>
            <a:r>
              <a:rPr lang="en-US" sz="1700" b="1" cap="small" dirty="0" smtClean="0">
                <a:cs typeface="Arial" panose="020B0604020202020204" pitchFamily="34" charset="0"/>
              </a:rPr>
              <a:t>Priority-Certificates</a:t>
            </a:r>
            <a:r>
              <a:rPr lang="en-US" sz="1700" b="1" dirty="0" smtClean="0">
                <a:cs typeface="Arial" panose="020B0604020202020204" pitchFamily="34" charset="0"/>
              </a:rPr>
              <a:t> for </a:t>
            </a:r>
            <a:r>
              <a:rPr lang="en-US" sz="1700" b="1" dirty="0" smtClean="0">
                <a:solidFill>
                  <a:srgbClr val="0070C0"/>
                </a:solidFill>
                <a:cs typeface="Arial" panose="020B0604020202020204" pitchFamily="34" charset="0"/>
              </a:rPr>
              <a:t>PATENTABLE</a:t>
            </a:r>
            <a:r>
              <a:rPr lang="en-US" sz="1700" b="1" dirty="0" smtClean="0">
                <a:cs typeface="Arial" panose="020B0604020202020204" pitchFamily="34" charset="0"/>
              </a:rPr>
              <a:t> subject matter:</a:t>
            </a:r>
          </a:p>
          <a:p>
            <a:pPr algn="ctr">
              <a:spcAft>
                <a:spcPts val="2400"/>
              </a:spcAft>
            </a:pPr>
            <a:r>
              <a:rPr lang="en-US" sz="2400" b="1" u="sng" cap="small" dirty="0" smtClean="0">
                <a:cs typeface="Arial" panose="020B0604020202020204" pitchFamily="34" charset="0"/>
              </a:rPr>
              <a:t>Alternative </a:t>
            </a:r>
            <a:r>
              <a:rPr lang="en-US" sz="2200" b="1" u="sng" dirty="0">
                <a:cs typeface="Arial" panose="020B0604020202020204" pitchFamily="34" charset="0"/>
              </a:rPr>
              <a:t>to the </a:t>
            </a:r>
            <a:r>
              <a:rPr lang="en-US" sz="2400" b="1" u="sng" cap="small" dirty="0">
                <a:cs typeface="Arial" panose="020B0604020202020204" pitchFamily="34" charset="0"/>
              </a:rPr>
              <a:t>Patent </a:t>
            </a:r>
            <a:r>
              <a:rPr lang="en-US" sz="2400" b="1" u="sng" cap="small" dirty="0" smtClean="0">
                <a:cs typeface="Arial" panose="020B0604020202020204" pitchFamily="34" charset="0"/>
              </a:rPr>
              <a:t>System</a:t>
            </a:r>
            <a:endParaRPr lang="en-US" sz="1600" i="1" dirty="0" smtClean="0">
              <a:cs typeface="Arial" panose="020B0604020202020204" pitchFamily="34" charset="0"/>
            </a:endParaRPr>
          </a:p>
          <a:p>
            <a:pPr algn="ctr"/>
            <a:r>
              <a:rPr lang="en-US" sz="1500" i="1" dirty="0">
                <a:solidFill>
                  <a:srgbClr val="0070C0"/>
                </a:solidFill>
                <a:cs typeface="Arial" panose="020B0604020202020204" pitchFamily="34" charset="0"/>
              </a:rPr>
              <a:t>In </a:t>
            </a:r>
            <a:r>
              <a:rPr lang="en-US" sz="1500" i="1" dirty="0" smtClean="0">
                <a:solidFill>
                  <a:srgbClr val="0070C0"/>
                </a:solidFill>
                <a:cs typeface="Arial" panose="020B0604020202020204" pitchFamily="34" charset="0"/>
              </a:rPr>
              <a:t>2014, </a:t>
            </a:r>
            <a:r>
              <a:rPr lang="en-US" sz="1500" i="1" dirty="0">
                <a:solidFill>
                  <a:srgbClr val="0070C0"/>
                </a:solidFill>
                <a:cs typeface="Arial" panose="020B0604020202020204" pitchFamily="34" charset="0"/>
              </a:rPr>
              <a:t>Elon Musk </a:t>
            </a:r>
            <a:r>
              <a:rPr lang="en-US" sz="1500" i="1" dirty="0" smtClean="0">
                <a:solidFill>
                  <a:srgbClr val="0070C0"/>
                </a:solidFill>
                <a:cs typeface="Arial" panose="020B0604020202020204" pitchFamily="34" charset="0"/>
              </a:rPr>
              <a:t>/ </a:t>
            </a:r>
            <a:r>
              <a:rPr lang="en-US" sz="1500" i="1" dirty="0">
                <a:solidFill>
                  <a:srgbClr val="0070C0"/>
                </a:solidFill>
                <a:cs typeface="Arial" panose="020B0604020202020204" pitchFamily="34" charset="0"/>
              </a:rPr>
              <a:t>TESLA </a:t>
            </a:r>
            <a:r>
              <a:rPr lang="en-US" sz="1500" i="1" dirty="0" smtClean="0">
                <a:solidFill>
                  <a:srgbClr val="0070C0"/>
                </a:solidFill>
                <a:cs typeface="Arial" panose="020B0604020202020204" pitchFamily="34" charset="0"/>
              </a:rPr>
              <a:t>released </a:t>
            </a:r>
            <a:r>
              <a:rPr lang="en-US" sz="1500" i="1" dirty="0">
                <a:solidFill>
                  <a:srgbClr val="0070C0"/>
                </a:solidFill>
                <a:cs typeface="Arial" panose="020B0604020202020204" pitchFamily="34" charset="0"/>
              </a:rPr>
              <a:t>their </a:t>
            </a:r>
            <a:r>
              <a:rPr lang="en-US" sz="1500" i="1" dirty="0" smtClean="0">
                <a:solidFill>
                  <a:srgbClr val="0070C0"/>
                </a:solidFill>
                <a:cs typeface="Arial" panose="020B0604020202020204" pitchFamily="34" charset="0"/>
              </a:rPr>
              <a:t>PATENT </a:t>
            </a:r>
            <a:r>
              <a:rPr lang="en-US" sz="1500" i="1" dirty="0">
                <a:solidFill>
                  <a:srgbClr val="0070C0"/>
                </a:solidFill>
                <a:cs typeface="Arial" panose="020B0604020202020204" pitchFamily="34" charset="0"/>
              </a:rPr>
              <a:t>PORTFOLIO </a:t>
            </a:r>
            <a:r>
              <a:rPr lang="en-US" sz="1500" i="1" dirty="0" smtClean="0">
                <a:solidFill>
                  <a:srgbClr val="0070C0"/>
                </a:solidFill>
                <a:cs typeface="Arial" panose="020B0604020202020204" pitchFamily="34" charset="0"/>
              </a:rPr>
              <a:t>(200 patents) into </a:t>
            </a:r>
            <a:r>
              <a:rPr lang="en-US" sz="1500" i="1" dirty="0">
                <a:solidFill>
                  <a:srgbClr val="0070C0"/>
                </a:solidFill>
                <a:cs typeface="Arial" panose="020B0604020202020204" pitchFamily="34" charset="0"/>
              </a:rPr>
              <a:t>PUBLIC </a:t>
            </a:r>
            <a:r>
              <a:rPr lang="en-US" sz="1500" i="1" dirty="0" smtClean="0">
                <a:solidFill>
                  <a:srgbClr val="0070C0"/>
                </a:solidFill>
                <a:cs typeface="Arial" panose="020B0604020202020204" pitchFamily="34" charset="0"/>
              </a:rPr>
              <a:t>DOMAIN</a:t>
            </a:r>
            <a:endParaRPr lang="en-US" sz="1600" dirty="0" smtClean="0">
              <a:cs typeface="Arial" panose="020B0604020202020204" pitchFamily="34" charset="0"/>
            </a:endParaRPr>
          </a:p>
          <a:p>
            <a:pPr algn="ctr">
              <a:spcBef>
                <a:spcPts val="4200"/>
              </a:spcBef>
              <a:spcAft>
                <a:spcPts val="1800"/>
              </a:spcAft>
            </a:pPr>
            <a:r>
              <a:rPr lang="en-US" b="1" dirty="0">
                <a:cs typeface="Arial" panose="020B0604020202020204" pitchFamily="34" charset="0"/>
              </a:rPr>
              <a:t>i</a:t>
            </a:r>
            <a:r>
              <a:rPr lang="en-US" b="1" dirty="0" smtClean="0">
                <a:cs typeface="Arial" panose="020B0604020202020204" pitchFamily="34" charset="0"/>
              </a:rPr>
              <a:t>n many fields &amp; circumstances PATENTS are NOT EFFECTIVE</a:t>
            </a:r>
          </a:p>
          <a:p>
            <a:endParaRPr lang="en-US" sz="1600" dirty="0" smtClean="0">
              <a:cs typeface="Arial" panose="020B0604020202020204" pitchFamily="34" charset="0"/>
            </a:endParaRPr>
          </a:p>
          <a:p>
            <a:pPr marL="342900" indent="-342900">
              <a:spcAft>
                <a:spcPts val="1800"/>
              </a:spcAft>
              <a:buFont typeface="+mj-lt"/>
              <a:buAutoNum type="alphaUcPeriod"/>
            </a:pPr>
            <a:r>
              <a:rPr lang="en-US" sz="1700" dirty="0" smtClean="0">
                <a:cs typeface="Arial" panose="020B0604020202020204" pitchFamily="34" charset="0"/>
              </a:rPr>
              <a:t> “</a:t>
            </a:r>
            <a:r>
              <a:rPr lang="en-US" sz="1700" dirty="0">
                <a:cs typeface="Arial" panose="020B0604020202020204" pitchFamily="34" charset="0"/>
              </a:rPr>
              <a:t>Open </a:t>
            </a:r>
            <a:r>
              <a:rPr lang="en-US" sz="1700" dirty="0" smtClean="0">
                <a:cs typeface="Arial" panose="020B0604020202020204" pitchFamily="34" charset="0"/>
              </a:rPr>
              <a:t>Sourcing” inventions </a:t>
            </a:r>
            <a:r>
              <a:rPr lang="en-US" sz="1700" dirty="0">
                <a:cs typeface="Arial" panose="020B0604020202020204" pitchFamily="34" charset="0"/>
              </a:rPr>
              <a:t>provides a better business outcome </a:t>
            </a:r>
            <a:r>
              <a:rPr lang="en-US" sz="1700" dirty="0" smtClean="0">
                <a:cs typeface="Arial" panose="020B0604020202020204" pitchFamily="34" charset="0"/>
              </a:rPr>
              <a:t>(IT, Software, Tesla) </a:t>
            </a:r>
          </a:p>
          <a:p>
            <a:pPr marL="342900" indent="-342900">
              <a:spcAft>
                <a:spcPts val="1800"/>
              </a:spcAft>
              <a:buFont typeface="+mj-lt"/>
              <a:buAutoNum type="alphaUcPeriod"/>
            </a:pPr>
            <a:r>
              <a:rPr lang="en-US" sz="1700" dirty="0" smtClean="0">
                <a:cs typeface="Arial" panose="020B0604020202020204" pitchFamily="34" charset="0"/>
              </a:rPr>
              <a:t> Patents are expensive ($40,000 / patent) - </a:t>
            </a:r>
            <a:r>
              <a:rPr lang="en-US" sz="1600" dirty="0" smtClean="0">
                <a:cs typeface="Arial" panose="020B0604020202020204" pitchFamily="34" charset="0"/>
              </a:rPr>
              <a:t>Institutions afford to obtain patents for </a:t>
            </a:r>
            <a:r>
              <a:rPr lang="en-US" sz="1600" dirty="0">
                <a:cs typeface="Arial" panose="020B0604020202020204" pitchFamily="34" charset="0"/>
              </a:rPr>
              <a:t>l</a:t>
            </a:r>
            <a:r>
              <a:rPr lang="en-US" sz="1600" dirty="0" smtClean="0">
                <a:cs typeface="Arial" panose="020B0604020202020204" pitchFamily="34" charset="0"/>
              </a:rPr>
              <a:t>ess than 25% of inventions received from inventors!</a:t>
            </a:r>
          </a:p>
          <a:p>
            <a:pPr marL="342900" indent="-342900">
              <a:spcAft>
                <a:spcPts val="1800"/>
              </a:spcAft>
              <a:buFont typeface="+mj-lt"/>
              <a:buAutoNum type="alphaUcPeriod"/>
            </a:pPr>
            <a:r>
              <a:rPr lang="en-US" sz="1700" dirty="0" smtClean="0">
                <a:cs typeface="Arial" panose="020B0604020202020204" pitchFamily="34" charset="0"/>
              </a:rPr>
              <a:t> </a:t>
            </a:r>
            <a:r>
              <a:rPr lang="en-US" sz="1700" b="1" dirty="0" smtClean="0">
                <a:cs typeface="Arial" panose="020B0604020202020204" pitchFamily="34" charset="0"/>
              </a:rPr>
              <a:t>Less </a:t>
            </a:r>
            <a:r>
              <a:rPr lang="en-US" sz="1700" b="1" dirty="0">
                <a:cs typeface="Arial" panose="020B0604020202020204" pitchFamily="34" charset="0"/>
              </a:rPr>
              <a:t>than </a:t>
            </a:r>
            <a:r>
              <a:rPr lang="en-US" sz="1700" b="1" dirty="0" smtClean="0">
                <a:cs typeface="Arial" panose="020B0604020202020204" pitchFamily="34" charset="0"/>
              </a:rPr>
              <a:t>5% </a:t>
            </a:r>
            <a:r>
              <a:rPr lang="en-US" sz="1700" b="1" dirty="0">
                <a:cs typeface="Arial" panose="020B0604020202020204" pitchFamily="34" charset="0"/>
              </a:rPr>
              <a:t>of University patents recover their </a:t>
            </a:r>
            <a:r>
              <a:rPr lang="en-US" sz="1700" b="1" dirty="0" smtClean="0">
                <a:cs typeface="Arial" panose="020B0604020202020204" pitchFamily="34" charset="0"/>
              </a:rPr>
              <a:t>costs</a:t>
            </a:r>
            <a:r>
              <a:rPr lang="en-US" sz="1700" dirty="0" smtClean="0">
                <a:cs typeface="Arial" panose="020B0604020202020204" pitchFamily="34" charset="0"/>
              </a:rPr>
              <a:t>:</a:t>
            </a:r>
          </a:p>
          <a:p>
            <a:pPr marL="742950" lvl="1" indent="-285750">
              <a:spcAft>
                <a:spcPts val="900"/>
              </a:spcAft>
              <a:buFont typeface="Arial" panose="020B0604020202020204" pitchFamily="34" charset="0"/>
              <a:buChar char="•"/>
            </a:pPr>
            <a:r>
              <a:rPr lang="en-US" sz="1500" dirty="0" smtClean="0">
                <a:cs typeface="Arial" panose="020B0604020202020204" pitchFamily="34" charset="0"/>
              </a:rPr>
              <a:t>Patent protection is ineffective in many fields(e.g. IT / software)</a:t>
            </a:r>
          </a:p>
          <a:p>
            <a:pPr marL="742950" lvl="1" indent="-285750">
              <a:spcAft>
                <a:spcPts val="900"/>
              </a:spcAft>
              <a:buFont typeface="Arial" panose="020B0604020202020204" pitchFamily="34" charset="0"/>
              <a:buChar char="•"/>
            </a:pPr>
            <a:r>
              <a:rPr lang="en-US" sz="1500" dirty="0" smtClean="0">
                <a:cs typeface="Arial" panose="020B0604020202020204" pitchFamily="34" charset="0"/>
              </a:rPr>
              <a:t>Equivalent technologies (other ways to solve the same problem)</a:t>
            </a:r>
          </a:p>
          <a:p>
            <a:pPr marL="742950" lvl="1" indent="-285750">
              <a:spcAft>
                <a:spcPts val="900"/>
              </a:spcAft>
              <a:buFont typeface="Arial" panose="020B0604020202020204" pitchFamily="34" charset="0"/>
              <a:buChar char="•"/>
            </a:pPr>
            <a:r>
              <a:rPr lang="en-US" sz="1500" dirty="0">
                <a:cs typeface="Arial" panose="020B0604020202020204" pitchFamily="34" charset="0"/>
              </a:rPr>
              <a:t>Inventions are </a:t>
            </a:r>
            <a:r>
              <a:rPr lang="en-US" sz="1500" b="1" u="sng" dirty="0" smtClean="0">
                <a:cs typeface="Arial" panose="020B0604020202020204" pitchFamily="34" charset="0"/>
              </a:rPr>
              <a:t>TOO EARLY &amp; UNCERTAIN</a:t>
            </a:r>
            <a:r>
              <a:rPr lang="en-US" sz="1500" b="1" dirty="0" smtClean="0">
                <a:cs typeface="Arial" panose="020B0604020202020204" pitchFamily="34" charset="0"/>
              </a:rPr>
              <a:t> </a:t>
            </a:r>
            <a:r>
              <a:rPr lang="en-US" sz="1500" dirty="0">
                <a:cs typeface="Arial" panose="020B0604020202020204" pitchFamily="34" charset="0"/>
              </a:rPr>
              <a:t>(need more than 20 years to </a:t>
            </a:r>
            <a:r>
              <a:rPr lang="en-US" sz="1500" dirty="0" smtClean="0">
                <a:cs typeface="Arial" panose="020B0604020202020204" pitchFamily="34" charset="0"/>
              </a:rPr>
              <a:t>mature)</a:t>
            </a:r>
          </a:p>
          <a:p>
            <a:pPr marL="742950" lvl="1" indent="-285750">
              <a:spcAft>
                <a:spcPts val="900"/>
              </a:spcAft>
              <a:buFont typeface="Arial" panose="020B0604020202020204" pitchFamily="34" charset="0"/>
              <a:buChar char="•"/>
            </a:pPr>
            <a:r>
              <a:rPr lang="en-US" sz="1500" b="1" dirty="0" smtClean="0">
                <a:cs typeface="Arial" panose="020B0604020202020204" pitchFamily="34" charset="0"/>
              </a:rPr>
              <a:t>Legacy / Vanity Patents </a:t>
            </a:r>
            <a:r>
              <a:rPr lang="en-US" sz="1500" dirty="0" smtClean="0">
                <a:cs typeface="Arial" panose="020B0604020202020204" pitchFamily="34" charset="0"/>
              </a:rPr>
              <a:t>– inventors know they won’t make money out of patents … they file just to secure a “</a:t>
            </a:r>
            <a:r>
              <a:rPr lang="en-US" sz="1500" b="1" cap="all" dirty="0" smtClean="0">
                <a:cs typeface="Arial" panose="020B0604020202020204" pitchFamily="34" charset="0"/>
              </a:rPr>
              <a:t>Professional Legacy</a:t>
            </a:r>
            <a:r>
              <a:rPr lang="en-US" sz="1500" dirty="0" smtClean="0">
                <a:cs typeface="Arial" panose="020B0604020202020204" pitchFamily="34" charset="0"/>
              </a:rPr>
              <a:t>” as major contributors to a technology (e.g. it happens in Academia, R&amp;D institutions and Big Tech).</a:t>
            </a:r>
          </a:p>
        </p:txBody>
      </p:sp>
      <p:sp>
        <p:nvSpPr>
          <p:cNvPr id="4" name="Down Arrow 3"/>
          <p:cNvSpPr/>
          <p:nvPr/>
        </p:nvSpPr>
        <p:spPr>
          <a:xfrm>
            <a:off x="4375702" y="1679152"/>
            <a:ext cx="363550" cy="222434"/>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03844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A6AE811-FB9A-4D6F-81F9-FCDB131215FC}" type="slidenum">
              <a:rPr lang="en-US" smtClean="0"/>
              <a:t>12</a:t>
            </a:fld>
            <a:endParaRPr lang="en-US" dirty="0"/>
          </a:p>
        </p:txBody>
      </p:sp>
      <p:sp>
        <p:nvSpPr>
          <p:cNvPr id="3" name="TextBox 2"/>
          <p:cNvSpPr txBox="1"/>
          <p:nvPr/>
        </p:nvSpPr>
        <p:spPr>
          <a:xfrm>
            <a:off x="497748" y="304800"/>
            <a:ext cx="7655652" cy="4424288"/>
          </a:xfrm>
          <a:prstGeom prst="rect">
            <a:avLst/>
          </a:prstGeom>
          <a:noFill/>
        </p:spPr>
        <p:txBody>
          <a:bodyPr wrap="square" rtlCol="0">
            <a:spAutoFit/>
          </a:bodyPr>
          <a:lstStyle/>
          <a:p>
            <a:pPr algn="ctr">
              <a:spcBef>
                <a:spcPts val="1200"/>
              </a:spcBef>
              <a:spcAft>
                <a:spcPts val="600"/>
              </a:spcAft>
            </a:pPr>
            <a:r>
              <a:rPr lang="en-US" sz="1600" i="1" dirty="0" smtClean="0">
                <a:cs typeface="Arial" panose="020B0604020202020204" pitchFamily="34" charset="0"/>
              </a:rPr>
              <a:t>cost </a:t>
            </a:r>
            <a:r>
              <a:rPr lang="en-US" sz="1600" i="1" dirty="0">
                <a:cs typeface="Arial" panose="020B0604020202020204" pitchFamily="34" charset="0"/>
              </a:rPr>
              <a:t>of </a:t>
            </a:r>
            <a:r>
              <a:rPr lang="en-US" sz="1600" i="1" dirty="0" smtClean="0">
                <a:cs typeface="Arial" panose="020B0604020202020204" pitchFamily="34" charset="0"/>
              </a:rPr>
              <a:t>PATENT</a:t>
            </a:r>
            <a:r>
              <a:rPr lang="en-US" sz="1600" i="1" dirty="0">
                <a:cs typeface="Arial" panose="020B0604020202020204" pitchFamily="34" charset="0"/>
              </a:rPr>
              <a:t>:   </a:t>
            </a:r>
            <a:r>
              <a:rPr lang="en-US" sz="1600" b="1" i="1" dirty="0">
                <a:cs typeface="Arial" panose="020B0604020202020204" pitchFamily="34" charset="0"/>
              </a:rPr>
              <a:t>$25,000 - $</a:t>
            </a:r>
            <a:r>
              <a:rPr lang="en-US" sz="1600" b="1" i="1" dirty="0" smtClean="0">
                <a:cs typeface="Arial" panose="020B0604020202020204" pitchFamily="34" charset="0"/>
              </a:rPr>
              <a:t>50,000</a:t>
            </a:r>
            <a:r>
              <a:rPr lang="en-US" sz="1600" i="1" dirty="0" smtClean="0">
                <a:cs typeface="Arial" panose="020B0604020202020204" pitchFamily="34" charset="0"/>
              </a:rPr>
              <a:t> … (80% on attorneys)</a:t>
            </a:r>
            <a:endParaRPr lang="en-US" sz="1600" i="1" dirty="0">
              <a:cs typeface="Arial" panose="020B0604020202020204" pitchFamily="34" charset="0"/>
            </a:endParaRPr>
          </a:p>
          <a:p>
            <a:pPr algn="ctr">
              <a:spcAft>
                <a:spcPts val="900"/>
              </a:spcAft>
            </a:pPr>
            <a:r>
              <a:rPr lang="en-US" sz="1600" i="1" dirty="0" smtClean="0">
                <a:cs typeface="Arial" panose="020B0604020202020204" pitchFamily="34" charset="0"/>
              </a:rPr>
              <a:t>cost </a:t>
            </a:r>
            <a:r>
              <a:rPr lang="en-US" sz="1600" i="1" dirty="0">
                <a:cs typeface="Arial" panose="020B0604020202020204" pitchFamily="34" charset="0"/>
              </a:rPr>
              <a:t>of </a:t>
            </a:r>
            <a:r>
              <a:rPr lang="en-US" sz="1600" i="1" dirty="0" smtClean="0">
                <a:cs typeface="Arial" panose="020B0604020202020204" pitchFamily="34" charset="0"/>
              </a:rPr>
              <a:t>PRIORITY-CERTIFICATE</a:t>
            </a:r>
            <a:r>
              <a:rPr lang="en-US" sz="1600" i="1" dirty="0">
                <a:cs typeface="Arial" panose="020B0604020202020204" pitchFamily="34" charset="0"/>
              </a:rPr>
              <a:t>:   </a:t>
            </a:r>
            <a:r>
              <a:rPr lang="en-US" sz="1600" b="1" i="1" dirty="0">
                <a:solidFill>
                  <a:srgbClr val="FF0000"/>
                </a:solidFill>
                <a:cs typeface="Arial" panose="020B0604020202020204" pitchFamily="34" charset="0"/>
              </a:rPr>
              <a:t>$1,500 </a:t>
            </a:r>
            <a:r>
              <a:rPr lang="en-US" sz="1600" i="1" dirty="0">
                <a:cs typeface="Arial" panose="020B0604020202020204" pitchFamily="34" charset="0"/>
              </a:rPr>
              <a:t>– </a:t>
            </a:r>
            <a:r>
              <a:rPr lang="en-US" sz="1600" b="1" i="1" dirty="0">
                <a:solidFill>
                  <a:srgbClr val="FF0000"/>
                </a:solidFill>
                <a:cs typeface="Arial" panose="020B0604020202020204" pitchFamily="34" charset="0"/>
              </a:rPr>
              <a:t>$</a:t>
            </a:r>
            <a:r>
              <a:rPr lang="en-US" sz="1600" b="1" i="1" dirty="0" smtClean="0">
                <a:solidFill>
                  <a:srgbClr val="FF0000"/>
                </a:solidFill>
                <a:cs typeface="Arial" panose="020B0604020202020204" pitchFamily="34" charset="0"/>
              </a:rPr>
              <a:t>3,000 </a:t>
            </a:r>
            <a:r>
              <a:rPr lang="en-US" sz="1600" i="1" dirty="0" smtClean="0">
                <a:cs typeface="Arial" panose="020B0604020202020204" pitchFamily="34" charset="0"/>
              </a:rPr>
              <a:t> … </a:t>
            </a:r>
            <a:r>
              <a:rPr lang="en-US" sz="1600" b="1" i="1" dirty="0" smtClean="0">
                <a:cs typeface="Arial" panose="020B0604020202020204" pitchFamily="34" charset="0"/>
              </a:rPr>
              <a:t>10x cheaper!</a:t>
            </a:r>
            <a:endParaRPr lang="en-US" sz="1600" b="1" i="1" dirty="0">
              <a:cs typeface="Arial" panose="020B0604020202020204" pitchFamily="34" charset="0"/>
            </a:endParaRPr>
          </a:p>
          <a:p>
            <a:endParaRPr lang="en-US" sz="1600" dirty="0" smtClean="0">
              <a:cs typeface="Arial" panose="020B0604020202020204" pitchFamily="34" charset="0"/>
            </a:endParaRPr>
          </a:p>
          <a:p>
            <a:endParaRPr lang="en-US" sz="1600" dirty="0" smtClean="0">
              <a:cs typeface="Arial" panose="020B0604020202020204" pitchFamily="34" charset="0"/>
            </a:endParaRPr>
          </a:p>
          <a:p>
            <a:endParaRPr lang="en-US" sz="1600" dirty="0">
              <a:cs typeface="Arial" panose="020B0604020202020204" pitchFamily="34" charset="0"/>
            </a:endParaRPr>
          </a:p>
          <a:p>
            <a:pPr algn="ctr">
              <a:spcAft>
                <a:spcPts val="1200"/>
              </a:spcAft>
            </a:pPr>
            <a:r>
              <a:rPr lang="en-US" sz="2000" b="1" u="sng" cap="all" dirty="0" smtClean="0">
                <a:cs typeface="Arial" panose="020B0604020202020204" pitchFamily="34" charset="0"/>
              </a:rPr>
              <a:t>Priority-Certificates</a:t>
            </a:r>
            <a:r>
              <a:rPr lang="en-US" sz="2000" b="1" u="sng" dirty="0" smtClean="0">
                <a:cs typeface="Arial" panose="020B0604020202020204" pitchFamily="34" charset="0"/>
              </a:rPr>
              <a:t> </a:t>
            </a:r>
            <a:r>
              <a:rPr lang="en-US" u="sng" dirty="0" smtClean="0">
                <a:cs typeface="Arial" panose="020B0604020202020204" pitchFamily="34" charset="0"/>
              </a:rPr>
              <a:t>instead of </a:t>
            </a:r>
            <a:r>
              <a:rPr lang="en-US" sz="2000" b="1" u="sng" dirty="0" smtClean="0">
                <a:cs typeface="Arial" panose="020B0604020202020204" pitchFamily="34" charset="0"/>
              </a:rPr>
              <a:t>PATENTS:</a:t>
            </a:r>
          </a:p>
          <a:p>
            <a:endParaRPr lang="en-US" sz="1600" dirty="0" smtClean="0">
              <a:cs typeface="Arial" panose="020B0604020202020204" pitchFamily="34" charset="0"/>
            </a:endParaRPr>
          </a:p>
          <a:p>
            <a:pPr marL="342900" indent="-342900">
              <a:buFont typeface="+mj-lt"/>
              <a:buAutoNum type="arabicPeriod"/>
            </a:pPr>
            <a:r>
              <a:rPr lang="en-US" sz="1600" dirty="0" smtClean="0">
                <a:cs typeface="Arial" panose="020B0604020202020204" pitchFamily="34" charset="0"/>
              </a:rPr>
              <a:t>When “Open Source” provides a better business outcome (IT, Software, </a:t>
            </a:r>
            <a:r>
              <a:rPr lang="en-US" sz="1600" b="1" dirty="0" smtClean="0">
                <a:cs typeface="Arial" panose="020B0604020202020204" pitchFamily="34" charset="0"/>
              </a:rPr>
              <a:t>TESLA</a:t>
            </a:r>
            <a:r>
              <a:rPr lang="en-US" sz="1600" dirty="0" smtClean="0">
                <a:cs typeface="Arial" panose="020B0604020202020204" pitchFamily="34" charset="0"/>
              </a:rPr>
              <a:t>!)</a:t>
            </a:r>
          </a:p>
          <a:p>
            <a:pPr marL="342900" indent="-342900">
              <a:buFont typeface="+mj-lt"/>
              <a:buAutoNum type="arabicPeriod"/>
            </a:pPr>
            <a:endParaRPr lang="en-US" sz="1600" dirty="0" smtClean="0">
              <a:cs typeface="Arial" panose="020B0604020202020204" pitchFamily="34" charset="0"/>
            </a:endParaRPr>
          </a:p>
          <a:p>
            <a:pPr marL="342900" indent="-342900">
              <a:buFont typeface="+mj-lt"/>
              <a:buAutoNum type="arabicPeriod"/>
            </a:pPr>
            <a:r>
              <a:rPr lang="en-US" sz="1600" dirty="0" smtClean="0">
                <a:cs typeface="Arial" panose="020B0604020202020204" pitchFamily="34" charset="0"/>
              </a:rPr>
              <a:t>Inventions “too early &amp; uncertain” … unlikely to mature in 20 years … </a:t>
            </a:r>
            <a:r>
              <a:rPr lang="en-US" sz="1500" dirty="0" smtClean="0">
                <a:cs typeface="Arial" panose="020B0604020202020204" pitchFamily="34" charset="0"/>
              </a:rPr>
              <a:t>(NSF and NIH are funding lots of “</a:t>
            </a:r>
            <a:r>
              <a:rPr lang="en-US" sz="1500" i="1" dirty="0" smtClean="0">
                <a:cs typeface="Arial" panose="020B0604020202020204" pitchFamily="34" charset="0"/>
              </a:rPr>
              <a:t>high-risk, high-reward</a:t>
            </a:r>
            <a:r>
              <a:rPr lang="en-US" sz="1500" dirty="0" smtClean="0">
                <a:cs typeface="Arial" panose="020B0604020202020204" pitchFamily="34" charset="0"/>
              </a:rPr>
              <a:t>” projects) </a:t>
            </a:r>
          </a:p>
          <a:p>
            <a:pPr marL="342900" indent="-342900">
              <a:buFont typeface="+mj-lt"/>
              <a:buAutoNum type="arabicPeriod"/>
            </a:pPr>
            <a:endParaRPr lang="en-US" sz="1600" dirty="0">
              <a:cs typeface="Arial" panose="020B0604020202020204" pitchFamily="34" charset="0"/>
            </a:endParaRPr>
          </a:p>
          <a:p>
            <a:pPr marL="342900" indent="-342900">
              <a:buFont typeface="+mj-lt"/>
              <a:buAutoNum type="arabicPeriod"/>
            </a:pPr>
            <a:r>
              <a:rPr lang="en-US" sz="1600" dirty="0">
                <a:cs typeface="Arial" panose="020B0604020202020204" pitchFamily="34" charset="0"/>
              </a:rPr>
              <a:t>Inventions which are unlikely to recover the $50,000 investment </a:t>
            </a:r>
            <a:r>
              <a:rPr lang="en-US" sz="1600" dirty="0" smtClean="0">
                <a:cs typeface="Arial" panose="020B0604020202020204" pitchFamily="34" charset="0"/>
              </a:rPr>
              <a:t>(75% of inventions!)</a:t>
            </a:r>
            <a:endParaRPr lang="en-US" sz="1600" dirty="0">
              <a:cs typeface="Arial" panose="020B0604020202020204" pitchFamily="34" charset="0"/>
            </a:endParaRPr>
          </a:p>
          <a:p>
            <a:pPr marL="342900" indent="-342900">
              <a:buFont typeface="+mj-lt"/>
              <a:buAutoNum type="arabicPeriod"/>
            </a:pPr>
            <a:endParaRPr lang="en-US" sz="1600" dirty="0">
              <a:cs typeface="Arial" panose="020B0604020202020204" pitchFamily="34" charset="0"/>
            </a:endParaRPr>
          </a:p>
          <a:p>
            <a:pPr marL="342900" indent="-342900">
              <a:buFont typeface="+mj-lt"/>
              <a:buAutoNum type="arabicPeriod"/>
            </a:pPr>
            <a:r>
              <a:rPr lang="en-US" sz="1600" dirty="0" smtClean="0">
                <a:cs typeface="Arial" panose="020B0604020202020204" pitchFamily="34" charset="0"/>
              </a:rPr>
              <a:t>When the primary benefit sought is securing a “</a:t>
            </a:r>
            <a:r>
              <a:rPr lang="en-US" sz="1600" b="1" dirty="0" smtClean="0">
                <a:cs typeface="Arial" panose="020B0604020202020204" pitchFamily="34" charset="0"/>
              </a:rPr>
              <a:t>Professional / Technological Legacy</a:t>
            </a:r>
            <a:r>
              <a:rPr lang="en-US" sz="1600" dirty="0" smtClean="0">
                <a:cs typeface="Arial" panose="020B0604020202020204" pitchFamily="34" charset="0"/>
              </a:rPr>
              <a:t>” (i.e. primarily in Academia &amp; Govt. Labs … but also High Tech R&amp;D institutions)  </a:t>
            </a:r>
          </a:p>
        </p:txBody>
      </p:sp>
      <p:sp>
        <p:nvSpPr>
          <p:cNvPr id="4" name="Down Arrow 3"/>
          <p:cNvSpPr/>
          <p:nvPr/>
        </p:nvSpPr>
        <p:spPr>
          <a:xfrm>
            <a:off x="4375702" y="1225366"/>
            <a:ext cx="363550" cy="222434"/>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85800" y="5181600"/>
            <a:ext cx="7467600" cy="954107"/>
          </a:xfrm>
          <a:prstGeom prst="rect">
            <a:avLst/>
          </a:prstGeom>
          <a:noFill/>
        </p:spPr>
        <p:txBody>
          <a:bodyPr wrap="square" rtlCol="0">
            <a:spAutoFit/>
          </a:bodyPr>
          <a:lstStyle/>
          <a:p>
            <a:pPr marL="0" lvl="1" algn="just"/>
            <a:r>
              <a:rPr lang="en-US" sz="1400" i="1" u="sng" dirty="0">
                <a:cs typeface="Arial" panose="020B0604020202020204" pitchFamily="34" charset="0"/>
              </a:rPr>
              <a:t>Note</a:t>
            </a:r>
            <a:r>
              <a:rPr lang="en-US" sz="1400" i="1" dirty="0">
                <a:solidFill>
                  <a:srgbClr val="0070C0"/>
                </a:solidFill>
                <a:cs typeface="Arial" panose="020B0604020202020204" pitchFamily="34" charset="0"/>
              </a:rPr>
              <a:t>: </a:t>
            </a:r>
            <a:r>
              <a:rPr lang="en-US" sz="1400" i="1" dirty="0" smtClean="0">
                <a:solidFill>
                  <a:srgbClr val="0070C0"/>
                </a:solidFill>
                <a:cs typeface="Arial" panose="020B0604020202020204" pitchFamily="34" charset="0"/>
              </a:rPr>
              <a:t>   Tesla’s </a:t>
            </a:r>
            <a:r>
              <a:rPr lang="en-US" sz="1400" i="1" dirty="0">
                <a:solidFill>
                  <a:srgbClr val="0070C0"/>
                </a:solidFill>
                <a:cs typeface="Arial" panose="020B0604020202020204" pitchFamily="34" charset="0"/>
              </a:rPr>
              <a:t>publicly released patents are in effect Priority-Certificates … they make a statement of technological priority and achievement (WITHOUT the monopoly rights!) … Tesla’s patent portfolio shows that the company is a “Creator of technologies” … not simply using technologies created by others (companies which do </a:t>
            </a:r>
            <a:r>
              <a:rPr lang="en-US" sz="1400" i="1" dirty="0" smtClean="0">
                <a:solidFill>
                  <a:srgbClr val="0070C0"/>
                </a:solidFill>
                <a:cs typeface="Arial" panose="020B0604020202020204" pitchFamily="34" charset="0"/>
              </a:rPr>
              <a:t>NOT </a:t>
            </a:r>
            <a:r>
              <a:rPr lang="en-US" sz="1400" i="1" dirty="0">
                <a:solidFill>
                  <a:srgbClr val="0070C0"/>
                </a:solidFill>
                <a:cs typeface="Arial" panose="020B0604020202020204" pitchFamily="34" charset="0"/>
              </a:rPr>
              <a:t>create technologies </a:t>
            </a:r>
            <a:r>
              <a:rPr lang="en-US" sz="1400" i="1" dirty="0" smtClean="0">
                <a:solidFill>
                  <a:srgbClr val="0070C0"/>
                </a:solidFill>
                <a:cs typeface="Arial" panose="020B0604020202020204" pitchFamily="34" charset="0"/>
              </a:rPr>
              <a:t>are </a:t>
            </a:r>
            <a:r>
              <a:rPr lang="en-US" sz="1400" i="1" dirty="0">
                <a:solidFill>
                  <a:srgbClr val="0070C0"/>
                </a:solidFill>
                <a:cs typeface="Arial" panose="020B0604020202020204" pitchFamily="34" charset="0"/>
              </a:rPr>
              <a:t>NOT </a:t>
            </a:r>
            <a:r>
              <a:rPr lang="en-US" sz="1400" i="1" dirty="0" smtClean="0">
                <a:solidFill>
                  <a:srgbClr val="0070C0"/>
                </a:solidFill>
                <a:cs typeface="Arial" panose="020B0604020202020204" pitchFamily="34" charset="0"/>
              </a:rPr>
              <a:t>well </a:t>
            </a:r>
            <a:r>
              <a:rPr lang="en-US" sz="1400" i="1" dirty="0">
                <a:solidFill>
                  <a:srgbClr val="0070C0"/>
                </a:solidFill>
                <a:cs typeface="Arial" panose="020B0604020202020204" pitchFamily="34" charset="0"/>
              </a:rPr>
              <a:t>regarded</a:t>
            </a:r>
            <a:r>
              <a:rPr lang="en-US" sz="1400" i="1" dirty="0" smtClean="0">
                <a:solidFill>
                  <a:srgbClr val="0070C0"/>
                </a:solidFill>
                <a:cs typeface="Arial" panose="020B0604020202020204" pitchFamily="34" charset="0"/>
              </a:rPr>
              <a:t>)</a:t>
            </a:r>
            <a:endParaRPr lang="en-US" sz="1400" i="1" dirty="0">
              <a:solidFill>
                <a:srgbClr val="0070C0"/>
              </a:solidFill>
              <a:cs typeface="Arial" panose="020B0604020202020204" pitchFamily="34" charset="0"/>
            </a:endParaRPr>
          </a:p>
        </p:txBody>
      </p:sp>
    </p:spTree>
    <p:extLst>
      <p:ext uri="{BB962C8B-B14F-4D97-AF65-F5344CB8AC3E}">
        <p14:creationId xmlns:p14="http://schemas.microsoft.com/office/powerpoint/2010/main" val="4639171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A6AE811-FB9A-4D6F-81F9-FCDB131215FC}" type="slidenum">
              <a:rPr lang="en-US" smtClean="0"/>
              <a:t>13</a:t>
            </a:fld>
            <a:endParaRPr lang="en-US" dirty="0"/>
          </a:p>
        </p:txBody>
      </p:sp>
      <p:sp>
        <p:nvSpPr>
          <p:cNvPr id="3" name="TextBox 2"/>
          <p:cNvSpPr txBox="1"/>
          <p:nvPr/>
        </p:nvSpPr>
        <p:spPr>
          <a:xfrm>
            <a:off x="304800" y="286434"/>
            <a:ext cx="8458200" cy="1423467"/>
          </a:xfrm>
          <a:prstGeom prst="rect">
            <a:avLst/>
          </a:prstGeom>
          <a:noFill/>
        </p:spPr>
        <p:txBody>
          <a:bodyPr wrap="square" rtlCol="0">
            <a:spAutoFit/>
          </a:bodyPr>
          <a:lstStyle/>
          <a:p>
            <a:pPr>
              <a:spcAft>
                <a:spcPts val="1800"/>
              </a:spcAft>
            </a:pPr>
            <a:r>
              <a:rPr lang="en-US" sz="1600" i="1" u="sng" dirty="0" smtClean="0"/>
              <a:t>Note</a:t>
            </a:r>
            <a:r>
              <a:rPr lang="en-US" sz="1600" i="1" dirty="0" smtClean="0"/>
              <a:t>: Prestigious economists </a:t>
            </a:r>
            <a:r>
              <a:rPr lang="en-US" sz="1600" i="1" dirty="0"/>
              <a:t>(e.g. Joseph Stiglitz) argue for </a:t>
            </a:r>
            <a:r>
              <a:rPr lang="en-US" sz="1600" i="1" dirty="0" smtClean="0"/>
              <a:t>“</a:t>
            </a:r>
            <a:r>
              <a:rPr lang="en-US" sz="1600" i="1" dirty="0">
                <a:solidFill>
                  <a:srgbClr val="0000FF"/>
                </a:solidFill>
              </a:rPr>
              <a:t>prizes for inventions</a:t>
            </a:r>
            <a:r>
              <a:rPr lang="en-US" sz="1600" i="1" dirty="0"/>
              <a:t>” system </a:t>
            </a:r>
            <a:r>
              <a:rPr lang="en-US" sz="1600" i="1" dirty="0" smtClean="0"/>
              <a:t>as </a:t>
            </a:r>
            <a:r>
              <a:rPr lang="en-US" sz="1600" i="1" dirty="0"/>
              <a:t>a better alternative to </a:t>
            </a:r>
            <a:r>
              <a:rPr lang="en-US" sz="1600" i="1" dirty="0" smtClean="0"/>
              <a:t>patents</a:t>
            </a:r>
            <a:endParaRPr lang="en-US" sz="2000" b="1" cap="small" dirty="0"/>
          </a:p>
          <a:p>
            <a:pPr algn="ctr">
              <a:spcAft>
                <a:spcPts val="300"/>
              </a:spcAft>
            </a:pPr>
            <a:r>
              <a:rPr lang="en-US" sz="1900" b="1" cap="small" dirty="0" smtClean="0"/>
              <a:t>Priority-Certificates </a:t>
            </a:r>
            <a:r>
              <a:rPr lang="en-US" sz="1900" b="1" cap="small" dirty="0"/>
              <a:t>S</a:t>
            </a:r>
            <a:r>
              <a:rPr lang="en-US" sz="1900" b="1" cap="small" dirty="0" smtClean="0"/>
              <a:t>ystem</a:t>
            </a:r>
            <a:r>
              <a:rPr lang="en-US" sz="1900" b="1" dirty="0" smtClean="0"/>
              <a:t> </a:t>
            </a:r>
            <a:r>
              <a:rPr lang="en-US" sz="1600" dirty="0" smtClean="0"/>
              <a:t>provides a way to implement </a:t>
            </a:r>
          </a:p>
          <a:p>
            <a:pPr algn="ctr">
              <a:spcAft>
                <a:spcPts val="300"/>
              </a:spcAft>
            </a:pPr>
            <a:r>
              <a:rPr lang="en-US" b="1" cap="small" dirty="0" smtClean="0">
                <a:solidFill>
                  <a:srgbClr val="0000FF"/>
                </a:solidFill>
              </a:rPr>
              <a:t>“Prizes for Inventions” System</a:t>
            </a:r>
            <a:r>
              <a:rPr lang="en-US" cap="small" dirty="0" smtClean="0"/>
              <a:t>:</a:t>
            </a:r>
            <a:endParaRPr lang="en-US" dirty="0"/>
          </a:p>
        </p:txBody>
      </p:sp>
      <p:sp>
        <p:nvSpPr>
          <p:cNvPr id="16" name="TextBox 15"/>
          <p:cNvSpPr txBox="1"/>
          <p:nvPr/>
        </p:nvSpPr>
        <p:spPr>
          <a:xfrm>
            <a:off x="419100" y="5638800"/>
            <a:ext cx="8305800" cy="584775"/>
          </a:xfrm>
          <a:prstGeom prst="rect">
            <a:avLst/>
          </a:prstGeom>
          <a:noFill/>
        </p:spPr>
        <p:txBody>
          <a:bodyPr wrap="square" rtlCol="0">
            <a:spAutoFit/>
          </a:bodyPr>
          <a:lstStyle/>
          <a:p>
            <a:r>
              <a:rPr lang="en-US" sz="1600" dirty="0" smtClean="0"/>
              <a:t>The importance of an </a:t>
            </a:r>
            <a:r>
              <a:rPr lang="en-US" sz="1600" u="sng" dirty="0" smtClean="0"/>
              <a:t>existing working Alternative to patents</a:t>
            </a:r>
            <a:r>
              <a:rPr lang="en-US" sz="1600" dirty="0" smtClean="0"/>
              <a:t>: … in time it will be adopted by more and more companies (e.g. Tesla like) … </a:t>
            </a:r>
            <a:r>
              <a:rPr lang="en-US" sz="1600" dirty="0" smtClean="0"/>
              <a:t>and </a:t>
            </a:r>
            <a:r>
              <a:rPr lang="en-US" sz="1600" dirty="0" smtClean="0"/>
              <a:t>Governments!</a:t>
            </a:r>
            <a:endParaRPr lang="en-US" sz="1600" dirty="0"/>
          </a:p>
        </p:txBody>
      </p:sp>
      <p:grpSp>
        <p:nvGrpSpPr>
          <p:cNvPr id="22" name="Group 21"/>
          <p:cNvGrpSpPr/>
          <p:nvPr/>
        </p:nvGrpSpPr>
        <p:grpSpPr>
          <a:xfrm>
            <a:off x="1828800" y="1981200"/>
            <a:ext cx="5486400" cy="3124200"/>
            <a:chOff x="1828800" y="2057400"/>
            <a:chExt cx="5486400" cy="3124200"/>
          </a:xfrm>
        </p:grpSpPr>
        <p:sp>
          <p:nvSpPr>
            <p:cNvPr id="19" name="Down Arrow 18"/>
            <p:cNvSpPr/>
            <p:nvPr/>
          </p:nvSpPr>
          <p:spPr>
            <a:xfrm>
              <a:off x="4390225" y="4038600"/>
              <a:ext cx="363550" cy="234693"/>
            </a:xfrm>
            <a:prstGeom prst="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4390225" y="2573620"/>
              <a:ext cx="363550" cy="222434"/>
            </a:xfrm>
            <a:prstGeom prst="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a:off x="4390225" y="3312273"/>
              <a:ext cx="363550" cy="234693"/>
            </a:xfrm>
            <a:prstGeom prst="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3405620" y="2057400"/>
              <a:ext cx="2332761" cy="516219"/>
              <a:chOff x="6138105" y="1845981"/>
              <a:chExt cx="2332761" cy="516219"/>
            </a:xfrm>
          </p:grpSpPr>
          <p:sp>
            <p:nvSpPr>
              <p:cNvPr id="14" name="TextBox 13"/>
              <p:cNvSpPr txBox="1"/>
              <p:nvPr/>
            </p:nvSpPr>
            <p:spPr>
              <a:xfrm>
                <a:off x="6138105" y="1934813"/>
                <a:ext cx="2332761" cy="338554"/>
              </a:xfrm>
              <a:prstGeom prst="rect">
                <a:avLst/>
              </a:prstGeom>
              <a:noFill/>
              <a:ln w="6350">
                <a:noFill/>
              </a:ln>
            </p:spPr>
            <p:txBody>
              <a:bodyPr wrap="square" rtlCol="0">
                <a:spAutoFit/>
              </a:bodyPr>
              <a:lstStyle>
                <a:defPPr>
                  <a:defRPr lang="en-US"/>
                </a:defPPr>
                <a:lvl1pPr algn="ctr">
                  <a:spcAft>
                    <a:spcPts val="600"/>
                  </a:spcAft>
                  <a:defRPr sz="1200" b="1" u="sng"/>
                </a:lvl1pPr>
              </a:lstStyle>
              <a:p>
                <a:r>
                  <a:rPr lang="en-US" sz="1600" u="none" cap="small" dirty="0" smtClean="0"/>
                  <a:t>Registration of Idea</a:t>
                </a:r>
              </a:p>
            </p:txBody>
          </p:sp>
          <p:sp>
            <p:nvSpPr>
              <p:cNvPr id="15" name="Rounded Rectangle 14"/>
              <p:cNvSpPr/>
              <p:nvPr/>
            </p:nvSpPr>
            <p:spPr>
              <a:xfrm>
                <a:off x="6237685" y="1845981"/>
                <a:ext cx="2133600" cy="516219"/>
              </a:xfrm>
              <a:prstGeom prst="roundRect">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p:cNvGrpSpPr/>
            <p:nvPr/>
          </p:nvGrpSpPr>
          <p:grpSpPr>
            <a:xfrm>
              <a:off x="3405620" y="2796054"/>
              <a:ext cx="2332761" cy="516219"/>
              <a:chOff x="6138105" y="1845981"/>
              <a:chExt cx="2332761" cy="516219"/>
            </a:xfrm>
          </p:grpSpPr>
          <p:sp>
            <p:nvSpPr>
              <p:cNvPr id="12" name="TextBox 11"/>
              <p:cNvSpPr txBox="1"/>
              <p:nvPr/>
            </p:nvSpPr>
            <p:spPr>
              <a:xfrm>
                <a:off x="6138105" y="1934813"/>
                <a:ext cx="2332761" cy="338554"/>
              </a:xfrm>
              <a:prstGeom prst="rect">
                <a:avLst/>
              </a:prstGeom>
              <a:noFill/>
              <a:ln w="6350">
                <a:noFill/>
              </a:ln>
            </p:spPr>
            <p:txBody>
              <a:bodyPr wrap="square" rtlCol="0">
                <a:spAutoFit/>
              </a:bodyPr>
              <a:lstStyle>
                <a:defPPr>
                  <a:defRPr lang="en-US"/>
                </a:defPPr>
                <a:lvl1pPr algn="ctr">
                  <a:spcAft>
                    <a:spcPts val="600"/>
                  </a:spcAft>
                  <a:defRPr sz="1200" b="1" u="sng"/>
                </a:lvl1pPr>
              </a:lstStyle>
              <a:p>
                <a:r>
                  <a:rPr lang="en-US" sz="1600" u="none" cap="small" dirty="0" smtClean="0"/>
                  <a:t>Priority-Claims</a:t>
                </a:r>
              </a:p>
            </p:txBody>
          </p:sp>
          <p:sp>
            <p:nvSpPr>
              <p:cNvPr id="13" name="Rounded Rectangle 12"/>
              <p:cNvSpPr/>
              <p:nvPr/>
            </p:nvSpPr>
            <p:spPr>
              <a:xfrm>
                <a:off x="6237685" y="1845981"/>
                <a:ext cx="2133600" cy="516219"/>
              </a:xfrm>
              <a:prstGeom prst="roundRect">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3405620" y="3534709"/>
              <a:ext cx="2332761" cy="516219"/>
              <a:chOff x="6138105" y="1845981"/>
              <a:chExt cx="2332761" cy="516219"/>
            </a:xfrm>
          </p:grpSpPr>
          <p:sp>
            <p:nvSpPr>
              <p:cNvPr id="11" name="Rounded Rectangle 10"/>
              <p:cNvSpPr/>
              <p:nvPr/>
            </p:nvSpPr>
            <p:spPr>
              <a:xfrm>
                <a:off x="6237685" y="1845981"/>
                <a:ext cx="2133600" cy="516219"/>
              </a:xfrm>
              <a:prstGeom prst="roundRect">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138105" y="1934813"/>
                <a:ext cx="2332761" cy="338554"/>
              </a:xfrm>
              <a:prstGeom prst="rect">
                <a:avLst/>
              </a:prstGeom>
              <a:noFill/>
              <a:ln w="6350">
                <a:noFill/>
              </a:ln>
            </p:spPr>
            <p:txBody>
              <a:bodyPr wrap="square" rtlCol="0">
                <a:spAutoFit/>
              </a:bodyPr>
              <a:lstStyle>
                <a:defPPr>
                  <a:defRPr lang="en-US"/>
                </a:defPPr>
                <a:lvl1pPr algn="ctr">
                  <a:spcAft>
                    <a:spcPts val="600"/>
                  </a:spcAft>
                  <a:defRPr sz="1200" b="1" u="sng"/>
                </a:lvl1pPr>
              </a:lstStyle>
              <a:p>
                <a:r>
                  <a:rPr lang="en-US" sz="1600" u="none" cap="small" dirty="0" smtClean="0"/>
                  <a:t>Priority-Certificates</a:t>
                </a:r>
              </a:p>
            </p:txBody>
          </p:sp>
        </p:grpSp>
        <p:grpSp>
          <p:nvGrpSpPr>
            <p:cNvPr id="21" name="Group 20"/>
            <p:cNvGrpSpPr/>
            <p:nvPr/>
          </p:nvGrpSpPr>
          <p:grpSpPr>
            <a:xfrm>
              <a:off x="1828800" y="4267200"/>
              <a:ext cx="5486400" cy="914400"/>
              <a:chOff x="1981200" y="4724400"/>
              <a:chExt cx="5486400" cy="914400"/>
            </a:xfrm>
          </p:grpSpPr>
          <p:sp>
            <p:nvSpPr>
              <p:cNvPr id="17" name="Rounded Rectangle 16"/>
              <p:cNvSpPr/>
              <p:nvPr/>
            </p:nvSpPr>
            <p:spPr>
              <a:xfrm>
                <a:off x="2171700" y="4724400"/>
                <a:ext cx="5105400" cy="904960"/>
              </a:xfrm>
              <a:prstGeom prst="roundRect">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1981200" y="4730859"/>
                <a:ext cx="5486400" cy="907941"/>
              </a:xfrm>
              <a:prstGeom prst="rect">
                <a:avLst/>
              </a:prstGeom>
              <a:noFill/>
            </p:spPr>
            <p:txBody>
              <a:bodyPr wrap="square" rtlCol="0">
                <a:spAutoFit/>
              </a:bodyPr>
              <a:lstStyle/>
              <a:p>
                <a:pPr algn="ctr">
                  <a:spcAft>
                    <a:spcPts val="300"/>
                  </a:spcAft>
                </a:pPr>
                <a:r>
                  <a:rPr lang="en-US" sz="1500" b="1" dirty="0" smtClean="0"/>
                  <a:t>Rating </a:t>
                </a:r>
                <a:r>
                  <a:rPr lang="en-US" sz="1500" dirty="0" smtClean="0"/>
                  <a:t>&amp; </a:t>
                </a:r>
                <a:r>
                  <a:rPr lang="en-US" sz="1500" b="1" dirty="0" smtClean="0"/>
                  <a:t>Ranking </a:t>
                </a:r>
                <a:r>
                  <a:rPr lang="en-US" sz="1500" dirty="0" smtClean="0"/>
                  <a:t>the </a:t>
                </a:r>
                <a:r>
                  <a:rPr lang="en-US" sz="1500" b="1" dirty="0" smtClean="0"/>
                  <a:t>Priority-Certificates </a:t>
                </a:r>
                <a:r>
                  <a:rPr lang="en-US" sz="1500" dirty="0" smtClean="0"/>
                  <a:t>in </a:t>
                </a:r>
                <a:r>
                  <a:rPr lang="en-US" sz="1500" b="1" dirty="0" smtClean="0"/>
                  <a:t>each field </a:t>
                </a:r>
              </a:p>
              <a:p>
                <a:pPr algn="ctr">
                  <a:spcAft>
                    <a:spcPts val="600"/>
                  </a:spcAft>
                </a:pPr>
                <a:r>
                  <a:rPr lang="en-US" sz="1400" i="1" dirty="0" smtClean="0"/>
                  <a:t>(i.e. rating &amp; ranking the novel </a:t>
                </a:r>
                <a:r>
                  <a:rPr lang="en-US" sz="1400" i="1" dirty="0"/>
                  <a:t>i</a:t>
                </a:r>
                <a:r>
                  <a:rPr lang="en-US" sz="1400" i="1" dirty="0" smtClean="0"/>
                  <a:t>deas &amp; discoveries in each field) </a:t>
                </a:r>
              </a:p>
              <a:p>
                <a:pPr algn="ctr">
                  <a:spcAft>
                    <a:spcPts val="300"/>
                  </a:spcAft>
                </a:pPr>
                <a:r>
                  <a:rPr lang="en-US" sz="1500" dirty="0" smtClean="0">
                    <a:solidFill>
                      <a:srgbClr val="FF0000"/>
                    </a:solidFill>
                  </a:rPr>
                  <a:t>Prizes for best 100 ideas in each field!  </a:t>
                </a:r>
                <a:endParaRPr lang="en-US" sz="1500" dirty="0">
                  <a:solidFill>
                    <a:srgbClr val="FF0000"/>
                  </a:solidFill>
                </a:endParaRPr>
              </a:p>
            </p:txBody>
          </p:sp>
        </p:grpSp>
      </p:grpSp>
      <p:sp>
        <p:nvSpPr>
          <p:cNvPr id="23" name="Right Brace 22"/>
          <p:cNvSpPr/>
          <p:nvPr/>
        </p:nvSpPr>
        <p:spPr>
          <a:xfrm>
            <a:off x="5943600" y="2057400"/>
            <a:ext cx="114300" cy="1904697"/>
          </a:xfrm>
          <a:prstGeom prst="rightBrace">
            <a:avLst>
              <a:gd name="adj1" fmla="val 43115"/>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p:cNvSpPr txBox="1"/>
          <p:nvPr/>
        </p:nvSpPr>
        <p:spPr>
          <a:xfrm>
            <a:off x="6324600" y="2732951"/>
            <a:ext cx="1981200" cy="553998"/>
          </a:xfrm>
          <a:prstGeom prst="rect">
            <a:avLst/>
          </a:prstGeom>
          <a:noFill/>
        </p:spPr>
        <p:txBody>
          <a:bodyPr wrap="square" rtlCol="0">
            <a:spAutoFit/>
          </a:bodyPr>
          <a:lstStyle/>
          <a:p>
            <a:pPr algn="ctr"/>
            <a:r>
              <a:rPr lang="en-US" sz="1500" i="1" dirty="0" smtClean="0"/>
              <a:t>Necessary precursor </a:t>
            </a:r>
          </a:p>
          <a:p>
            <a:pPr algn="ctr"/>
            <a:r>
              <a:rPr lang="en-US" sz="1500" i="1" dirty="0" smtClean="0"/>
              <a:t>to “prizes for patents”</a:t>
            </a:r>
            <a:endParaRPr lang="en-US" sz="1500" i="1" dirty="0"/>
          </a:p>
        </p:txBody>
      </p:sp>
    </p:spTree>
    <p:extLst>
      <p:ext uri="{BB962C8B-B14F-4D97-AF65-F5344CB8AC3E}">
        <p14:creationId xmlns:p14="http://schemas.microsoft.com/office/powerpoint/2010/main" val="35337107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A6AE811-FB9A-4D6F-81F9-FCDB131215FC}" type="slidenum">
              <a:rPr lang="en-US" smtClean="0"/>
              <a:t>14</a:t>
            </a:fld>
            <a:endParaRPr lang="en-US" dirty="0"/>
          </a:p>
        </p:txBody>
      </p:sp>
      <p:sp>
        <p:nvSpPr>
          <p:cNvPr id="3" name="TextBox 2"/>
          <p:cNvSpPr txBox="1"/>
          <p:nvPr/>
        </p:nvSpPr>
        <p:spPr>
          <a:xfrm>
            <a:off x="3124200" y="2514600"/>
            <a:ext cx="2427268" cy="1631216"/>
          </a:xfrm>
          <a:prstGeom prst="rect">
            <a:avLst/>
          </a:prstGeom>
          <a:noFill/>
        </p:spPr>
        <p:txBody>
          <a:bodyPr wrap="none" rtlCol="0">
            <a:spAutoFit/>
          </a:bodyPr>
          <a:lstStyle/>
          <a:p>
            <a:r>
              <a:rPr lang="en-US" sz="10000" dirty="0" smtClean="0"/>
              <a:t>END</a:t>
            </a:r>
            <a:endParaRPr lang="en-US" sz="10000" dirty="0"/>
          </a:p>
        </p:txBody>
      </p:sp>
    </p:spTree>
    <p:extLst>
      <p:ext uri="{BB962C8B-B14F-4D97-AF65-F5344CB8AC3E}">
        <p14:creationId xmlns:p14="http://schemas.microsoft.com/office/powerpoint/2010/main" val="33309049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A6AE811-FB9A-4D6F-81F9-FCDB131215FC}" type="slidenum">
              <a:rPr lang="en-US" smtClean="0"/>
              <a:t>15</a:t>
            </a:fld>
            <a:endParaRPr lang="en-US" dirty="0"/>
          </a:p>
        </p:txBody>
      </p:sp>
      <p:sp>
        <p:nvSpPr>
          <p:cNvPr id="3" name="TextBox 2"/>
          <p:cNvSpPr txBox="1"/>
          <p:nvPr/>
        </p:nvSpPr>
        <p:spPr>
          <a:xfrm>
            <a:off x="260228" y="609600"/>
            <a:ext cx="8578971" cy="2616101"/>
          </a:xfrm>
          <a:prstGeom prst="rect">
            <a:avLst/>
          </a:prstGeom>
          <a:noFill/>
        </p:spPr>
        <p:txBody>
          <a:bodyPr wrap="square" rtlCol="0">
            <a:spAutoFit/>
          </a:bodyPr>
          <a:lstStyle/>
          <a:p>
            <a:pPr algn="ctr"/>
            <a:r>
              <a:rPr lang="en-US" sz="1600" b="1" i="1" dirty="0" smtClean="0">
                <a:solidFill>
                  <a:srgbClr val="0070C0"/>
                </a:solidFill>
                <a:cs typeface="Arial" panose="020B0604020202020204" pitchFamily="34" charset="0"/>
              </a:rPr>
              <a:t>No government action / legislation needed</a:t>
            </a:r>
          </a:p>
          <a:p>
            <a:pPr algn="ctr"/>
            <a:endParaRPr lang="en-US" sz="1600" b="1" i="1" dirty="0" smtClean="0">
              <a:solidFill>
                <a:srgbClr val="0070C0"/>
              </a:solidFill>
              <a:cs typeface="Arial" panose="020B0604020202020204" pitchFamily="34" charset="0"/>
            </a:endParaRPr>
          </a:p>
          <a:p>
            <a:pPr algn="ctr"/>
            <a:endParaRPr lang="en-US" sz="1600" b="1" i="1" dirty="0" smtClean="0">
              <a:solidFill>
                <a:srgbClr val="0070C0"/>
              </a:solidFill>
              <a:cs typeface="Arial" panose="020B0604020202020204" pitchFamily="34" charset="0"/>
            </a:endParaRPr>
          </a:p>
          <a:p>
            <a:pPr algn="ctr"/>
            <a:r>
              <a:rPr lang="en-US" sz="1600" b="1" i="1" u="sng" dirty="0" smtClean="0">
                <a:solidFill>
                  <a:srgbClr val="0070C0"/>
                </a:solidFill>
                <a:cs typeface="Arial" panose="020B0604020202020204" pitchFamily="34" charset="0"/>
              </a:rPr>
              <a:t>Implementing a priority-certificates system greatly simplified </a:t>
            </a:r>
          </a:p>
          <a:p>
            <a:endParaRPr lang="en-US" sz="2000" dirty="0" smtClean="0">
              <a:cs typeface="Arial" panose="020B0604020202020204" pitchFamily="34" charset="0"/>
            </a:endParaRPr>
          </a:p>
          <a:p>
            <a:endParaRPr lang="en-US" sz="2000" dirty="0" smtClean="0">
              <a:cs typeface="Arial" panose="020B0604020202020204" pitchFamily="34" charset="0"/>
            </a:endParaRPr>
          </a:p>
          <a:p>
            <a:pPr marL="285750" indent="-285750">
              <a:buFont typeface="Arial" panose="020B0604020202020204" pitchFamily="34" charset="0"/>
              <a:buChar char="•"/>
            </a:pPr>
            <a:r>
              <a:rPr lang="en-US" sz="1500" dirty="0" smtClean="0">
                <a:cs typeface="Arial" panose="020B0604020202020204" pitchFamily="34" charset="0"/>
              </a:rPr>
              <a:t>Grantor can establish the rules for examining and processing applications via </a:t>
            </a:r>
            <a:r>
              <a:rPr lang="en-US" sz="1500" u="sng" dirty="0" smtClean="0">
                <a:cs typeface="Arial" panose="020B0604020202020204" pitchFamily="34" charset="0"/>
              </a:rPr>
              <a:t>contractual stipulations</a:t>
            </a:r>
            <a:r>
              <a:rPr lang="en-US" sz="1500" dirty="0" smtClean="0">
                <a:cs typeface="Arial" panose="020B0604020202020204" pitchFamily="34" charset="0"/>
              </a:rPr>
              <a:t>.</a:t>
            </a:r>
          </a:p>
          <a:p>
            <a:pPr marL="285750" indent="-285750">
              <a:buFont typeface="Arial" panose="020B0604020202020204" pitchFamily="34" charset="0"/>
              <a:buChar char="•"/>
            </a:pPr>
            <a:endParaRPr lang="en-US" sz="1500" dirty="0">
              <a:cs typeface="Arial" panose="020B0604020202020204" pitchFamily="34" charset="0"/>
            </a:endParaRPr>
          </a:p>
          <a:p>
            <a:pPr marL="285750" indent="-285750">
              <a:buFont typeface="Arial" panose="020B0604020202020204" pitchFamily="34" charset="0"/>
              <a:buChar char="•"/>
            </a:pPr>
            <a:r>
              <a:rPr lang="en-US" sz="1500" dirty="0" smtClean="0">
                <a:cs typeface="Arial" panose="020B0604020202020204" pitchFamily="34" charset="0"/>
              </a:rPr>
              <a:t>Grantor may amend the rules according to logistic challenges and public’s feedback (via amending terms of the contractual offer).</a:t>
            </a:r>
            <a:r>
              <a:rPr lang="en-US" sz="1500" u="sng" dirty="0" smtClean="0">
                <a:cs typeface="Arial" panose="020B0604020202020204" pitchFamily="34" charset="0"/>
              </a:rPr>
              <a:t> </a:t>
            </a:r>
          </a:p>
        </p:txBody>
      </p:sp>
      <p:sp>
        <p:nvSpPr>
          <p:cNvPr id="6" name="Down Arrow 5"/>
          <p:cNvSpPr/>
          <p:nvPr/>
        </p:nvSpPr>
        <p:spPr>
          <a:xfrm>
            <a:off x="4273668" y="1001382"/>
            <a:ext cx="276045" cy="228600"/>
          </a:xfrm>
          <a:prstGeom prst="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426874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A6AE811-FB9A-4D6F-81F9-FCDB131215FC}" type="slidenum">
              <a:rPr lang="en-US" smtClean="0"/>
              <a:t>16</a:t>
            </a:fld>
            <a:endParaRPr lang="en-US" dirty="0"/>
          </a:p>
        </p:txBody>
      </p:sp>
      <p:sp>
        <p:nvSpPr>
          <p:cNvPr id="3" name="Slide Number Placeholder 1"/>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6AE811-FB9A-4D6F-81F9-FCDB131215FC}" type="slidenum">
              <a:rPr lang="en-US" smtClean="0"/>
              <a:pPr/>
              <a:t>16</a:t>
            </a:fld>
            <a:endParaRPr lang="en-US" dirty="0"/>
          </a:p>
        </p:txBody>
      </p:sp>
      <p:sp>
        <p:nvSpPr>
          <p:cNvPr id="4" name="Rectangle 3"/>
          <p:cNvSpPr/>
          <p:nvPr/>
        </p:nvSpPr>
        <p:spPr>
          <a:xfrm>
            <a:off x="533400" y="533400"/>
            <a:ext cx="8153400" cy="5201424"/>
          </a:xfrm>
          <a:prstGeom prst="rect">
            <a:avLst/>
          </a:prstGeom>
        </p:spPr>
        <p:txBody>
          <a:bodyPr wrap="square">
            <a:spAutoFit/>
          </a:bodyPr>
          <a:lstStyle/>
          <a:p>
            <a:pPr algn="ctr"/>
            <a:r>
              <a:rPr lang="en-US" sz="2000" b="1" u="sng" dirty="0" smtClean="0">
                <a:cs typeface="Arial" panose="020B0604020202020204" pitchFamily="34" charset="0"/>
              </a:rPr>
              <a:t>System </a:t>
            </a:r>
            <a:r>
              <a:rPr lang="en-US" sz="2000" b="1" u="sng" dirty="0">
                <a:cs typeface="Arial" panose="020B0604020202020204" pitchFamily="34" charset="0"/>
              </a:rPr>
              <a:t>implemented by Private Party</a:t>
            </a:r>
          </a:p>
          <a:p>
            <a:endParaRPr lang="en-US" sz="1600" b="1" dirty="0" smtClean="0">
              <a:cs typeface="Arial" panose="020B0604020202020204" pitchFamily="34" charset="0"/>
            </a:endParaRPr>
          </a:p>
          <a:p>
            <a:endParaRPr lang="en-US" sz="1600" b="1" dirty="0" smtClean="0">
              <a:cs typeface="Arial" panose="020B0604020202020204" pitchFamily="34" charset="0"/>
            </a:endParaRPr>
          </a:p>
          <a:p>
            <a:pPr marL="285750" indent="-285750">
              <a:buFont typeface="Arial" pitchFamily="34" charset="0"/>
              <a:buChar char="•"/>
            </a:pPr>
            <a:r>
              <a:rPr lang="en-US" sz="1500" dirty="0" smtClean="0">
                <a:cs typeface="Arial" panose="020B0604020202020204" pitchFamily="34" charset="0"/>
              </a:rPr>
              <a:t>Private party of stature &amp; scientific credibility (e.g. Google, Harvard, MIT, non-profit) may </a:t>
            </a:r>
            <a:r>
              <a:rPr lang="en-US" sz="1500" dirty="0">
                <a:cs typeface="Arial" panose="020B0604020202020204" pitchFamily="34" charset="0"/>
              </a:rPr>
              <a:t>implement a system for granting </a:t>
            </a:r>
            <a:r>
              <a:rPr lang="en-US" sz="1500" dirty="0" smtClean="0">
                <a:cs typeface="Arial" panose="020B0604020202020204" pitchFamily="34" charset="0"/>
              </a:rPr>
              <a:t>Priority-Certificates </a:t>
            </a:r>
          </a:p>
          <a:p>
            <a:endParaRPr lang="en-US" sz="1000" dirty="0" smtClean="0">
              <a:cs typeface="Arial" panose="020B0604020202020204" pitchFamily="34" charset="0"/>
            </a:endParaRPr>
          </a:p>
          <a:p>
            <a:pPr marL="285750" indent="-285750">
              <a:buFont typeface="Arial" pitchFamily="34" charset="0"/>
              <a:buChar char="•"/>
            </a:pPr>
            <a:r>
              <a:rPr lang="en-US" sz="1500" dirty="0" smtClean="0">
                <a:cs typeface="Arial" panose="020B0604020202020204" pitchFamily="34" charset="0"/>
              </a:rPr>
              <a:t>Priority-Certificate may come as a </a:t>
            </a:r>
            <a:r>
              <a:rPr lang="en-US" sz="1500" b="1" dirty="0" smtClean="0">
                <a:cs typeface="Arial" panose="020B0604020202020204" pitchFamily="34" charset="0"/>
              </a:rPr>
              <a:t>DIPLOMA</a:t>
            </a:r>
            <a:r>
              <a:rPr lang="en-US" sz="1500" dirty="0" smtClean="0">
                <a:cs typeface="Arial" panose="020B0604020202020204" pitchFamily="34" charset="0"/>
              </a:rPr>
              <a:t> granted by Grantor specifying that after examining the application Grantor has concluded that: “</a:t>
            </a:r>
            <a:r>
              <a:rPr lang="en-US" sz="1500" i="1" dirty="0" smtClean="0">
                <a:solidFill>
                  <a:srgbClr val="CC0066"/>
                </a:solidFill>
                <a:cs typeface="Arial" panose="020B0604020202020204" pitchFamily="34" charset="0"/>
              </a:rPr>
              <a:t>applicant is the first to discover the specific phenomenon claimed in the application</a:t>
            </a:r>
            <a:r>
              <a:rPr lang="en-US" sz="1500" dirty="0" smtClean="0">
                <a:cs typeface="Arial" panose="020B0604020202020204" pitchFamily="34" charset="0"/>
              </a:rPr>
              <a:t>“</a:t>
            </a:r>
          </a:p>
          <a:p>
            <a:pPr marL="285750" indent="-285750">
              <a:buFont typeface="Arial" pitchFamily="34" charset="0"/>
              <a:buChar char="•"/>
            </a:pPr>
            <a:endParaRPr lang="en-US" sz="1000" dirty="0">
              <a:cs typeface="Arial" panose="020B0604020202020204" pitchFamily="34" charset="0"/>
            </a:endParaRPr>
          </a:p>
          <a:p>
            <a:pPr marL="285750" indent="-285750">
              <a:buFont typeface="Arial" pitchFamily="34" charset="0"/>
              <a:buChar char="•"/>
            </a:pPr>
            <a:r>
              <a:rPr lang="en-US" sz="1500" dirty="0" smtClean="0">
                <a:cs typeface="Arial" panose="020B0604020202020204" pitchFamily="34" charset="0"/>
              </a:rPr>
              <a:t>Private party may bind itself to grant Priority-Certificates via "</a:t>
            </a:r>
            <a:r>
              <a:rPr lang="en-US" sz="1500" b="1" dirty="0" smtClean="0">
                <a:cs typeface="Arial" panose="020B0604020202020204" pitchFamily="34" charset="0"/>
              </a:rPr>
              <a:t>unilateral contractual offers</a:t>
            </a:r>
            <a:r>
              <a:rPr lang="en-US" sz="1500" dirty="0" smtClean="0">
                <a:cs typeface="Arial" panose="020B0604020202020204" pitchFamily="34" charset="0"/>
              </a:rPr>
              <a:t>" </a:t>
            </a:r>
            <a:r>
              <a:rPr lang="en-US" sz="1500" dirty="0">
                <a:cs typeface="Arial" panose="020B0604020202020204" pitchFamily="34" charset="0"/>
              </a:rPr>
              <a:t>paralleling 35 USC § 101 </a:t>
            </a:r>
            <a:r>
              <a:rPr lang="en-US" sz="1500" i="1" dirty="0">
                <a:solidFill>
                  <a:srgbClr val="0070C0"/>
                </a:solidFill>
                <a:cs typeface="Arial" panose="020B0604020202020204" pitchFamily="34" charset="0"/>
              </a:rPr>
              <a:t>(e.g</a:t>
            </a:r>
            <a:r>
              <a:rPr lang="en-US" sz="1500" i="1" dirty="0" smtClean="0">
                <a:solidFill>
                  <a:srgbClr val="0070C0"/>
                </a:solidFill>
                <a:cs typeface="Arial" panose="020B0604020202020204" pitchFamily="34" charset="0"/>
              </a:rPr>
              <a:t>. Univ. of California promises to grant a Priority-Certificate only to </a:t>
            </a:r>
            <a:r>
              <a:rPr lang="en-US" sz="1500" i="1" dirty="0">
                <a:solidFill>
                  <a:srgbClr val="0070C0"/>
                </a:solidFill>
                <a:cs typeface="Arial" panose="020B0604020202020204" pitchFamily="34" charset="0"/>
              </a:rPr>
              <a:t>w</a:t>
            </a:r>
            <a:r>
              <a:rPr lang="en-US" sz="1500" i="1" dirty="0" smtClean="0">
                <a:solidFill>
                  <a:srgbClr val="0070C0"/>
                </a:solidFill>
                <a:cs typeface="Arial" panose="020B0604020202020204" pitchFamily="34" charset="0"/>
              </a:rPr>
              <a:t>hoever </a:t>
            </a:r>
            <a:r>
              <a:rPr lang="en-US" sz="1500" i="1" dirty="0">
                <a:solidFill>
                  <a:srgbClr val="0070C0"/>
                </a:solidFill>
                <a:cs typeface="Arial" panose="020B0604020202020204" pitchFamily="34" charset="0"/>
              </a:rPr>
              <a:t>makes any new and useful discovery </a:t>
            </a:r>
            <a:r>
              <a:rPr lang="en-US" sz="1500" i="1" dirty="0" smtClean="0">
                <a:solidFill>
                  <a:srgbClr val="0070C0"/>
                </a:solidFill>
                <a:cs typeface="Arial" panose="020B0604020202020204" pitchFamily="34" charset="0"/>
              </a:rPr>
              <a:t>or conceives any new and useful idea or theory, </a:t>
            </a:r>
            <a:r>
              <a:rPr lang="en-US" sz="1500" i="1" dirty="0">
                <a:solidFill>
                  <a:srgbClr val="0070C0"/>
                </a:solidFill>
                <a:cs typeface="Arial" panose="020B0604020202020204" pitchFamily="34" charset="0"/>
              </a:rPr>
              <a:t>subject to the conditions and requirements </a:t>
            </a:r>
            <a:r>
              <a:rPr lang="en-US" sz="1500" i="1" dirty="0" smtClean="0">
                <a:solidFill>
                  <a:srgbClr val="0070C0"/>
                </a:solidFill>
                <a:cs typeface="Arial" panose="020B0604020202020204" pitchFamily="34" charset="0"/>
              </a:rPr>
              <a:t>hereinafter).</a:t>
            </a:r>
            <a:r>
              <a:rPr lang="en-US" sz="1500" dirty="0" smtClean="0">
                <a:cs typeface="Arial" panose="020B0604020202020204" pitchFamily="34" charset="0"/>
              </a:rPr>
              <a:t> Conditions &amp; requirements may be set as “contractual stipulation” and may parallel sections of 35 U.S.C. translated in “contract language”. </a:t>
            </a:r>
          </a:p>
          <a:p>
            <a:pPr marL="285750" indent="-285750">
              <a:buFont typeface="Arial" pitchFamily="34" charset="0"/>
              <a:buChar char="•"/>
            </a:pPr>
            <a:endParaRPr lang="en-US" sz="1000" dirty="0">
              <a:cs typeface="Arial" panose="020B0604020202020204" pitchFamily="34" charset="0"/>
            </a:endParaRPr>
          </a:p>
          <a:p>
            <a:pPr marL="285750" indent="-285750">
              <a:buFont typeface="Arial" pitchFamily="34" charset="0"/>
              <a:buChar char="•"/>
            </a:pPr>
            <a:r>
              <a:rPr lang="en-US" sz="1500" b="1" dirty="0" smtClean="0">
                <a:cs typeface="Arial" panose="020B0604020202020204" pitchFamily="34" charset="0"/>
              </a:rPr>
              <a:t>Applicant is entitled to a Priority-Certificate and exclusivity</a:t>
            </a:r>
            <a:r>
              <a:rPr lang="en-US" sz="1500" dirty="0" smtClean="0">
                <a:cs typeface="Arial" panose="020B0604020202020204" pitchFamily="34" charset="0"/>
              </a:rPr>
              <a:t> – </a:t>
            </a:r>
            <a:r>
              <a:rPr lang="en-US" sz="1500" dirty="0">
                <a:cs typeface="Arial" panose="020B0604020202020204" pitchFamily="34" charset="0"/>
              </a:rPr>
              <a:t>a recipient of a Priority-Certificate </a:t>
            </a:r>
            <a:r>
              <a:rPr lang="en-US" sz="1500" dirty="0" smtClean="0">
                <a:cs typeface="Arial" panose="020B0604020202020204" pitchFamily="34" charset="0"/>
              </a:rPr>
              <a:t>for certain </a:t>
            </a:r>
            <a:r>
              <a:rPr lang="en-US" sz="1500" dirty="0">
                <a:cs typeface="Arial" panose="020B0604020202020204" pitchFamily="34" charset="0"/>
              </a:rPr>
              <a:t>claimed subject matter is </a:t>
            </a:r>
            <a:r>
              <a:rPr lang="en-US" sz="1500" u="sng" dirty="0">
                <a:cs typeface="Arial" panose="020B0604020202020204" pitchFamily="34" charset="0"/>
              </a:rPr>
              <a:t>the only person</a:t>
            </a:r>
            <a:r>
              <a:rPr lang="en-US" sz="1500" dirty="0">
                <a:cs typeface="Arial" panose="020B0604020202020204" pitchFamily="34" charset="0"/>
              </a:rPr>
              <a:t> that can obtain such </a:t>
            </a:r>
            <a:r>
              <a:rPr lang="en-US" sz="1500" dirty="0" smtClean="0">
                <a:cs typeface="Arial" panose="020B0604020202020204" pitchFamily="34" charset="0"/>
              </a:rPr>
              <a:t>Priority-Certificate for </a:t>
            </a:r>
            <a:r>
              <a:rPr lang="en-US" sz="1500" dirty="0">
                <a:cs typeface="Arial" panose="020B0604020202020204" pitchFamily="34" charset="0"/>
              </a:rPr>
              <a:t>that subject </a:t>
            </a:r>
            <a:r>
              <a:rPr lang="en-US" sz="1500" dirty="0" smtClean="0">
                <a:cs typeface="Arial" panose="020B0604020202020204" pitchFamily="34" charset="0"/>
              </a:rPr>
              <a:t>matter from one Grantor (can </a:t>
            </a:r>
            <a:r>
              <a:rPr lang="en-US" sz="1500" dirty="0">
                <a:cs typeface="Arial" panose="020B0604020202020204" pitchFamily="34" charset="0"/>
              </a:rPr>
              <a:t>be enforced via </a:t>
            </a:r>
            <a:r>
              <a:rPr lang="en-US" sz="1500" b="1" dirty="0" smtClean="0">
                <a:cs typeface="Arial" panose="020B0604020202020204" pitchFamily="34" charset="0"/>
              </a:rPr>
              <a:t>CONTRACT LAW</a:t>
            </a:r>
            <a:r>
              <a:rPr lang="en-US" sz="1500" dirty="0" smtClean="0">
                <a:cs typeface="Arial" panose="020B0604020202020204" pitchFamily="34" charset="0"/>
              </a:rPr>
              <a:t>). </a:t>
            </a:r>
            <a:r>
              <a:rPr lang="en-US" sz="1500" dirty="0" smtClean="0">
                <a:solidFill>
                  <a:srgbClr val="FF0000"/>
                </a:solidFill>
                <a:cs typeface="Arial" panose="020B0604020202020204" pitchFamily="34" charset="0"/>
              </a:rPr>
              <a:t>[[there may be more Grantors – see slide 10]]</a:t>
            </a:r>
          </a:p>
          <a:p>
            <a:pPr marL="285750" indent="-285750">
              <a:buFont typeface="Arial" pitchFamily="34" charset="0"/>
              <a:buChar char="•"/>
            </a:pPr>
            <a:endParaRPr lang="en-US" sz="1000" dirty="0" smtClean="0">
              <a:cs typeface="Arial" panose="020B0604020202020204" pitchFamily="34" charset="0"/>
            </a:endParaRPr>
          </a:p>
          <a:p>
            <a:pPr marL="285750" indent="-285750">
              <a:buFont typeface="Arial" pitchFamily="34" charset="0"/>
              <a:buChar char="•"/>
            </a:pPr>
            <a:r>
              <a:rPr lang="en-US" sz="1500" dirty="0" smtClean="0">
                <a:cs typeface="Arial" panose="020B0604020202020204" pitchFamily="34" charset="0"/>
              </a:rPr>
              <a:t>Advantage </a:t>
            </a:r>
            <a:r>
              <a:rPr lang="en-US" sz="1500" dirty="0">
                <a:cs typeface="Arial" panose="020B0604020202020204" pitchFamily="34" charset="0"/>
              </a:rPr>
              <a:t>– </a:t>
            </a:r>
            <a:r>
              <a:rPr lang="en-US" sz="1500" dirty="0" smtClean="0">
                <a:cs typeface="Arial" panose="020B0604020202020204" pitchFamily="34" charset="0"/>
              </a:rPr>
              <a:t>no need of new legislation (no exclusive rights to make, use or sell associated with Priority-Certificates </a:t>
            </a:r>
            <a:r>
              <a:rPr lang="en-US" sz="1500" dirty="0" smtClean="0">
                <a:cs typeface="Arial" panose="020B0604020202020204" pitchFamily="34" charset="0"/>
                <a:sym typeface="Wingdings" pitchFamily="2" charset="2"/>
              </a:rPr>
              <a:t></a:t>
            </a:r>
            <a:r>
              <a:rPr lang="en-US" sz="1500" dirty="0" smtClean="0">
                <a:cs typeface="Arial" panose="020B0604020202020204" pitchFamily="34" charset="0"/>
              </a:rPr>
              <a:t> no need of "</a:t>
            </a:r>
            <a:r>
              <a:rPr lang="en-US" sz="1500" i="1" dirty="0" smtClean="0">
                <a:cs typeface="Arial" panose="020B0604020202020204" pitchFamily="34" charset="0"/>
              </a:rPr>
              <a:t>35 USC § 271(a) like</a:t>
            </a:r>
            <a:r>
              <a:rPr lang="en-US" sz="1500" dirty="0" smtClean="0">
                <a:cs typeface="Arial" panose="020B0604020202020204" pitchFamily="34" charset="0"/>
              </a:rPr>
              <a:t>" for the Priority-Certificates)</a:t>
            </a:r>
          </a:p>
        </p:txBody>
      </p:sp>
    </p:spTree>
    <p:extLst>
      <p:ext uri="{BB962C8B-B14F-4D97-AF65-F5344CB8AC3E}">
        <p14:creationId xmlns:p14="http://schemas.microsoft.com/office/powerpoint/2010/main" val="11125393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A6AE811-FB9A-4D6F-81F9-FCDB131215FC}" type="slidenum">
              <a:rPr lang="en-US" smtClean="0"/>
              <a:t>17</a:t>
            </a:fld>
            <a:endParaRPr lang="en-US" dirty="0"/>
          </a:p>
        </p:txBody>
      </p:sp>
      <p:sp>
        <p:nvSpPr>
          <p:cNvPr id="3" name="TextBox 2"/>
          <p:cNvSpPr txBox="1"/>
          <p:nvPr/>
        </p:nvSpPr>
        <p:spPr>
          <a:xfrm>
            <a:off x="533400" y="233693"/>
            <a:ext cx="8229600" cy="5355312"/>
          </a:xfrm>
          <a:prstGeom prst="rect">
            <a:avLst/>
          </a:prstGeom>
          <a:noFill/>
        </p:spPr>
        <p:txBody>
          <a:bodyPr wrap="square" rtlCol="0">
            <a:spAutoFit/>
          </a:bodyPr>
          <a:lstStyle/>
          <a:p>
            <a:pPr algn="ctr"/>
            <a:r>
              <a:rPr lang="en-US" u="sng" dirty="0" smtClean="0"/>
              <a:t>Priority-Certificates for patentable subject matter</a:t>
            </a:r>
          </a:p>
          <a:p>
            <a:endParaRPr lang="en-US" dirty="0" smtClean="0"/>
          </a:p>
          <a:p>
            <a:pPr algn="ctr"/>
            <a:r>
              <a:rPr lang="en-US" i="1" dirty="0" smtClean="0"/>
              <a:t>(managing patent portfolio for two major Universities)</a:t>
            </a:r>
          </a:p>
          <a:p>
            <a:endParaRPr lang="en-US" dirty="0" smtClean="0"/>
          </a:p>
          <a:p>
            <a:r>
              <a:rPr lang="en-US" dirty="0" smtClean="0"/>
              <a:t>Less than 30% of inventions submitted to Universities (and High Tech Co) end up in a patent applications (they have no money to apply - ) </a:t>
            </a:r>
          </a:p>
          <a:p>
            <a:endParaRPr lang="en-US" dirty="0" smtClean="0"/>
          </a:p>
          <a:p>
            <a:r>
              <a:rPr lang="en-US" dirty="0" smtClean="0"/>
              <a:t>90% of patents are never commercialized (mostly they are too early … other alternatives achieve the same function … )</a:t>
            </a:r>
          </a:p>
          <a:p>
            <a:endParaRPr lang="en-US" dirty="0"/>
          </a:p>
          <a:p>
            <a:endParaRPr lang="en-US" dirty="0"/>
          </a:p>
          <a:p>
            <a:endParaRPr lang="en-US" dirty="0"/>
          </a:p>
          <a:p>
            <a:r>
              <a:rPr lang="en-US" dirty="0" smtClean="0"/>
              <a:t>Legacy patents </a:t>
            </a:r>
          </a:p>
          <a:p>
            <a:endParaRPr lang="en-US" dirty="0"/>
          </a:p>
          <a:p>
            <a:r>
              <a:rPr lang="en-US" dirty="0" smtClean="0"/>
              <a:t>Patents which are too early</a:t>
            </a:r>
          </a:p>
          <a:p>
            <a:endParaRPr lang="en-US" dirty="0" smtClean="0"/>
          </a:p>
          <a:p>
            <a:r>
              <a:rPr lang="en-US" dirty="0" smtClean="0"/>
              <a:t>Fields which patents are not effective (i.e. software) - see Tesla examples (“open source” may bring better commercialization outcomes)</a:t>
            </a:r>
            <a:endParaRPr lang="en-US" dirty="0"/>
          </a:p>
          <a:p>
            <a:endParaRPr lang="en-US" dirty="0"/>
          </a:p>
        </p:txBody>
      </p:sp>
    </p:spTree>
    <p:extLst>
      <p:ext uri="{BB962C8B-B14F-4D97-AF65-F5344CB8AC3E}">
        <p14:creationId xmlns:p14="http://schemas.microsoft.com/office/powerpoint/2010/main" val="19025574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18533</TotalTime>
  <Words>2799</Words>
  <Application>Microsoft Office PowerPoint</Application>
  <PresentationFormat>On-screen Show (4:3)</PresentationFormat>
  <Paragraphs>295</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Sughrue Mion, PLLC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Comanescu, Gelu (Jerry)</dc:creator>
  <cp:lastModifiedBy>Comanescu, Gelu</cp:lastModifiedBy>
  <cp:revision>656</cp:revision>
  <cp:lastPrinted>2014-10-16T18:34:16Z</cp:lastPrinted>
  <dcterms:created xsi:type="dcterms:W3CDTF">2014-04-03T16:20:14Z</dcterms:created>
  <dcterms:modified xsi:type="dcterms:W3CDTF">2018-09-24T15:32:45Z</dcterms:modified>
</cp:coreProperties>
</file>