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99" r:id="rId2"/>
    <p:sldId id="400" r:id="rId3"/>
    <p:sldId id="401" r:id="rId4"/>
    <p:sldId id="402" r:id="rId5"/>
    <p:sldId id="403" r:id="rId6"/>
    <p:sldId id="390" r:id="rId7"/>
    <p:sldId id="391" r:id="rId8"/>
    <p:sldId id="392" r:id="rId9"/>
    <p:sldId id="393" r:id="rId10"/>
    <p:sldId id="394" r:id="rId11"/>
    <p:sldId id="395" r:id="rId12"/>
    <p:sldId id="286" r:id="rId13"/>
    <p:sldId id="287" r:id="rId14"/>
    <p:sldId id="317" r:id="rId15"/>
    <p:sldId id="290" r:id="rId16"/>
    <p:sldId id="404" r:id="rId17"/>
    <p:sldId id="369" r:id="rId18"/>
    <p:sldId id="370" r:id="rId19"/>
    <p:sldId id="371" r:id="rId20"/>
    <p:sldId id="372" r:id="rId21"/>
    <p:sldId id="294" r:id="rId22"/>
    <p:sldId id="295" r:id="rId23"/>
    <p:sldId id="347" r:id="rId24"/>
    <p:sldId id="334" r:id="rId25"/>
    <p:sldId id="320" r:id="rId26"/>
    <p:sldId id="385" r:id="rId27"/>
    <p:sldId id="322" r:id="rId28"/>
    <p:sldId id="364" r:id="rId29"/>
    <p:sldId id="367" r:id="rId30"/>
    <p:sldId id="379" r:id="rId31"/>
    <p:sldId id="380" r:id="rId32"/>
    <p:sldId id="363" r:id="rId33"/>
    <p:sldId id="396" r:id="rId34"/>
    <p:sldId id="397" r:id="rId35"/>
    <p:sldId id="398" r:id="rId36"/>
    <p:sldId id="326" r:id="rId37"/>
    <p:sldId id="381" r:id="rId38"/>
    <p:sldId id="373" r:id="rId39"/>
    <p:sldId id="374" r:id="rId40"/>
    <p:sldId id="375" r:id="rId41"/>
    <p:sldId id="376" r:id="rId42"/>
    <p:sldId id="377" r:id="rId43"/>
    <p:sldId id="378" r:id="rId44"/>
    <p:sldId id="38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66"/>
    <a:srgbClr val="0033CC"/>
    <a:srgbClr val="595959"/>
    <a:srgbClr val="00FF99"/>
    <a:srgbClr val="00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6" autoAdjust="0"/>
    <p:restoredTop sz="94622" autoAdjust="0"/>
  </p:normalViewPr>
  <p:slideViewPr>
    <p:cSldViewPr>
      <p:cViewPr>
        <p:scale>
          <a:sx n="110" d="100"/>
          <a:sy n="110" d="100"/>
        </p:scale>
        <p:origin x="-1806" y="-2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B24E91-3F2D-4933-9E72-5DBCA5970E84}" type="datetimeFigureOut">
              <a:rPr lang="en-US" smtClean="0"/>
              <a:t>7/10/2018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1ED0A-85C6-4A78-885F-3049677417C5}" type="slidenum">
              <a:rPr lang="en-US" smtClean="0"/>
              <a:t>‹#›</a:t>
            </a:fld>
            <a:endParaRPr lang="en-US" dirty="0"/>
          </a:p>
        </p:txBody>
      </p:sp>
    </p:spTree>
    <p:extLst>
      <p:ext uri="{BB962C8B-B14F-4D97-AF65-F5344CB8AC3E}">
        <p14:creationId xmlns:p14="http://schemas.microsoft.com/office/powerpoint/2010/main" val="586790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1</a:t>
            </a:fld>
            <a:endParaRPr lang="en-US" dirty="0"/>
          </a:p>
        </p:txBody>
      </p:sp>
    </p:spTree>
    <p:extLst>
      <p:ext uri="{BB962C8B-B14F-4D97-AF65-F5344CB8AC3E}">
        <p14:creationId xmlns:p14="http://schemas.microsoft.com/office/powerpoint/2010/main" val="927086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a:t>
            </a:fld>
            <a:endParaRPr lang="en-US" dirty="0"/>
          </a:p>
        </p:txBody>
      </p:sp>
    </p:spTree>
    <p:extLst>
      <p:ext uri="{BB962C8B-B14F-4D97-AF65-F5344CB8AC3E}">
        <p14:creationId xmlns:p14="http://schemas.microsoft.com/office/powerpoint/2010/main" val="927086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 we see here the List of Priority-Claims posted in the Neurosciences field …</a:t>
            </a:r>
          </a:p>
          <a:p>
            <a:r>
              <a:rPr lang="en-US" dirty="0"/>
              <a:t>The public, such as scientists and professionals from all over the world, can access, view and review the ideas posted on the Registry </a:t>
            </a:r>
          </a:p>
          <a:p>
            <a:r>
              <a:rPr lang="en-US" dirty="0"/>
              <a:t> </a:t>
            </a:r>
          </a:p>
          <a:p>
            <a:endParaRPr lang="en-US" dirty="0" smtClean="0"/>
          </a:p>
        </p:txBody>
      </p:sp>
      <p:sp>
        <p:nvSpPr>
          <p:cNvPr id="4" name="Slide Number Placeholder 3"/>
          <p:cNvSpPr>
            <a:spLocks noGrp="1"/>
          </p:cNvSpPr>
          <p:nvPr>
            <p:ph type="sldNum" sz="quarter" idx="10"/>
          </p:nvPr>
        </p:nvSpPr>
        <p:spPr/>
        <p:txBody>
          <a:bodyPr/>
          <a:lstStyle/>
          <a:p>
            <a:fld id="{7F7D083F-27FF-4F2F-802C-E1E05E11641F}" type="slidenum">
              <a:rPr lang="en-US" smtClean="0"/>
              <a:t>20</a:t>
            </a:fld>
            <a:endParaRPr lang="en-US" dirty="0"/>
          </a:p>
        </p:txBody>
      </p:sp>
    </p:spTree>
    <p:extLst>
      <p:ext uri="{BB962C8B-B14F-4D97-AF65-F5344CB8AC3E}">
        <p14:creationId xmlns:p14="http://schemas.microsoft.com/office/powerpoint/2010/main" val="4252836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priority-claim published by Mark … Priority-Claims are SHORT &amp; EXPLICIT statements describing the claimed new ideas, discoveries OR achievements … </a:t>
            </a:r>
          </a:p>
          <a:p>
            <a:r>
              <a:rPr lang="en-US" dirty="0"/>
              <a:t> </a:t>
            </a:r>
          </a:p>
          <a:p>
            <a:r>
              <a:rPr lang="en-US" dirty="0"/>
              <a:t>For example, one may publish a claim for </a:t>
            </a:r>
          </a:p>
          <a:p>
            <a:pPr lvl="0"/>
            <a:r>
              <a:rPr lang="en-US" dirty="0"/>
              <a:t>An idea on preventing identity theft …</a:t>
            </a:r>
          </a:p>
          <a:p>
            <a:pPr lvl="0"/>
            <a:r>
              <a:rPr lang="en-US" dirty="0"/>
              <a:t>An idea for explaining a molecular mechanism … OR</a:t>
            </a:r>
          </a:p>
          <a:p>
            <a:pPr lvl="0"/>
            <a:r>
              <a:rPr lang="en-US" dirty="0"/>
              <a:t>A law for reducing conflicts of interest </a:t>
            </a:r>
          </a:p>
          <a:p>
            <a:r>
              <a:rPr lang="en-US" dirty="0"/>
              <a:t>  </a:t>
            </a:r>
          </a:p>
          <a:p>
            <a:r>
              <a:rPr lang="en-US" dirty="0"/>
              <a:t>We are using a format which is similar to the patent format … the New Ideas are presented in the CLAIMS … which are physically separated from </a:t>
            </a:r>
            <a:r>
              <a:rPr lang="en-US" u="sng" dirty="0"/>
              <a:t>contextual information</a:t>
            </a:r>
            <a:r>
              <a:rPr lang="en-US" dirty="0"/>
              <a:t> … such as arguments, background, and citations … </a:t>
            </a:r>
          </a:p>
          <a:p>
            <a:r>
              <a:rPr lang="en-US" dirty="0"/>
              <a:t> </a:t>
            </a:r>
          </a:p>
          <a:p>
            <a:r>
              <a:rPr lang="en-US" dirty="0"/>
              <a:t>In a way … the priority-claims are extracting Mark’s idea from the article … such as to separate his idea from ideas which are not his … MARK does not claim CREDIT for ideas &amp; discoveries that may be presented in the contextual info [[show on article]]</a:t>
            </a:r>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21</a:t>
            </a:fld>
            <a:endParaRPr lang="en-US" dirty="0"/>
          </a:p>
        </p:txBody>
      </p:sp>
    </p:spTree>
    <p:extLst>
      <p:ext uri="{BB962C8B-B14F-4D97-AF65-F5344CB8AC3E}">
        <p14:creationId xmlns:p14="http://schemas.microsoft.com/office/powerpoint/2010/main" val="131538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would like to show you something very special about the priority-claims …  as you see here … the priority-claims have a “publication-date” and an “idea-creation-date”</a:t>
            </a:r>
          </a:p>
          <a:p>
            <a:r>
              <a:rPr lang="en-US" dirty="0"/>
              <a:t> </a:t>
            </a:r>
          </a:p>
          <a:p>
            <a:r>
              <a:rPr lang="en-US" dirty="0"/>
              <a:t>So on Dec. 25th, 2017 Mark conceived and registers his idea  … in principle he can publish his idea right away …  However, the reality of research environment is that often one cannot publish his idea right away … he needs to wait for the project to be completed, he may risk to upset his advisor, and so on …</a:t>
            </a:r>
          </a:p>
          <a:p>
            <a:r>
              <a:rPr lang="en-US" dirty="0"/>
              <a:t> </a:t>
            </a:r>
          </a:p>
          <a:p>
            <a:r>
              <a:rPr lang="en-US" dirty="0"/>
              <a:t>With our system, Mark … can keep his idea private for as long as he needs … no matter when he choses to publish (two years later or 5 years later) MARK gets CREDIT for conceiving the idea on the idea-creation-date … (which is within 20 minutes from actual creation) … </a:t>
            </a:r>
          </a:p>
          <a:p>
            <a:r>
              <a:rPr lang="en-US" dirty="0"/>
              <a:t> </a:t>
            </a:r>
          </a:p>
          <a:p>
            <a:r>
              <a:rPr lang="en-US" dirty="0"/>
              <a:t>the Registered Document, time-stamped December 25th 2017, is displayed on the published claim as proof that Mark created the idea on that date … </a:t>
            </a:r>
          </a:p>
          <a:p>
            <a:r>
              <a:rPr lang="en-US" dirty="0"/>
              <a:t> </a:t>
            </a:r>
          </a:p>
          <a:p>
            <a:r>
              <a:rPr lang="en-US" dirty="0"/>
              <a:t>Now … Can journal articles include an “idea creation date” like ours? … NOT really … </a:t>
            </a:r>
          </a:p>
          <a:p>
            <a:r>
              <a:rPr lang="en-US" dirty="0"/>
              <a:t>[[not without priority-claims … the explicit nature of the claims is what makes possible the assignment of an idea creation date]]</a:t>
            </a:r>
          </a:p>
          <a:p>
            <a:r>
              <a:rPr lang="en-US" dirty="0"/>
              <a:t> </a:t>
            </a:r>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22</a:t>
            </a:fld>
            <a:endParaRPr lang="en-US" dirty="0"/>
          </a:p>
        </p:txBody>
      </p:sp>
    </p:spTree>
    <p:extLst>
      <p:ext uri="{BB962C8B-B14F-4D97-AF65-F5344CB8AC3E}">
        <p14:creationId xmlns:p14="http://schemas.microsoft.com/office/powerpoint/2010/main" val="1315387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publishing ideas on the Registry innovators get to Test the VALIDITY &amp; VLALUE of their claims</a:t>
            </a:r>
          </a:p>
          <a:p>
            <a:r>
              <a:rPr lang="en-US" dirty="0"/>
              <a:t> </a:t>
            </a:r>
          </a:p>
          <a:p>
            <a:r>
              <a:rPr lang="en-US" dirty="0"/>
              <a:t>First, peers and experts from all over the world, such as scientists and professionals, can view Mark’s idea and post comments about his claim …  For example, someone may comment that a similar idea is disclosed in an article, others may suggest applications for the idea, someone may specifically tell him … “this is not your idea”</a:t>
            </a:r>
          </a:p>
          <a:p>
            <a:r>
              <a:rPr lang="en-US" dirty="0"/>
              <a:t> </a:t>
            </a:r>
          </a:p>
          <a:p>
            <a:r>
              <a:rPr lang="en-US" dirty="0"/>
              <a:t>In addition, we will provide a couple of Peer Review &amp; Rating options such as “Reciprocal Peer Review” (which is free) and “Expert Review”</a:t>
            </a:r>
          </a:p>
          <a:p>
            <a:r>
              <a:rPr lang="en-US" dirty="0"/>
              <a:t> </a:t>
            </a:r>
          </a:p>
          <a:p>
            <a:r>
              <a:rPr lang="en-US" dirty="0"/>
              <a:t>At a later stage, we will offer Mark the option to have the claims formally examined </a:t>
            </a:r>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23</a:t>
            </a:fld>
            <a:endParaRPr lang="en-US" dirty="0"/>
          </a:p>
        </p:txBody>
      </p:sp>
    </p:spTree>
    <p:extLst>
      <p:ext uri="{BB962C8B-B14F-4D97-AF65-F5344CB8AC3E}">
        <p14:creationId xmlns:p14="http://schemas.microsoft.com/office/powerpoint/2010/main" val="195022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publishing ideas on the Registry innovators get to Test the VALIDITY &amp; VLALUE of their claims</a:t>
            </a:r>
          </a:p>
          <a:p>
            <a:r>
              <a:rPr lang="en-US" dirty="0"/>
              <a:t> </a:t>
            </a:r>
          </a:p>
          <a:p>
            <a:r>
              <a:rPr lang="en-US" dirty="0"/>
              <a:t>First, peers and experts from all over the world, such as scientists and professionals, can view Mark’s idea and post comments about his claim …  For example, someone may comment that a similar idea is disclosed in an article, others may suggest applications for the idea, someone may specifically tell him … “this is not your idea”</a:t>
            </a:r>
          </a:p>
          <a:p>
            <a:r>
              <a:rPr lang="en-US" dirty="0"/>
              <a:t> </a:t>
            </a:r>
          </a:p>
          <a:p>
            <a:r>
              <a:rPr lang="en-US" dirty="0"/>
              <a:t>In addition, we will provide a couple of Peer Review &amp; Rating options such as “Reciprocal Peer Review” (which is free) and “Expert Review”</a:t>
            </a:r>
          </a:p>
          <a:p>
            <a:r>
              <a:rPr lang="en-US" dirty="0"/>
              <a:t> </a:t>
            </a:r>
          </a:p>
          <a:p>
            <a:r>
              <a:rPr lang="en-US" dirty="0"/>
              <a:t>At a later stage, we will offer Mark the option to have the claims formally examined </a:t>
            </a:r>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24</a:t>
            </a:fld>
            <a:endParaRPr lang="en-US" dirty="0"/>
          </a:p>
        </p:txBody>
      </p:sp>
    </p:spTree>
    <p:extLst>
      <p:ext uri="{BB962C8B-B14F-4D97-AF65-F5344CB8AC3E}">
        <p14:creationId xmlns:p14="http://schemas.microsoft.com/office/powerpoint/2010/main" val="195022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Registry is designed such that … writing &amp; publishing priority-claims is QUICK and EASY … 2 hours! … tell me your idea …</a:t>
            </a:r>
          </a:p>
          <a:p>
            <a:r>
              <a:rPr lang="en-US" dirty="0"/>
              <a:t>unlike publishing journal articles … which takes lots of time, effort and resources</a:t>
            </a:r>
          </a:p>
          <a:p>
            <a:endParaRPr lang="en-US" dirty="0" smtClean="0"/>
          </a:p>
        </p:txBody>
      </p:sp>
      <p:sp>
        <p:nvSpPr>
          <p:cNvPr id="4" name="Slide Number Placeholder 3"/>
          <p:cNvSpPr>
            <a:spLocks noGrp="1"/>
          </p:cNvSpPr>
          <p:nvPr>
            <p:ph type="sldNum" sz="quarter" idx="10"/>
          </p:nvPr>
        </p:nvSpPr>
        <p:spPr/>
        <p:txBody>
          <a:bodyPr/>
          <a:lstStyle/>
          <a:p>
            <a:fld id="{7F7D083F-27FF-4F2F-802C-E1E05E11641F}" type="slidenum">
              <a:rPr lang="en-US" smtClean="0"/>
              <a:t>25</a:t>
            </a:fld>
            <a:endParaRPr lang="en-US" dirty="0"/>
          </a:p>
        </p:txBody>
      </p:sp>
    </p:spTree>
    <p:extLst>
      <p:ext uri="{BB962C8B-B14F-4D97-AF65-F5344CB8AC3E}">
        <p14:creationId xmlns:p14="http://schemas.microsoft.com/office/powerpoint/2010/main" val="4252836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REGISTRY provides a VOICE to THE LESS INFLUENTIAL innovators of the world… students, interns, young professionals … and especially to innovators in developing countries such as India, China and Brazil  </a:t>
            </a:r>
          </a:p>
          <a:p>
            <a:r>
              <a:rPr lang="en-US" dirty="0"/>
              <a:t>As well known, the LESS-INFLUENTIAL innovators have major DIFFICULTIES PUBLISHING in Journals … if you do not have the right credentials most journals will reject your article right away … </a:t>
            </a:r>
          </a:p>
          <a:p>
            <a:r>
              <a:rPr lang="en-US" b="1" dirty="0"/>
              <a:t>With us</a:t>
            </a:r>
            <a:r>
              <a:rPr lang="en-US" dirty="0"/>
              <a:t> </a:t>
            </a:r>
            <a:r>
              <a:rPr lang="en-US" b="1" dirty="0"/>
              <a:t>people have a </a:t>
            </a:r>
            <a:r>
              <a:rPr lang="en-US" b="1" u="sng" dirty="0"/>
              <a:t>RIGHT to publish</a:t>
            </a:r>
            <a:r>
              <a:rPr lang="en-US" b="1" dirty="0"/>
              <a:t> their ideas </a:t>
            </a:r>
            <a:r>
              <a:rPr lang="en-US" dirty="0"/>
              <a:t>... as long as your idea is not offensive and you pay the fees … we will publish it … however, our rating &amp; review system separates the GOOD ideas from the BAD ones … whereas the $200 fee will make people think carefully before posting ideas ... </a:t>
            </a:r>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26</a:t>
            </a:fld>
            <a:endParaRPr lang="en-US" dirty="0"/>
          </a:p>
        </p:txBody>
      </p:sp>
    </p:spTree>
    <p:extLst>
      <p:ext uri="{BB962C8B-B14F-4D97-AF65-F5344CB8AC3E}">
        <p14:creationId xmlns:p14="http://schemas.microsoft.com/office/powerpoint/2010/main" val="571266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08">
              <a:defRPr/>
            </a:pPr>
            <a:r>
              <a:rPr lang="en-US" dirty="0" smtClean="0"/>
              <a:t>Broad range of ideas … discoveries … and professional achievements in literally</a:t>
            </a:r>
            <a:r>
              <a:rPr lang="en-US" baseline="0" dirty="0" smtClean="0"/>
              <a:t> all fields …</a:t>
            </a:r>
          </a:p>
          <a:p>
            <a:pPr defTabSz="864908">
              <a:defRPr/>
            </a:pPr>
            <a:endParaRPr lang="en-US" baseline="0" dirty="0" smtClean="0"/>
          </a:p>
          <a:p>
            <a:pPr defTabSz="864908">
              <a:defRPr/>
            </a:pPr>
            <a:r>
              <a:rPr lang="en-US" baseline="0" dirty="0" smtClean="0"/>
              <a:t>Many types of ideas …</a:t>
            </a:r>
          </a:p>
          <a:p>
            <a:pPr defTabSz="864908">
              <a:defRPr/>
            </a:pPr>
            <a:endParaRPr lang="en-US" baseline="0" dirty="0" smtClean="0"/>
          </a:p>
          <a:p>
            <a:pPr defTabSz="864908">
              <a:defRPr/>
            </a:pPr>
            <a:r>
              <a:rPr lang="en-US" baseline="0" dirty="0" smtClean="0"/>
              <a:t>The sciences and medical fields will probably account for at least 50% … then you have the professional fields … finance (an idea for a legal provision) … insurance … accounting … hotels and hospitality … government and admin … proposal for a law … regulation … solution to a problem … a new chess strategy or move … </a:t>
            </a:r>
          </a:p>
          <a:p>
            <a:pPr defTabSz="864908">
              <a:defRPr/>
            </a:pPr>
            <a:endParaRPr lang="en-US" baseline="0" dirty="0" smtClean="0"/>
          </a:p>
          <a:p>
            <a:pPr defTabSz="864908">
              <a:defRPr/>
            </a:pPr>
            <a:r>
              <a:rPr lang="en-US" baseline="0" dirty="0" smtClean="0"/>
              <a:t>The service will lead to the formation of a very valuable asset .. ONE Centralized Database…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F7D083F-27FF-4F2F-802C-E1E05E11641F}" type="slidenum">
              <a:rPr lang="en-US" smtClean="0"/>
              <a:t>33</a:t>
            </a:fld>
            <a:endParaRPr lang="en-US" dirty="0"/>
          </a:p>
        </p:txBody>
      </p:sp>
    </p:spTree>
    <p:extLst>
      <p:ext uri="{BB962C8B-B14F-4D97-AF65-F5344CB8AC3E}">
        <p14:creationId xmlns:p14="http://schemas.microsoft.com/office/powerpoint/2010/main" val="4252836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08">
              <a:defRPr/>
            </a:pPr>
            <a:r>
              <a:rPr lang="en-US" dirty="0" smtClean="0"/>
              <a:t>Broad range of ideas … discoveries … and professional achievements in literally</a:t>
            </a:r>
            <a:r>
              <a:rPr lang="en-US" baseline="0" dirty="0" smtClean="0"/>
              <a:t> all fields …</a:t>
            </a:r>
          </a:p>
          <a:p>
            <a:pPr defTabSz="864908">
              <a:defRPr/>
            </a:pPr>
            <a:endParaRPr lang="en-US" baseline="0" dirty="0" smtClean="0"/>
          </a:p>
          <a:p>
            <a:pPr defTabSz="864908">
              <a:defRPr/>
            </a:pPr>
            <a:r>
              <a:rPr lang="en-US" baseline="0" dirty="0" smtClean="0"/>
              <a:t>Many types of ideas …</a:t>
            </a:r>
          </a:p>
          <a:p>
            <a:pPr defTabSz="864908">
              <a:defRPr/>
            </a:pPr>
            <a:endParaRPr lang="en-US" baseline="0" dirty="0" smtClean="0"/>
          </a:p>
          <a:p>
            <a:pPr defTabSz="864908">
              <a:defRPr/>
            </a:pPr>
            <a:r>
              <a:rPr lang="en-US" baseline="0" dirty="0" smtClean="0"/>
              <a:t>The sciences and medical fields will probably account for at least 50% … then you have the professional fields … finance (an idea for a legal provision) … insurance … accounting … hotels and hospitality … government and admin … proposal for a law … regulation … solution to a problem … a new chess strategy or move … </a:t>
            </a:r>
          </a:p>
          <a:p>
            <a:pPr defTabSz="864908">
              <a:defRPr/>
            </a:pPr>
            <a:endParaRPr lang="en-US" baseline="0" dirty="0" smtClean="0"/>
          </a:p>
          <a:p>
            <a:pPr defTabSz="864908">
              <a:defRPr/>
            </a:pPr>
            <a:r>
              <a:rPr lang="en-US" baseline="0" dirty="0" smtClean="0"/>
              <a:t>The service will lead to the formation of a very valuable asset .. ONE Centralized Database…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F7D083F-27FF-4F2F-802C-E1E05E11641F}" type="slidenum">
              <a:rPr lang="en-US" smtClean="0"/>
              <a:t>34</a:t>
            </a:fld>
            <a:endParaRPr lang="en-US" dirty="0"/>
          </a:p>
        </p:txBody>
      </p:sp>
    </p:spTree>
    <p:extLst>
      <p:ext uri="{BB962C8B-B14F-4D97-AF65-F5344CB8AC3E}">
        <p14:creationId xmlns:p14="http://schemas.microsoft.com/office/powerpoint/2010/main" val="4252836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maturity we expect to have</a:t>
            </a:r>
            <a:r>
              <a:rPr lang="en-US" baseline="0" dirty="0" smtClean="0"/>
              <a:t> 5-10 million priority-claims filed every year … and charge a publication fee of about $200</a:t>
            </a:r>
          </a:p>
          <a:p>
            <a:r>
              <a:rPr lang="en-US" baseline="0" dirty="0" smtClean="0"/>
              <a:t>The corresponding revenue at maturity will be between 2 and 5 billion / year</a:t>
            </a:r>
          </a:p>
          <a:p>
            <a:endParaRPr lang="en-US" baseline="0" dirty="0" smtClean="0"/>
          </a:p>
          <a:p>
            <a:r>
              <a:rPr lang="en-US" baseline="0" dirty="0" smtClean="0"/>
              <a:t>Similar to service such as LinkedIn or Facebook the questions here is "How to get the first 100,000 users?"</a:t>
            </a:r>
          </a:p>
          <a:p>
            <a:r>
              <a:rPr lang="en-US" baseline="0" dirty="0" smtClean="0"/>
              <a:t>We plan to organize Local then Global "New Ideas Competition" where users submitted ideas as priority-claims</a:t>
            </a:r>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F7D083F-27FF-4F2F-802C-E1E05E11641F}" type="slidenum">
              <a:rPr lang="en-US" smtClean="0"/>
              <a:t>37</a:t>
            </a:fld>
            <a:endParaRPr lang="en-US" dirty="0"/>
          </a:p>
        </p:txBody>
      </p:sp>
    </p:spTree>
    <p:extLst>
      <p:ext uri="{BB962C8B-B14F-4D97-AF65-F5344CB8AC3E}">
        <p14:creationId xmlns:p14="http://schemas.microsoft.com/office/powerpoint/2010/main" val="1913507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3897786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212820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1968338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168967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1047230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3302909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225023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492816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2794980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1408543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47C716-7C90-4740-A9BC-3C6D26D4006D}" type="datetimeFigureOut">
              <a:rPr lang="en-US" smtClean="0"/>
              <a:t>7/10/2018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453857-4227-48E7-8FA0-9C61521BD22F}" type="slidenum">
              <a:rPr lang="en-US" smtClean="0"/>
              <a:t>‹#›</a:t>
            </a:fld>
            <a:endParaRPr lang="en-US" dirty="0"/>
          </a:p>
        </p:txBody>
      </p:sp>
    </p:spTree>
    <p:extLst>
      <p:ext uri="{BB962C8B-B14F-4D97-AF65-F5344CB8AC3E}">
        <p14:creationId xmlns:p14="http://schemas.microsoft.com/office/powerpoint/2010/main" val="2131851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47C716-7C90-4740-A9BC-3C6D26D4006D}" type="datetimeFigureOut">
              <a:rPr lang="en-US" smtClean="0"/>
              <a:t>7/10/2018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453857-4227-48E7-8FA0-9C61521BD22F}" type="slidenum">
              <a:rPr lang="en-US" smtClean="0"/>
              <a:t>‹#›</a:t>
            </a:fld>
            <a:endParaRPr lang="en-US" dirty="0"/>
          </a:p>
        </p:txBody>
      </p:sp>
    </p:spTree>
    <p:extLst>
      <p:ext uri="{BB962C8B-B14F-4D97-AF65-F5344CB8AC3E}">
        <p14:creationId xmlns:p14="http://schemas.microsoft.com/office/powerpoint/2010/main" val="600050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1.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15.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5.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5.png"/><Relationship Id="rId5" Type="http://schemas.openxmlformats.org/officeDocument/2006/relationships/image" Target="../media/image20.gif"/><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hyperlink" Target="http://www.worldnewideas.com/" TargetMode="Externa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hyperlink" Target="http://www.worldnewideas.com/" TargetMode="External"/><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27.png"/><Relationship Id="rId4"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hyperlink" Target="http://www.worldnewideas.com/" TargetMode="Externa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hyperlink" Target="http://www.worldnewideas.com/" TargetMode="External"/><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wav"/><Relationship Id="rId1" Type="http://schemas.microsoft.com/office/2007/relationships/media" Target="../media/media35.wav"/><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6.wav"/><Relationship Id="rId1" Type="http://schemas.microsoft.com/office/2007/relationships/media" Target="../media/media36.wav"/><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wav"/><Relationship Id="rId1" Type="http://schemas.microsoft.com/office/2007/relationships/media" Target="../media/media38.wav"/><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wav"/><Relationship Id="rId1" Type="http://schemas.microsoft.com/office/2007/relationships/media" Target="../media/media39.wav"/><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0.wav"/><Relationship Id="rId1" Type="http://schemas.microsoft.com/office/2007/relationships/media" Target="../media/media40.wav"/><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1.wav"/><Relationship Id="rId1" Type="http://schemas.microsoft.com/office/2007/relationships/media" Target="../media/media41.wav"/><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wav"/><Relationship Id="rId1" Type="http://schemas.microsoft.com/office/2007/relationships/media" Target="../media/media42.wav"/><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3.wav"/><Relationship Id="rId1" Type="http://schemas.microsoft.com/office/2007/relationships/media" Target="../media/media43.wav"/><Relationship Id="rId6" Type="http://schemas.openxmlformats.org/officeDocument/2006/relationships/image" Target="../media/image26.png"/><Relationship Id="rId5" Type="http://schemas.openxmlformats.org/officeDocument/2006/relationships/hyperlink" Target="http://www.world-new-ideas.com/" TargetMode="External"/><Relationship Id="rId4" Type="http://schemas.openxmlformats.org/officeDocument/2006/relationships/hyperlink" Target="http://www.worldnewideas.com/" TargetMode="Externa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4.wav"/><Relationship Id="rId1" Type="http://schemas.microsoft.com/office/2007/relationships/media" Target="../media/media44.wav"/><Relationship Id="rId5" Type="http://schemas.openxmlformats.org/officeDocument/2006/relationships/image" Target="../media/image5.png"/><Relationship Id="rId4" Type="http://schemas.openxmlformats.org/officeDocument/2006/relationships/hyperlink" Target="http://www.worldnewidea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304800" y="457200"/>
            <a:ext cx="8458200" cy="6096000"/>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ts val="1200"/>
              </a:spcAft>
            </a:pPr>
            <a:r>
              <a:rPr lang="en-CA" sz="3200" dirty="0" smtClean="0">
                <a:solidFill>
                  <a:srgbClr val="0000FF"/>
                </a:solidFill>
                <a:latin typeface="Algerian" panose="04020705040A02060702" pitchFamily="82" charset="0"/>
              </a:rPr>
              <a:t>World Registry </a:t>
            </a:r>
            <a:r>
              <a:rPr lang="en-CA" sz="3200" dirty="0">
                <a:solidFill>
                  <a:srgbClr val="0000FF"/>
                </a:solidFill>
                <a:latin typeface="Algerian" panose="04020705040A02060702" pitchFamily="82" charset="0"/>
              </a:rPr>
              <a:t>of </a:t>
            </a:r>
            <a:r>
              <a:rPr lang="en-CA" sz="3200">
                <a:solidFill>
                  <a:srgbClr val="0000FF"/>
                </a:solidFill>
                <a:latin typeface="Algerian" panose="04020705040A02060702" pitchFamily="82" charset="0"/>
              </a:rPr>
              <a:t>New </a:t>
            </a:r>
            <a:r>
              <a:rPr lang="en-CA" sz="3200" smtClean="0">
                <a:solidFill>
                  <a:srgbClr val="0000FF"/>
                </a:solidFill>
                <a:latin typeface="Algerian" panose="04020705040A02060702" pitchFamily="82" charset="0"/>
              </a:rPr>
              <a:t>Ideas</a:t>
            </a:r>
            <a:endParaRPr lang="en-CA" u="sng" dirty="0" smtClean="0">
              <a:solidFill>
                <a:schemeClr val="tx1">
                  <a:lumMod val="75000"/>
                  <a:lumOff val="25000"/>
                </a:schemeClr>
              </a:solidFill>
              <a:latin typeface="+mj-lt"/>
            </a:endParaRPr>
          </a:p>
          <a:p>
            <a:pPr marL="0" lvl="1" algn="ctr">
              <a:spcBef>
                <a:spcPct val="0"/>
              </a:spcBef>
            </a:pPr>
            <a:r>
              <a:rPr lang="en-CA" u="sng" dirty="0" smtClean="0">
                <a:solidFill>
                  <a:schemeClr val="tx1">
                    <a:lumMod val="75000"/>
                    <a:lumOff val="25000"/>
                  </a:schemeClr>
                </a:solidFill>
                <a:latin typeface="+mj-lt"/>
              </a:rPr>
              <a:t>www.worldnewideas.com</a:t>
            </a:r>
          </a:p>
          <a:p>
            <a:pPr marL="0" lvl="1" algn="ctr">
              <a:spcBef>
                <a:spcPct val="0"/>
              </a:spcBef>
            </a:pPr>
            <a:endParaRPr lang="en-CA" sz="1100" u="sng" dirty="0" smtClean="0">
              <a:solidFill>
                <a:schemeClr val="tx1">
                  <a:lumMod val="75000"/>
                  <a:lumOff val="25000"/>
                </a:schemeClr>
              </a:solidFill>
              <a:latin typeface="+mj-lt"/>
            </a:endParaRPr>
          </a:p>
          <a:p>
            <a:pPr marL="0" lvl="1" algn="ctr">
              <a:spcBef>
                <a:spcPct val="0"/>
              </a:spcBef>
            </a:pPr>
            <a:endParaRPr lang="en-CA" sz="1100" u="sng" smtClean="0">
              <a:solidFill>
                <a:schemeClr val="tx1">
                  <a:lumMod val="75000"/>
                  <a:lumOff val="25000"/>
                </a:schemeClr>
              </a:solidFill>
              <a:latin typeface="+mj-lt"/>
            </a:endParaRPr>
          </a:p>
          <a:p>
            <a:pPr marL="0" lvl="1" algn="ctr">
              <a:spcBef>
                <a:spcPct val="0"/>
              </a:spcBef>
            </a:pPr>
            <a:endParaRPr lang="en-CA" sz="1100" u="sng" dirty="0">
              <a:solidFill>
                <a:schemeClr val="tx1">
                  <a:lumMod val="75000"/>
                  <a:lumOff val="25000"/>
                </a:schemeClr>
              </a:solidFill>
              <a:latin typeface="+mj-lt"/>
            </a:endParaRPr>
          </a:p>
          <a:p>
            <a:pPr marL="0" lvl="1" algn="ctr">
              <a:spcBef>
                <a:spcPct val="0"/>
              </a:spcBef>
            </a:pPr>
            <a:r>
              <a:rPr lang="en-CA" sz="1500" dirty="0"/>
              <a:t>Jerry Comanescu, Ph.D.-Esq.</a:t>
            </a:r>
          </a:p>
          <a:p>
            <a:pPr marL="0" lvl="1" algn="ctr">
              <a:spcBef>
                <a:spcPct val="0"/>
              </a:spcBef>
            </a:pPr>
            <a:r>
              <a:rPr lang="en-CA" sz="1300" dirty="0" smtClean="0"/>
              <a:t>(Physicist </a:t>
            </a:r>
            <a:r>
              <a:rPr lang="en-CA" sz="1300" dirty="0"/>
              <a:t>&amp; Intellectual Property Attorney</a:t>
            </a:r>
            <a:r>
              <a:rPr lang="en-CA" sz="1300" dirty="0" smtClean="0"/>
              <a:t>)</a:t>
            </a:r>
          </a:p>
          <a:p>
            <a:pPr marL="0" lvl="1" algn="ctr">
              <a:spcBef>
                <a:spcPct val="0"/>
              </a:spcBef>
            </a:pPr>
            <a:endParaRPr lang="en-CA" sz="1400" dirty="0" smtClean="0"/>
          </a:p>
          <a:p>
            <a:pPr marL="0" lvl="1" algn="ctr">
              <a:spcBef>
                <a:spcPct val="0"/>
              </a:spcBef>
            </a:pPr>
            <a:endParaRPr lang="en-CA" sz="1400" dirty="0" smtClean="0"/>
          </a:p>
          <a:p>
            <a:pPr marL="0" lvl="1" algn="ctr">
              <a:spcBef>
                <a:spcPct val="0"/>
              </a:spcBef>
            </a:pPr>
            <a:endParaRPr lang="en-CA" sz="1400" smtClean="0"/>
          </a:p>
          <a:p>
            <a:pPr marL="0" lvl="1" algn="ctr">
              <a:spcBef>
                <a:spcPct val="0"/>
              </a:spcBef>
            </a:pPr>
            <a:endParaRPr lang="en-CA" sz="1400" dirty="0" smtClean="0"/>
          </a:p>
          <a:p>
            <a:pPr marL="0" lvl="1" algn="ctr">
              <a:spcBef>
                <a:spcPts val="1800"/>
              </a:spcBef>
              <a:spcAft>
                <a:spcPts val="600"/>
              </a:spcAft>
            </a:pPr>
            <a:r>
              <a:rPr lang="en-CA" sz="1900" dirty="0" smtClean="0"/>
              <a:t>Digital-age </a:t>
            </a:r>
            <a:r>
              <a:rPr lang="en-CA" sz="1900" b="1" dirty="0" smtClean="0"/>
              <a:t>ALTERNATIVE</a:t>
            </a:r>
            <a:r>
              <a:rPr lang="en-CA" sz="1900" dirty="0" smtClean="0"/>
              <a:t> </a:t>
            </a:r>
            <a:r>
              <a:rPr lang="en-CA" sz="1900" dirty="0"/>
              <a:t>to </a:t>
            </a:r>
            <a:r>
              <a:rPr lang="en-CA" sz="1900" b="1" dirty="0" smtClean="0"/>
              <a:t>Academic </a:t>
            </a:r>
            <a:r>
              <a:rPr lang="en-CA" sz="1900" b="1" dirty="0"/>
              <a:t>Journals </a:t>
            </a:r>
            <a:r>
              <a:rPr lang="en-CA" sz="1900" dirty="0"/>
              <a:t>&amp;</a:t>
            </a:r>
            <a:r>
              <a:rPr lang="en-CA" sz="1900" dirty="0" smtClean="0"/>
              <a:t> </a:t>
            </a:r>
            <a:r>
              <a:rPr lang="en-CA" sz="1900" b="1" dirty="0" smtClean="0"/>
              <a:t>Patents</a:t>
            </a:r>
          </a:p>
          <a:p>
            <a:pPr marL="0" lvl="1" algn="ctr">
              <a:spcAft>
                <a:spcPts val="600"/>
              </a:spcAft>
            </a:pPr>
            <a:endParaRPr lang="en-CA" sz="1900" b="1" dirty="0" smtClean="0"/>
          </a:p>
          <a:p>
            <a:pPr marL="0" lvl="1" algn="ctr">
              <a:spcAft>
                <a:spcPts val="1200"/>
              </a:spcAft>
            </a:pPr>
            <a:r>
              <a:rPr lang="en-CA" sz="2200" dirty="0" smtClean="0">
                <a:solidFill>
                  <a:srgbClr val="0000FF"/>
                </a:solidFill>
              </a:rPr>
              <a:t>Paradigm Shift</a:t>
            </a:r>
            <a:r>
              <a:rPr lang="en-CA" sz="2200" dirty="0">
                <a:solidFill>
                  <a:srgbClr val="0000FF"/>
                </a:solidFill>
              </a:rPr>
              <a:t>:</a:t>
            </a:r>
            <a:endParaRPr lang="en-CA" sz="2200" b="1" dirty="0" smtClean="0"/>
          </a:p>
          <a:p>
            <a:pPr marL="0" lvl="1" algn="ctr">
              <a:spcAft>
                <a:spcPts val="1200"/>
              </a:spcAft>
            </a:pPr>
            <a:r>
              <a:rPr lang="en-CA" sz="1900" b="1" dirty="0" smtClean="0"/>
              <a:t>FUNDAMENTAL CHANGE </a:t>
            </a:r>
            <a:r>
              <a:rPr lang="en-CA" sz="1900" dirty="0" smtClean="0"/>
              <a:t>in the way </a:t>
            </a:r>
            <a:r>
              <a:rPr lang="en-CA" sz="1900" b="1" cap="all" dirty="0" smtClean="0"/>
              <a:t>scientists </a:t>
            </a:r>
            <a:r>
              <a:rPr lang="en-CA" sz="1900" b="1" dirty="0" smtClean="0"/>
              <a:t>and </a:t>
            </a:r>
            <a:r>
              <a:rPr lang="en-CA" sz="1900" b="1" cap="all" dirty="0" smtClean="0"/>
              <a:t>innovators </a:t>
            </a:r>
          </a:p>
          <a:p>
            <a:pPr marL="0" lvl="1" algn="ctr">
              <a:spcAft>
                <a:spcPts val="600"/>
              </a:spcAft>
            </a:pPr>
            <a:r>
              <a:rPr lang="en-CA" sz="1900" dirty="0" smtClean="0"/>
              <a:t>protect their </a:t>
            </a:r>
            <a:r>
              <a:rPr lang="en-CA" sz="1900" b="1" dirty="0" smtClean="0"/>
              <a:t>IDEAS </a:t>
            </a:r>
            <a:r>
              <a:rPr lang="en-CA" sz="1900" b="1" smtClean="0"/>
              <a:t>&amp; DISCOVERIES</a:t>
            </a:r>
            <a:endParaRPr lang="en-CA" sz="1900" b="1" dirty="0" smtClean="0"/>
          </a:p>
          <a:p>
            <a:pPr marL="0" lvl="1" algn="ctr">
              <a:spcAft>
                <a:spcPts val="600"/>
              </a:spcAft>
            </a:pPr>
            <a:endParaRPr lang="en-CA" sz="1900" b="1" dirty="0" smtClean="0"/>
          </a:p>
          <a:p>
            <a:pPr marL="0" lvl="1" algn="ctr">
              <a:spcAft>
                <a:spcPts val="600"/>
              </a:spcAft>
            </a:pPr>
            <a:endParaRPr lang="en-CA" sz="1900" b="1" dirty="0" smtClean="0"/>
          </a:p>
          <a:p>
            <a:pPr marL="0" lvl="1" algn="ctr">
              <a:spcAft>
                <a:spcPts val="600"/>
              </a:spcAft>
            </a:pPr>
            <a:endParaRPr lang="en-CA" sz="1900" b="1" dirty="0"/>
          </a:p>
          <a:p>
            <a:pPr marL="0" lvl="1" algn="ctr">
              <a:spcAft>
                <a:spcPts val="600"/>
              </a:spcAft>
            </a:pPr>
            <a:endParaRPr lang="en-CA" sz="1900" b="1" dirty="0" smtClean="0"/>
          </a:p>
          <a:p>
            <a:pPr marL="0" lvl="1" algn="ctr">
              <a:spcAft>
                <a:spcPts val="600"/>
              </a:spcAft>
            </a:pPr>
            <a:endParaRPr lang="en-CA" sz="1900" b="1" dirty="0" smtClean="0"/>
          </a:p>
        </p:txBody>
      </p:sp>
      <p:sp>
        <p:nvSpPr>
          <p:cNvPr id="4" name="Slide Number Placeholder 3"/>
          <p:cNvSpPr>
            <a:spLocks noGrp="1"/>
          </p:cNvSpPr>
          <p:nvPr>
            <p:ph type="sldNum" sz="quarter" idx="12"/>
          </p:nvPr>
        </p:nvSpPr>
        <p:spPr/>
        <p:txBody>
          <a:bodyPr/>
          <a:lstStyle/>
          <a:p>
            <a:fld id="{7912CF97-8A43-49E5-8AB3-BDCE887F3C6B}" type="slidenum">
              <a:rPr lang="en-US" smtClean="0"/>
              <a:t>1</a:t>
            </a:fld>
            <a:endParaRPr lang="en-US" dirty="0"/>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6176" t="11828" r="5189" b="26115"/>
          <a:stretch/>
        </p:blipFill>
        <p:spPr>
          <a:xfrm flipH="1">
            <a:off x="1447800" y="1475585"/>
            <a:ext cx="1107809" cy="1165563"/>
          </a:xfrm>
          <a:prstGeom prst="rect">
            <a:avLst/>
          </a:prstGeom>
        </p:spPr>
      </p:pic>
      <p:grpSp>
        <p:nvGrpSpPr>
          <p:cNvPr id="11" name="Group 10"/>
          <p:cNvGrpSpPr/>
          <p:nvPr/>
        </p:nvGrpSpPr>
        <p:grpSpPr>
          <a:xfrm>
            <a:off x="6553200" y="1295400"/>
            <a:ext cx="1905000" cy="1517020"/>
            <a:chOff x="6553200" y="1295400"/>
            <a:chExt cx="1905000" cy="1517020"/>
          </a:xfrm>
        </p:grpSpPr>
        <p:sp>
          <p:nvSpPr>
            <p:cNvPr id="13" name="Rounded Rectangle 12"/>
            <p:cNvSpPr/>
            <p:nvPr/>
          </p:nvSpPr>
          <p:spPr>
            <a:xfrm>
              <a:off x="6574038" y="1304315"/>
              <a:ext cx="1863324" cy="1508105"/>
            </a:xfrm>
            <a:prstGeom prst="roundRect">
              <a:avLst>
                <a:gd name="adj" fmla="val 698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6553200" y="1295400"/>
              <a:ext cx="1905000" cy="1446550"/>
            </a:xfrm>
            <a:prstGeom prst="rect">
              <a:avLst/>
            </a:prstGeom>
            <a:noFill/>
          </p:spPr>
          <p:txBody>
            <a:bodyPr wrap="square" rtlCol="0">
              <a:spAutoFit/>
            </a:bodyPr>
            <a:lstStyle/>
            <a:p>
              <a:pPr algn="ctr"/>
              <a:r>
                <a:rPr lang="en-US" sz="1200" dirty="0">
                  <a:solidFill>
                    <a:srgbClr val="000066"/>
                  </a:solidFill>
                  <a:latin typeface="Candara" panose="020E0502030303020204" pitchFamily="34" charset="0"/>
                </a:rPr>
                <a:t>p</a:t>
              </a:r>
              <a:r>
                <a:rPr lang="en-US" sz="1200" dirty="0" smtClean="0">
                  <a:solidFill>
                    <a:srgbClr val="000066"/>
                  </a:solidFill>
                  <a:latin typeface="Candara" panose="020E0502030303020204" pitchFamily="34" charset="0"/>
                </a:rPr>
                <a:t>resented at:</a:t>
              </a:r>
            </a:p>
            <a:p>
              <a:pPr algn="ctr"/>
              <a:endParaRPr lang="en-US" sz="1400" dirty="0"/>
            </a:p>
            <a:p>
              <a:pPr algn="ctr"/>
              <a:endParaRPr lang="en-US" sz="1400" dirty="0" smtClean="0"/>
            </a:p>
            <a:p>
              <a:pPr algn="ctr"/>
              <a:endParaRPr lang="en-US" sz="1400" dirty="0"/>
            </a:p>
            <a:p>
              <a:pPr algn="ctr"/>
              <a:endParaRPr lang="en-US" sz="400" dirty="0" smtClean="0"/>
            </a:p>
            <a:p>
              <a:pPr algn="ctr"/>
              <a:r>
                <a:rPr lang="en-US" sz="900" u="sng" dirty="0" smtClean="0">
                  <a:solidFill>
                    <a:srgbClr val="0000FF"/>
                  </a:solidFill>
                </a:rPr>
                <a:t>http</a:t>
              </a:r>
              <a:r>
                <a:rPr lang="en-US" sz="900" u="sng" dirty="0">
                  <a:solidFill>
                    <a:srgbClr val="0000FF"/>
                  </a:solidFill>
                </a:rPr>
                <a:t>://connectpreneur.org</a:t>
              </a:r>
              <a:r>
                <a:rPr lang="en-US" sz="900" u="sng" dirty="0" smtClean="0">
                  <a:solidFill>
                    <a:srgbClr val="0000FF"/>
                  </a:solidFill>
                </a:rPr>
                <a:t>/</a:t>
              </a:r>
            </a:p>
            <a:p>
              <a:pPr algn="ctr"/>
              <a:endParaRPr lang="en-US" sz="300" b="1" dirty="0" smtClean="0"/>
            </a:p>
            <a:p>
              <a:pPr algn="ctr"/>
              <a:r>
                <a:rPr lang="en-US" sz="900" i="1" dirty="0" smtClean="0">
                  <a:solidFill>
                    <a:srgbClr val="000066"/>
                  </a:solidFill>
                  <a:latin typeface="Candara" panose="020E0502030303020204" pitchFamily="34" charset="0"/>
                </a:rPr>
                <a:t>"</a:t>
              </a:r>
              <a:r>
                <a:rPr lang="en-US" sz="900" i="1" dirty="0">
                  <a:solidFill>
                    <a:srgbClr val="000066"/>
                  </a:solidFill>
                  <a:latin typeface="Candara" panose="020E0502030303020204" pitchFamily="34" charset="0"/>
                </a:rPr>
                <a:t>Number One" tech and investor event in the Mid-Atlantic region!</a:t>
              </a:r>
              <a:r>
                <a:rPr lang="en-US" sz="900" i="1" dirty="0" smtClean="0">
                  <a:solidFill>
                    <a:srgbClr val="000066"/>
                  </a:solidFill>
                  <a:latin typeface="Candara" panose="020E0502030303020204" pitchFamily="34" charset="0"/>
                </a:rPr>
                <a:t> </a:t>
              </a:r>
              <a:endParaRPr lang="en-US" sz="900" i="1" dirty="0">
                <a:solidFill>
                  <a:srgbClr val="000066"/>
                </a:solidFill>
                <a:latin typeface="Candara" panose="020E0502030303020204" pitchFamily="34" charset="0"/>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3362" y="1600200"/>
              <a:ext cx="1184676" cy="592338"/>
            </a:xfrm>
            <a:prstGeom prst="rect">
              <a:avLst/>
            </a:prstGeom>
          </p:spPr>
        </p:pic>
        <p:sp>
          <p:nvSpPr>
            <p:cNvPr id="16" name="Rectangle 15"/>
            <p:cNvSpPr/>
            <p:nvPr/>
          </p:nvSpPr>
          <p:spPr>
            <a:xfrm>
              <a:off x="6858000" y="1600200"/>
              <a:ext cx="1295400" cy="609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
                </a:spcAft>
              </a:pPr>
              <a:r>
                <a:rPr lang="en-US" sz="1100" smtClean="0">
                  <a:solidFill>
                    <a:schemeClr val="bg1"/>
                  </a:solidFill>
                  <a:latin typeface="TimesHeavy" pitchFamily="2" charset="0"/>
                </a:rPr>
                <a:t>Big</a:t>
              </a:r>
              <a:r>
                <a:rPr lang="en-US" sz="1100" smtClean="0">
                  <a:solidFill>
                    <a:schemeClr val="accent6">
                      <a:lumMod val="60000"/>
                      <a:lumOff val="40000"/>
                    </a:schemeClr>
                  </a:solidFill>
                  <a:latin typeface="TimesHeavy" pitchFamily="2" charset="0"/>
                </a:rPr>
                <a:t>Idea</a:t>
              </a:r>
            </a:p>
            <a:p>
              <a:pPr algn="ctr"/>
              <a:r>
                <a:rPr lang="en-US" sz="1100" b="1" smtClean="0"/>
                <a:t>CONNECTpreneur</a:t>
              </a:r>
              <a:endParaRPr lang="en-US" sz="1100" b="1"/>
            </a:p>
          </p:txBody>
        </p:sp>
      </p:gr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36639181"/>
      </p:ext>
    </p:extLst>
  </p:cSld>
  <p:clrMapOvr>
    <a:masterClrMapping/>
  </p:clrMapOvr>
  <mc:AlternateContent xmlns:mc="http://schemas.openxmlformats.org/markup-compatibility/2006" xmlns:p14="http://schemas.microsoft.com/office/powerpoint/2010/main">
    <mc:Choice Requires="p14">
      <p:transition spd="slow" p14:dur="2000" advTm="11441"/>
    </mc:Choice>
    <mc:Fallback xmlns="">
      <p:transition spd="slow" advTm="114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304800" y="457200"/>
            <a:ext cx="8458200" cy="1219200"/>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ts val="1200"/>
              </a:spcAft>
            </a:pPr>
            <a:r>
              <a:rPr lang="en-CA" sz="3200" dirty="0" smtClean="0">
                <a:solidFill>
                  <a:srgbClr val="0000FF"/>
                </a:solidFill>
                <a:latin typeface="Algerian" panose="04020705040A02060702" pitchFamily="82" charset="0"/>
              </a:rPr>
              <a:t>World Registry </a:t>
            </a:r>
            <a:r>
              <a:rPr lang="en-CA" sz="3200" dirty="0">
                <a:solidFill>
                  <a:srgbClr val="0000FF"/>
                </a:solidFill>
                <a:latin typeface="Algerian" panose="04020705040A02060702" pitchFamily="82" charset="0"/>
              </a:rPr>
              <a:t>of </a:t>
            </a:r>
            <a:r>
              <a:rPr lang="en-CA" sz="3200">
                <a:solidFill>
                  <a:srgbClr val="0000FF"/>
                </a:solidFill>
                <a:latin typeface="Algerian" panose="04020705040A02060702" pitchFamily="82" charset="0"/>
              </a:rPr>
              <a:t>New </a:t>
            </a:r>
            <a:r>
              <a:rPr lang="en-CA" sz="3200" smtClean="0">
                <a:solidFill>
                  <a:srgbClr val="0000FF"/>
                </a:solidFill>
                <a:latin typeface="Algerian" panose="04020705040A02060702" pitchFamily="82" charset="0"/>
              </a:rPr>
              <a:t>Ideas</a:t>
            </a:r>
            <a:endParaRPr lang="en-CA" u="sng" dirty="0" smtClean="0">
              <a:solidFill>
                <a:schemeClr val="tx1">
                  <a:lumMod val="75000"/>
                  <a:lumOff val="25000"/>
                </a:schemeClr>
              </a:solidFill>
              <a:latin typeface="+mj-lt"/>
            </a:endParaRPr>
          </a:p>
          <a:p>
            <a:pPr marL="0" lvl="1" algn="ctr">
              <a:spcBef>
                <a:spcPct val="0"/>
              </a:spcBef>
            </a:pPr>
            <a:r>
              <a:rPr lang="en-CA" u="sng" dirty="0" smtClean="0">
                <a:solidFill>
                  <a:schemeClr val="tx1">
                    <a:lumMod val="75000"/>
                    <a:lumOff val="25000"/>
                  </a:schemeClr>
                </a:solidFill>
                <a:latin typeface="+mj-lt"/>
              </a:rPr>
              <a:t>www.worldnewideas.com</a:t>
            </a:r>
          </a:p>
          <a:p>
            <a:pPr marL="0" lvl="1" algn="ctr">
              <a:spcBef>
                <a:spcPct val="0"/>
              </a:spcBef>
            </a:pPr>
            <a:endParaRPr lang="en-CA" sz="1100" u="sng" dirty="0" smtClean="0">
              <a:solidFill>
                <a:schemeClr val="tx1">
                  <a:lumMod val="75000"/>
                  <a:lumOff val="25000"/>
                </a:schemeClr>
              </a:solidFill>
              <a:latin typeface="+mj-lt"/>
            </a:endParaRPr>
          </a:p>
          <a:p>
            <a:pPr marL="0" lvl="1" algn="ctr">
              <a:spcAft>
                <a:spcPts val="600"/>
              </a:spcAft>
            </a:pPr>
            <a:endParaRPr lang="en-CA" sz="1900" b="1" dirty="0"/>
          </a:p>
          <a:p>
            <a:pPr marL="0" lvl="1" algn="ctr">
              <a:spcAft>
                <a:spcPts val="600"/>
              </a:spcAft>
            </a:pPr>
            <a:endParaRPr lang="en-CA" sz="1900" b="1" dirty="0" smtClean="0"/>
          </a:p>
          <a:p>
            <a:pPr marL="0" lvl="1" algn="ctr">
              <a:spcAft>
                <a:spcPts val="600"/>
              </a:spcAft>
            </a:pPr>
            <a:endParaRPr lang="en-CA" sz="1900" b="1" dirty="0" smtClean="0"/>
          </a:p>
        </p:txBody>
      </p:sp>
      <p:sp>
        <p:nvSpPr>
          <p:cNvPr id="11" name="Title 1"/>
          <p:cNvSpPr txBox="1">
            <a:spLocks/>
          </p:cNvSpPr>
          <p:nvPr/>
        </p:nvSpPr>
        <p:spPr>
          <a:xfrm>
            <a:off x="746176" y="1981200"/>
            <a:ext cx="8018262" cy="4495800"/>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lnSpc>
                <a:spcPts val="2200"/>
              </a:lnSpc>
              <a:spcAft>
                <a:spcPts val="1200"/>
              </a:spcAft>
              <a:buFont typeface="Wingdings" panose="05000000000000000000" pitchFamily="2" charset="2"/>
              <a:buChar char="Ø"/>
            </a:pPr>
            <a:r>
              <a:rPr lang="en-CA" sz="1800" smtClean="0"/>
              <a:t> </a:t>
            </a:r>
            <a:r>
              <a:rPr lang="en-CA" sz="1800" smtClean="0">
                <a:solidFill>
                  <a:srgbClr val="0000FF"/>
                </a:solidFill>
              </a:rPr>
              <a:t>COMPLETEY NEW </a:t>
            </a:r>
            <a:r>
              <a:rPr lang="en-CA" sz="1800" smtClean="0"/>
              <a:t>type of online service, based </a:t>
            </a:r>
            <a:r>
              <a:rPr lang="en-CA" sz="1800" dirty="0" smtClean="0"/>
              <a:t>on three </a:t>
            </a:r>
            <a:r>
              <a:rPr lang="en-CA" sz="1800" smtClean="0">
                <a:solidFill>
                  <a:srgbClr val="0000FF"/>
                </a:solidFill>
              </a:rPr>
              <a:t>NOVEL CONCEPTS</a:t>
            </a:r>
            <a:r>
              <a:rPr lang="en-CA" sz="1800" smtClean="0"/>
              <a:t>:</a:t>
            </a:r>
            <a:endParaRPr lang="en-CA" sz="1500" smtClean="0"/>
          </a:p>
          <a:p>
            <a:pPr marL="800100" lvl="1" indent="-342900">
              <a:lnSpc>
                <a:spcPts val="2200"/>
              </a:lnSpc>
              <a:spcAft>
                <a:spcPts val="600"/>
              </a:spcAft>
              <a:buFont typeface="+mj-lt"/>
              <a:buAutoNum type="arabicPeriod"/>
            </a:pPr>
            <a:r>
              <a:rPr lang="en-US" sz="1700" smtClean="0"/>
              <a:t>Registration of Ideas </a:t>
            </a:r>
          </a:p>
          <a:p>
            <a:pPr marL="800100" lvl="1" indent="-342900">
              <a:lnSpc>
                <a:spcPts val="2200"/>
              </a:lnSpc>
              <a:spcAft>
                <a:spcPts val="600"/>
              </a:spcAft>
              <a:buFont typeface="+mj-lt"/>
              <a:buAutoNum type="arabicPeriod"/>
            </a:pPr>
            <a:r>
              <a:rPr lang="en-US" sz="1700" smtClean="0"/>
              <a:t>Priority-Claims</a:t>
            </a:r>
            <a:endParaRPr lang="en-US" sz="1700" dirty="0"/>
          </a:p>
          <a:p>
            <a:pPr marL="800100" lvl="1" indent="-342900">
              <a:lnSpc>
                <a:spcPts val="2200"/>
              </a:lnSpc>
              <a:spcAft>
                <a:spcPts val="600"/>
              </a:spcAft>
              <a:buFont typeface="+mj-lt"/>
              <a:buAutoNum type="arabicPeriod"/>
            </a:pPr>
            <a:r>
              <a:rPr lang="en-US" sz="1700" smtClean="0"/>
              <a:t>Priority-Certificates</a:t>
            </a:r>
          </a:p>
          <a:p>
            <a:pPr lvl="1" algn="ctr">
              <a:lnSpc>
                <a:spcPts val="2200"/>
              </a:lnSpc>
              <a:spcBef>
                <a:spcPts val="1200"/>
              </a:spcBef>
              <a:spcAft>
                <a:spcPts val="600"/>
              </a:spcAft>
            </a:pPr>
            <a:r>
              <a:rPr lang="en-US" sz="1500" i="1"/>
              <a:t>(recently disclosed by "</a:t>
            </a:r>
            <a:r>
              <a:rPr lang="en-US" sz="1500" b="1" i="1"/>
              <a:t>Oxford Journal of Intellectual Property“</a:t>
            </a:r>
            <a:r>
              <a:rPr lang="en-US" sz="1500" i="1"/>
              <a:t>)</a:t>
            </a:r>
            <a:endParaRPr lang="en-US" sz="1500" i="1" dirty="0"/>
          </a:p>
          <a:p>
            <a:pPr marL="285750" indent="-285750" algn="l">
              <a:spcBef>
                <a:spcPts val="3000"/>
              </a:spcBef>
              <a:spcAft>
                <a:spcPts val="600"/>
              </a:spcAft>
              <a:buFont typeface="Wingdings" panose="05000000000000000000" pitchFamily="2" charset="2"/>
              <a:buChar char="Ø"/>
            </a:pPr>
            <a:r>
              <a:rPr lang="en-CA" sz="1800" dirty="0" smtClean="0"/>
              <a:t>At maturity (5-10 years) the service can:</a:t>
            </a:r>
          </a:p>
          <a:p>
            <a:pPr marL="800100" lvl="1" indent="-342900">
              <a:spcBef>
                <a:spcPts val="600"/>
              </a:spcBef>
              <a:buFont typeface="Wingdings" panose="05000000000000000000" pitchFamily="2" charset="2"/>
              <a:buChar char="§"/>
            </a:pPr>
            <a:r>
              <a:rPr lang="en-CA" sz="1700" dirty="0" smtClean="0"/>
              <a:t>reach </a:t>
            </a:r>
            <a:r>
              <a:rPr lang="en-CA" sz="1700" b="1" dirty="0" smtClean="0"/>
              <a:t>200 million users </a:t>
            </a:r>
            <a:r>
              <a:rPr lang="en-CA" sz="1700" dirty="0" smtClean="0"/>
              <a:t>worldwide</a:t>
            </a:r>
          </a:p>
          <a:p>
            <a:pPr marL="800100" lvl="1" indent="-342900">
              <a:spcBef>
                <a:spcPts val="600"/>
              </a:spcBef>
              <a:buFont typeface="Wingdings" panose="05000000000000000000" pitchFamily="2" charset="2"/>
              <a:buChar char="§"/>
            </a:pPr>
            <a:r>
              <a:rPr lang="en-CA" sz="1700" smtClean="0"/>
              <a:t>bring </a:t>
            </a:r>
            <a:r>
              <a:rPr lang="en-CA" sz="1700" b="1" smtClean="0">
                <a:solidFill>
                  <a:srgbClr val="FF0000"/>
                </a:solidFill>
              </a:rPr>
              <a:t>$2 </a:t>
            </a:r>
            <a:r>
              <a:rPr lang="en-CA" sz="1700" b="1" dirty="0" smtClean="0">
                <a:solidFill>
                  <a:srgbClr val="FF0000"/>
                </a:solidFill>
              </a:rPr>
              <a:t>billion </a:t>
            </a:r>
            <a:r>
              <a:rPr lang="en-CA" sz="1700" b="1" dirty="0" smtClean="0"/>
              <a:t>- </a:t>
            </a:r>
            <a:r>
              <a:rPr lang="en-CA" sz="1700" b="1" dirty="0" smtClean="0">
                <a:solidFill>
                  <a:srgbClr val="FF0000"/>
                </a:solidFill>
              </a:rPr>
              <a:t>$5 billion </a:t>
            </a:r>
            <a:r>
              <a:rPr lang="en-CA" sz="1700" dirty="0" smtClean="0"/>
              <a:t>per year </a:t>
            </a:r>
            <a:r>
              <a:rPr lang="en-CA" sz="1700" smtClean="0"/>
              <a:t>in revenue </a:t>
            </a:r>
            <a:r>
              <a:rPr lang="en-CA" sz="1500" i="1" smtClean="0"/>
              <a:t>(high profit margin)</a:t>
            </a:r>
            <a:endParaRPr lang="en-CA" sz="1500" i="1"/>
          </a:p>
          <a:p>
            <a:pPr lvl="1">
              <a:spcBef>
                <a:spcPts val="600"/>
              </a:spcBef>
            </a:pPr>
            <a:endParaRPr lang="en-CA" sz="1800" smtClean="0"/>
          </a:p>
          <a:p>
            <a:pPr marL="285750" indent="-285750" algn="l">
              <a:spcBef>
                <a:spcPts val="1800"/>
              </a:spcBef>
              <a:buFont typeface="Wingdings" panose="05000000000000000000" pitchFamily="2" charset="2"/>
              <a:buChar char="Ø"/>
            </a:pPr>
            <a:r>
              <a:rPr lang="en-CA" sz="1800" smtClean="0"/>
              <a:t>ENDURING type of business … </a:t>
            </a:r>
            <a:r>
              <a:rPr lang="en-CA" sz="2000" b="1" smtClean="0">
                <a:solidFill>
                  <a:srgbClr val="FF0000"/>
                </a:solidFill>
              </a:rPr>
              <a:t>50 YEARS </a:t>
            </a:r>
            <a:r>
              <a:rPr lang="en-CA" sz="1800" smtClean="0"/>
              <a:t>or longer </a:t>
            </a:r>
            <a:r>
              <a:rPr lang="en-CA" sz="1500" i="1" smtClean="0"/>
              <a:t>(similar to </a:t>
            </a:r>
            <a:r>
              <a:rPr lang="en-CA" sz="1500" b="1" i="1" smtClean="0"/>
              <a:t>Academic Institutions</a:t>
            </a:r>
            <a:r>
              <a:rPr lang="en-CA" sz="1500" i="1" smtClean="0"/>
              <a:t>)</a:t>
            </a:r>
            <a:endParaRPr lang="en-CA" sz="1500" i="1" dirty="0" smtClean="0"/>
          </a:p>
        </p:txBody>
      </p:sp>
      <p:sp>
        <p:nvSpPr>
          <p:cNvPr id="4" name="Slide Number Placeholder 3"/>
          <p:cNvSpPr>
            <a:spLocks noGrp="1"/>
          </p:cNvSpPr>
          <p:nvPr>
            <p:ph type="sldNum" sz="quarter" idx="12"/>
          </p:nvPr>
        </p:nvSpPr>
        <p:spPr/>
        <p:txBody>
          <a:bodyPr/>
          <a:lstStyle/>
          <a:p>
            <a:fld id="{7912CF97-8A43-49E5-8AB3-BDCE887F3C6B}" type="slidenum">
              <a:rPr lang="en-US" smtClean="0"/>
              <a:t>2</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
        <p:nvSpPr>
          <p:cNvPr id="9" name="Rectangle 8"/>
          <p:cNvSpPr/>
          <p:nvPr/>
        </p:nvSpPr>
        <p:spPr>
          <a:xfrm>
            <a:off x="228600" y="1828800"/>
            <a:ext cx="8686800" cy="22860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28600" y="4267200"/>
            <a:ext cx="8686800" cy="13716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228600" y="5715000"/>
            <a:ext cx="8686800" cy="9144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6250967"/>
      </p:ext>
    </p:extLst>
  </p:cSld>
  <p:clrMapOvr>
    <a:masterClrMapping/>
  </p:clrMapOvr>
  <mc:AlternateContent xmlns:mc="http://schemas.openxmlformats.org/markup-compatibility/2006" xmlns:p14="http://schemas.microsoft.com/office/powerpoint/2010/main">
    <mc:Choice Requires="p14">
      <p:transition spd="slow" p14:dur="2000" advTm="32408"/>
    </mc:Choice>
    <mc:Fallback xmlns="">
      <p:transition spd="slow" advTm="32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1"/>
                            </p:stCondLst>
                            <p:childTnLst>
                              <p:par>
                                <p:cTn id="8" presetID="22" presetClass="entr" presetSubtype="1"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par>
                          <p:cTn id="11" fill="hold">
                            <p:stCondLst>
                              <p:cond delay="1001"/>
                            </p:stCondLst>
                            <p:childTnLst>
                              <p:par>
                                <p:cTn id="12" presetID="10" presetClass="exit" presetSubtype="0" fill="hold" grpId="1" nodeType="afterEffect">
                                  <p:stCondLst>
                                    <p:cond delay="1200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par>
                          <p:cTn id="15" fill="hold">
                            <p:stCondLst>
                              <p:cond delay="13501"/>
                            </p:stCondLst>
                            <p:childTnLst>
                              <p:par>
                                <p:cTn id="16" presetID="22"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par>
                          <p:cTn id="19" fill="hold">
                            <p:stCondLst>
                              <p:cond delay="14001"/>
                            </p:stCondLst>
                            <p:childTnLst>
                              <p:par>
                                <p:cTn id="20" presetID="10" presetClass="exit" presetSubtype="0" fill="hold" grpId="1" nodeType="afterEffect">
                                  <p:stCondLst>
                                    <p:cond delay="850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par>
                          <p:cTn id="23" fill="hold">
                            <p:stCondLst>
                              <p:cond delay="23001"/>
                            </p:stCondLst>
                            <p:childTnLst>
                              <p:par>
                                <p:cTn id="24" presetID="22" presetClass="entr" presetSubtype="1"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P spid="9" grpId="0" animBg="1"/>
      <p:bldP spid="9" grpId="1" animBg="1"/>
      <p:bldP spid="10" grpId="0" animBg="1"/>
      <p:bldP spid="10" grpId="1"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416675"/>
            <a:ext cx="2133600" cy="365125"/>
          </a:xfrm>
        </p:spPr>
        <p:txBody>
          <a:bodyPr/>
          <a:lstStyle/>
          <a:p>
            <a:fld id="{7912CF97-8A43-49E5-8AB3-BDCE887F3C6B}" type="slidenum">
              <a:rPr lang="en-US" smtClean="0"/>
              <a:t>3</a:t>
            </a:fld>
            <a:endParaRPr lang="en-US" dirty="0"/>
          </a:p>
        </p:txBody>
      </p:sp>
      <p:sp>
        <p:nvSpPr>
          <p:cNvPr id="3" name="TextBox 2"/>
          <p:cNvSpPr txBox="1"/>
          <p:nvPr/>
        </p:nvSpPr>
        <p:spPr>
          <a:xfrm>
            <a:off x="381000" y="95071"/>
            <a:ext cx="8259982" cy="1200329"/>
          </a:xfrm>
          <a:prstGeom prst="rect">
            <a:avLst/>
          </a:prstGeom>
          <a:noFill/>
        </p:spPr>
        <p:txBody>
          <a:bodyPr wrap="square" rtlCol="0">
            <a:spAutoFit/>
          </a:bodyPr>
          <a:lstStyle/>
          <a:p>
            <a:pPr algn="ctr">
              <a:lnSpc>
                <a:spcPct val="150000"/>
              </a:lnSpc>
            </a:pPr>
            <a:r>
              <a:rPr lang="en-US" sz="1600" dirty="0" smtClean="0"/>
              <a:t>… for more than 200 years</a:t>
            </a:r>
          </a:p>
          <a:p>
            <a:pPr algn="ctr">
              <a:lnSpc>
                <a:spcPct val="150000"/>
              </a:lnSpc>
            </a:pPr>
            <a:r>
              <a:rPr lang="en-US" sz="1600" dirty="0"/>
              <a:t>s</a:t>
            </a:r>
            <a:r>
              <a:rPr lang="en-US" sz="1600" dirty="0" smtClean="0"/>
              <a:t>cientists have used </a:t>
            </a:r>
            <a:r>
              <a:rPr lang="en-US" sz="1600" b="1" u="sng" dirty="0" smtClean="0"/>
              <a:t>only TWO types of documents</a:t>
            </a:r>
            <a:endParaRPr lang="en-US" sz="1600" dirty="0" smtClean="0"/>
          </a:p>
          <a:p>
            <a:pPr algn="ctr">
              <a:lnSpc>
                <a:spcPct val="150000"/>
              </a:lnSpc>
            </a:pPr>
            <a:r>
              <a:rPr lang="en-US" sz="1600" dirty="0" smtClean="0"/>
              <a:t>to protect ideas &amp; discoveries:</a:t>
            </a:r>
          </a:p>
        </p:txBody>
      </p:sp>
      <p:sp>
        <p:nvSpPr>
          <p:cNvPr id="8" name="TextBox 7"/>
          <p:cNvSpPr txBox="1"/>
          <p:nvPr/>
        </p:nvSpPr>
        <p:spPr>
          <a:xfrm>
            <a:off x="533400" y="3124200"/>
            <a:ext cx="8153400" cy="3277820"/>
          </a:xfrm>
          <a:prstGeom prst="rect">
            <a:avLst/>
          </a:prstGeom>
          <a:noFill/>
        </p:spPr>
        <p:txBody>
          <a:bodyPr wrap="square" rtlCol="0">
            <a:spAutoFit/>
          </a:bodyPr>
          <a:lstStyle/>
          <a:p>
            <a:pPr algn="ctr"/>
            <a:r>
              <a:rPr lang="en-US" sz="2000" b="1" dirty="0" smtClean="0">
                <a:latin typeface="+mj-lt"/>
              </a:rPr>
              <a:t>Deficiencies &amp; Limitations:</a:t>
            </a:r>
          </a:p>
          <a:p>
            <a:endParaRPr lang="en-US" sz="1600" dirty="0" smtClean="0">
              <a:latin typeface="+mj-lt"/>
            </a:endParaRPr>
          </a:p>
          <a:p>
            <a:pPr>
              <a:spcAft>
                <a:spcPts val="1200"/>
              </a:spcAft>
            </a:pPr>
            <a:r>
              <a:rPr lang="en-US" b="1" dirty="0" smtClean="0">
                <a:latin typeface="+mj-lt"/>
                <a:cs typeface="Arial" panose="020B0604020202020204" pitchFamily="34" charset="0"/>
              </a:rPr>
              <a:t>Academic Journals</a:t>
            </a:r>
            <a:endParaRPr lang="en-US" b="1" dirty="0">
              <a:latin typeface="+mj-lt"/>
              <a:cs typeface="Arial" panose="020B0604020202020204" pitchFamily="34" charset="0"/>
            </a:endParaRPr>
          </a:p>
          <a:p>
            <a:pPr marL="285750" indent="-285750">
              <a:spcAft>
                <a:spcPts val="600"/>
              </a:spcAft>
              <a:buFont typeface="Arial" panose="020B0604020202020204" pitchFamily="34" charset="0"/>
              <a:buChar char="•"/>
            </a:pPr>
            <a:r>
              <a:rPr lang="en-US" sz="1600" dirty="0">
                <a:solidFill>
                  <a:srgbClr val="0000FF"/>
                </a:solidFill>
                <a:latin typeface="+mj-lt"/>
                <a:cs typeface="Arial" panose="020B0604020202020204" pitchFamily="34" charset="0"/>
              </a:rPr>
              <a:t>s</a:t>
            </a:r>
            <a:r>
              <a:rPr lang="en-US" sz="1600" dirty="0" smtClean="0">
                <a:solidFill>
                  <a:srgbClr val="0000FF"/>
                </a:solidFill>
                <a:latin typeface="+mj-lt"/>
                <a:cs typeface="Arial" panose="020B0604020202020204" pitchFamily="34" charset="0"/>
              </a:rPr>
              <a:t>low</a:t>
            </a:r>
            <a:r>
              <a:rPr lang="en-US" sz="1600" dirty="0">
                <a:latin typeface="+mj-lt"/>
                <a:cs typeface="Arial" panose="020B0604020202020204" pitchFamily="34" charset="0"/>
              </a:rPr>
              <a:t>,</a:t>
            </a:r>
            <a:r>
              <a:rPr lang="en-US" sz="1600" dirty="0">
                <a:solidFill>
                  <a:srgbClr val="FF0000"/>
                </a:solidFill>
                <a:latin typeface="+mj-lt"/>
                <a:cs typeface="Arial" panose="020B0604020202020204" pitchFamily="34" charset="0"/>
              </a:rPr>
              <a:t> </a:t>
            </a:r>
            <a:r>
              <a:rPr lang="en-US" sz="1600" dirty="0" smtClean="0">
                <a:solidFill>
                  <a:srgbClr val="0000FF"/>
                </a:solidFill>
                <a:latin typeface="+mj-lt"/>
                <a:cs typeface="Arial" panose="020B0604020202020204" pitchFamily="34" charset="0"/>
              </a:rPr>
              <a:t>cumbersome</a:t>
            </a:r>
            <a:r>
              <a:rPr lang="en-US" sz="1600" dirty="0" smtClean="0">
                <a:latin typeface="+mj-lt"/>
                <a:cs typeface="Arial" panose="020B0604020202020204" pitchFamily="34" charset="0"/>
              </a:rPr>
              <a:t> and </a:t>
            </a:r>
            <a:r>
              <a:rPr lang="en-US" sz="1600" dirty="0">
                <a:solidFill>
                  <a:srgbClr val="0000FF"/>
                </a:solidFill>
                <a:latin typeface="+mj-lt"/>
                <a:cs typeface="Arial" panose="020B0604020202020204" pitchFamily="34" charset="0"/>
              </a:rPr>
              <a:t>ineffective</a:t>
            </a:r>
            <a:r>
              <a:rPr lang="en-US" sz="1600" dirty="0">
                <a:solidFill>
                  <a:srgbClr val="FF0000"/>
                </a:solidFill>
                <a:latin typeface="+mj-lt"/>
                <a:cs typeface="Arial" panose="020B0604020202020204" pitchFamily="34" charset="0"/>
              </a:rPr>
              <a:t> </a:t>
            </a:r>
            <a:r>
              <a:rPr lang="en-US" sz="1500" dirty="0">
                <a:latin typeface="+mj-lt"/>
                <a:cs typeface="Arial" panose="020B0604020202020204" pitchFamily="34" charset="0"/>
              </a:rPr>
              <a:t>(takes MONTHS / LOTS OF RESOURCES to write an article)</a:t>
            </a:r>
            <a:r>
              <a:rPr lang="en-US" sz="1500" dirty="0">
                <a:solidFill>
                  <a:srgbClr val="FF0000"/>
                </a:solidFill>
                <a:latin typeface="+mj-lt"/>
                <a:cs typeface="Arial" panose="020B0604020202020204" pitchFamily="34" charset="0"/>
              </a:rPr>
              <a:t> </a:t>
            </a:r>
          </a:p>
          <a:p>
            <a:pPr marL="285750" indent="-285750">
              <a:spcAft>
                <a:spcPts val="600"/>
              </a:spcAft>
              <a:buFont typeface="Arial" panose="020B0604020202020204" pitchFamily="34" charset="0"/>
              <a:buChar char="•"/>
            </a:pPr>
            <a:r>
              <a:rPr lang="en-US" sz="1600" dirty="0" smtClean="0">
                <a:latin typeface="+mj-lt"/>
                <a:cs typeface="Arial" panose="020B0604020202020204" pitchFamily="34" charset="0"/>
              </a:rPr>
              <a:t>BIASED against the </a:t>
            </a:r>
            <a:r>
              <a:rPr lang="en-US" sz="1600" dirty="0" smtClean="0">
                <a:solidFill>
                  <a:srgbClr val="0000FF"/>
                </a:solidFill>
                <a:latin typeface="+mj-lt"/>
                <a:cs typeface="Arial" panose="020B0604020202020204" pitchFamily="34" charset="0"/>
              </a:rPr>
              <a:t>LESS-INFLUENTIAL </a:t>
            </a:r>
            <a:r>
              <a:rPr lang="en-US" sz="1600" dirty="0" smtClean="0">
                <a:latin typeface="+mj-lt"/>
                <a:cs typeface="Arial" panose="020B0604020202020204" pitchFamily="34" charset="0"/>
              </a:rPr>
              <a:t>scientists &amp; innovators </a:t>
            </a:r>
          </a:p>
          <a:p>
            <a:pPr>
              <a:spcBef>
                <a:spcPts val="1800"/>
              </a:spcBef>
              <a:spcAft>
                <a:spcPts val="1200"/>
              </a:spcAft>
            </a:pPr>
            <a:r>
              <a:rPr lang="en-US" b="1" dirty="0" smtClean="0">
                <a:latin typeface="+mj-lt"/>
                <a:cs typeface="Arial" panose="020B0604020202020204" pitchFamily="34" charset="0"/>
              </a:rPr>
              <a:t>Patents</a:t>
            </a:r>
          </a:p>
          <a:p>
            <a:pPr marL="285750" indent="-285750">
              <a:spcAft>
                <a:spcPts val="1200"/>
              </a:spcAft>
              <a:buFont typeface="Arial" panose="020B0604020202020204" pitchFamily="34" charset="0"/>
              <a:buChar char="•"/>
            </a:pPr>
            <a:r>
              <a:rPr lang="en-US" sz="1600" dirty="0">
                <a:latin typeface="+mj-lt"/>
                <a:cs typeface="Arial" panose="020B0604020202020204" pitchFamily="34" charset="0"/>
              </a:rPr>
              <a:t>v</a:t>
            </a:r>
            <a:r>
              <a:rPr lang="en-US" sz="1600" dirty="0" smtClean="0">
                <a:latin typeface="+mj-lt"/>
                <a:cs typeface="Arial" panose="020B0604020202020204" pitchFamily="34" charset="0"/>
              </a:rPr>
              <a:t>ery expensive … intrusive forms of IP </a:t>
            </a:r>
            <a:r>
              <a:rPr lang="en-US" sz="1500" dirty="0" smtClean="0">
                <a:latin typeface="+mj-lt"/>
                <a:cs typeface="Arial" panose="020B0604020202020204" pitchFamily="34" charset="0"/>
              </a:rPr>
              <a:t>(i.e. interfere with ECONOMIC FREEDOM)</a:t>
            </a:r>
            <a:endParaRPr lang="en-US" sz="1600" dirty="0" smtClean="0">
              <a:latin typeface="+mj-lt"/>
              <a:cs typeface="Arial" panose="020B0604020202020204" pitchFamily="34" charset="0"/>
            </a:endParaRPr>
          </a:p>
          <a:p>
            <a:pPr marL="285750" indent="-285750">
              <a:spcAft>
                <a:spcPts val="1200"/>
              </a:spcAft>
              <a:buFont typeface="Arial" panose="020B0604020202020204" pitchFamily="34" charset="0"/>
              <a:buChar char="•"/>
            </a:pPr>
            <a:r>
              <a:rPr lang="en-US" sz="1600" dirty="0">
                <a:cs typeface="Arial" panose="020B0604020202020204" pitchFamily="34" charset="0"/>
              </a:rPr>
              <a:t>t</a:t>
            </a:r>
            <a:r>
              <a:rPr lang="en-US" sz="1600" dirty="0" smtClean="0">
                <a:cs typeface="Arial" panose="020B0604020202020204" pitchFamily="34" charset="0"/>
              </a:rPr>
              <a:t>he </a:t>
            </a:r>
            <a:r>
              <a:rPr lang="en-US" sz="1600" dirty="0">
                <a:cs typeface="Arial" panose="020B0604020202020204" pitchFamily="34" charset="0"/>
              </a:rPr>
              <a:t>wide majority of ideas &amp; discoveries are </a:t>
            </a:r>
            <a:r>
              <a:rPr lang="en-US" b="1" u="sng" dirty="0">
                <a:solidFill>
                  <a:srgbClr val="FF0000"/>
                </a:solidFill>
                <a:cs typeface="Arial" panose="020B0604020202020204" pitchFamily="34" charset="0"/>
              </a:rPr>
              <a:t>NON-PATENTABLE</a:t>
            </a:r>
            <a:r>
              <a:rPr lang="en-US" sz="1600" dirty="0">
                <a:cs typeface="Arial" panose="020B0604020202020204" pitchFamily="34" charset="0"/>
              </a:rPr>
              <a:t> </a:t>
            </a:r>
            <a:r>
              <a:rPr lang="en-US" sz="1500" dirty="0">
                <a:cs typeface="Arial" panose="020B0604020202020204" pitchFamily="34" charset="0"/>
              </a:rPr>
              <a:t>(i.e. cannot be protected by patents or any form of IP</a:t>
            </a:r>
            <a:r>
              <a:rPr lang="en-US" sz="1500" dirty="0" smtClean="0">
                <a:cs typeface="Arial" panose="020B0604020202020204" pitchFamily="34" charset="0"/>
              </a:rPr>
              <a:t>)</a:t>
            </a:r>
            <a:endParaRPr lang="en-US" sz="1500" dirty="0">
              <a:cs typeface="Arial" panose="020B0604020202020204" pitchFamily="34" charset="0"/>
            </a:endParaRPr>
          </a:p>
        </p:txBody>
      </p:sp>
      <p:sp>
        <p:nvSpPr>
          <p:cNvPr id="13" name="Rectangle 12"/>
          <p:cNvSpPr/>
          <p:nvPr/>
        </p:nvSpPr>
        <p:spPr>
          <a:xfrm>
            <a:off x="3276600" y="1524000"/>
            <a:ext cx="1054368" cy="1143000"/>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100000" b="100000"/>
            </a:path>
            <a:tileRect t="-100000" r="-10000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Journal</a:t>
            </a:r>
          </a:p>
          <a:p>
            <a:pPr algn="ctr"/>
            <a:r>
              <a:rPr lang="en-US" b="1" dirty="0" smtClean="0">
                <a:solidFill>
                  <a:schemeClr val="tx1"/>
                </a:solidFill>
              </a:rPr>
              <a:t>Articles</a:t>
            </a:r>
            <a:endParaRPr lang="en-US" b="1" dirty="0">
              <a:solidFill>
                <a:schemeClr val="tx1"/>
              </a:solidFill>
            </a:endParaRPr>
          </a:p>
        </p:txBody>
      </p:sp>
      <p:sp>
        <p:nvSpPr>
          <p:cNvPr id="14" name="Rectangle 13"/>
          <p:cNvSpPr/>
          <p:nvPr/>
        </p:nvSpPr>
        <p:spPr>
          <a:xfrm>
            <a:off x="4736832" y="1524000"/>
            <a:ext cx="1054368" cy="1143000"/>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100000" b="100000"/>
            </a:path>
            <a:tileRect t="-100000" r="-10000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Patents</a:t>
            </a:r>
            <a:endParaRPr lang="en-US" b="1" dirty="0">
              <a:solidFill>
                <a:schemeClr val="tx1"/>
              </a:solidFill>
            </a:endParaRPr>
          </a:p>
        </p:txBody>
      </p:sp>
      <p:sp>
        <p:nvSpPr>
          <p:cNvPr id="15" name="Rectangle 14"/>
          <p:cNvSpPr/>
          <p:nvPr/>
        </p:nvSpPr>
        <p:spPr>
          <a:xfrm>
            <a:off x="457200" y="5715000"/>
            <a:ext cx="8183782" cy="7620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61062015"/>
      </p:ext>
    </p:extLst>
  </p:cSld>
  <p:clrMapOvr>
    <a:masterClrMapping/>
  </p:clrMapOvr>
  <mc:AlternateContent xmlns:mc="http://schemas.openxmlformats.org/markup-compatibility/2006" xmlns:p14="http://schemas.microsoft.com/office/powerpoint/2010/main">
    <mc:Choice Requires="p14">
      <p:transition spd="slow" p14:dur="2000" advTm="29431"/>
    </mc:Choice>
    <mc:Fallback xmlns="">
      <p:transition spd="slow" advTm="29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1"/>
                            </p:stCondLst>
                            <p:childTnLst>
                              <p:par>
                                <p:cTn id="8" presetID="22" presetClass="entr" presetSubtype="1" fill="hold" grpId="0" nodeType="afterEffect">
                                  <p:stCondLst>
                                    <p:cond delay="100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childTnLst>
                          </p:cTn>
                        </p:par>
                        <p:par>
                          <p:cTn id="11" fill="hold">
                            <p:stCondLst>
                              <p:cond delay="11001"/>
                            </p:stCondLst>
                            <p:childTnLst>
                              <p:par>
                                <p:cTn id="12" presetID="22" presetClass="entr" presetSubtype="1" fill="hold" grpId="0" nodeType="afterEffect">
                                  <p:stCondLst>
                                    <p:cond delay="1200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bldLst>
      <p:bldP spid="8"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416675"/>
            <a:ext cx="2133600" cy="365125"/>
          </a:xfrm>
        </p:spPr>
        <p:txBody>
          <a:bodyPr/>
          <a:lstStyle/>
          <a:p>
            <a:fld id="{7912CF97-8A43-49E5-8AB3-BDCE887F3C6B}" type="slidenum">
              <a:rPr lang="en-US" smtClean="0"/>
              <a:t>4</a:t>
            </a:fld>
            <a:endParaRPr lang="en-US" dirty="0"/>
          </a:p>
        </p:txBody>
      </p:sp>
      <p:sp>
        <p:nvSpPr>
          <p:cNvPr id="17" name="TextBox 16"/>
          <p:cNvSpPr txBox="1"/>
          <p:nvPr/>
        </p:nvSpPr>
        <p:spPr>
          <a:xfrm>
            <a:off x="228600" y="90340"/>
            <a:ext cx="8686800" cy="1661993"/>
          </a:xfrm>
          <a:prstGeom prst="rect">
            <a:avLst/>
          </a:prstGeom>
          <a:noFill/>
        </p:spPr>
        <p:txBody>
          <a:bodyPr wrap="square" rtlCol="0">
            <a:spAutoFit/>
          </a:bodyPr>
          <a:lstStyle/>
          <a:p>
            <a:pPr algn="ctr">
              <a:spcAft>
                <a:spcPts val="1800"/>
              </a:spcAft>
            </a:pPr>
            <a:r>
              <a:rPr lang="en-US" sz="1600" dirty="0" smtClean="0"/>
              <a:t>articles published by </a:t>
            </a:r>
            <a:r>
              <a:rPr lang="en-US" sz="1600" i="1" dirty="0" smtClean="0">
                <a:solidFill>
                  <a:srgbClr val="0033CC"/>
                </a:solidFill>
              </a:rPr>
              <a:t>Oxford Journal of Intellectual Property</a:t>
            </a:r>
            <a:r>
              <a:rPr lang="en-US" sz="1600" i="1" dirty="0" smtClean="0"/>
              <a:t>*</a:t>
            </a:r>
            <a:r>
              <a:rPr lang="en-US" sz="1600" i="1" dirty="0" smtClean="0">
                <a:solidFill>
                  <a:srgbClr val="0033CC"/>
                </a:solidFill>
              </a:rPr>
              <a:t> </a:t>
            </a:r>
            <a:r>
              <a:rPr lang="en-US" sz="1400" i="1" dirty="0" smtClean="0"/>
              <a:t>&amp;</a:t>
            </a:r>
            <a:r>
              <a:rPr lang="en-US" sz="1600" i="1" dirty="0" smtClean="0">
                <a:solidFill>
                  <a:srgbClr val="0033CC"/>
                </a:solidFill>
              </a:rPr>
              <a:t> IP Today</a:t>
            </a:r>
            <a:r>
              <a:rPr lang="en-US" sz="1600" dirty="0" smtClean="0"/>
              <a:t> introduce:</a:t>
            </a:r>
            <a:endParaRPr lang="en-US" sz="1600" b="1" u="sng" dirty="0" smtClean="0"/>
          </a:p>
          <a:p>
            <a:pPr algn="ctr">
              <a:spcAft>
                <a:spcPts val="600"/>
              </a:spcAft>
            </a:pPr>
            <a:r>
              <a:rPr lang="en-US" sz="2000" b="1" smtClean="0"/>
              <a:t>Three NEW FORMS of IP / Documents</a:t>
            </a:r>
          </a:p>
          <a:p>
            <a:pPr algn="ctr">
              <a:spcAft>
                <a:spcPts val="1200"/>
              </a:spcAft>
            </a:pPr>
            <a:r>
              <a:rPr lang="en-US" sz="1700" smtClean="0"/>
              <a:t>(</a:t>
            </a:r>
            <a:r>
              <a:rPr lang="en-US" sz="1700" b="1" i="1">
                <a:solidFill>
                  <a:srgbClr val="0000FF"/>
                </a:solidFill>
              </a:rPr>
              <a:t>n</a:t>
            </a:r>
            <a:r>
              <a:rPr lang="en-US" sz="1700" b="1" i="1" smtClean="0">
                <a:solidFill>
                  <a:srgbClr val="0000FF"/>
                </a:solidFill>
              </a:rPr>
              <a:t>on-intrusive</a:t>
            </a:r>
            <a:r>
              <a:rPr lang="en-US" sz="1700" i="1" smtClean="0">
                <a:solidFill>
                  <a:srgbClr val="0000FF"/>
                </a:solidFill>
              </a:rPr>
              <a:t> </a:t>
            </a:r>
            <a:r>
              <a:rPr lang="en-US" sz="1700" i="1" smtClean="0"/>
              <a:t>forms of</a:t>
            </a:r>
            <a:r>
              <a:rPr lang="en-US" sz="1700" i="1"/>
              <a:t> </a:t>
            </a:r>
            <a:r>
              <a:rPr lang="en-US" sz="1700" i="1" smtClean="0"/>
              <a:t>IP</a:t>
            </a:r>
            <a:r>
              <a:rPr lang="en-US" sz="1700" smtClean="0"/>
              <a:t>)*</a:t>
            </a:r>
            <a:endParaRPr lang="en-US" sz="1700" dirty="0" smtClean="0"/>
          </a:p>
          <a:p>
            <a:pPr algn="ctr">
              <a:spcAft>
                <a:spcPts val="600"/>
              </a:spcAft>
            </a:pPr>
            <a:endParaRPr lang="en-US" sz="1600" dirty="0" smtClean="0"/>
          </a:p>
        </p:txBody>
      </p:sp>
      <p:sp>
        <p:nvSpPr>
          <p:cNvPr id="3" name="TextBox 2"/>
          <p:cNvSpPr txBox="1"/>
          <p:nvPr/>
        </p:nvSpPr>
        <p:spPr>
          <a:xfrm>
            <a:off x="1371600" y="1600200"/>
            <a:ext cx="1932510" cy="477054"/>
          </a:xfrm>
          <a:prstGeom prst="rect">
            <a:avLst/>
          </a:prstGeom>
          <a:noFill/>
        </p:spPr>
        <p:txBody>
          <a:bodyPr wrap="square" rtlCol="0">
            <a:spAutoFit/>
          </a:bodyPr>
          <a:lstStyle/>
          <a:p>
            <a:pPr algn="ctr">
              <a:lnSpc>
                <a:spcPts val="1500"/>
              </a:lnSpc>
            </a:pPr>
            <a:r>
              <a:rPr lang="en-US" sz="1400" b="1" dirty="0" smtClean="0"/>
              <a:t>Registered</a:t>
            </a:r>
          </a:p>
          <a:p>
            <a:pPr algn="ctr">
              <a:lnSpc>
                <a:spcPts val="1500"/>
              </a:lnSpc>
            </a:pPr>
            <a:r>
              <a:rPr lang="en-US" sz="1400" b="1" dirty="0" smtClean="0"/>
              <a:t>Priority-Document</a:t>
            </a:r>
            <a:endParaRPr lang="en-US" sz="1400" b="1" dirty="0"/>
          </a:p>
        </p:txBody>
      </p:sp>
      <p:sp>
        <p:nvSpPr>
          <p:cNvPr id="9" name="TextBox 8"/>
          <p:cNvSpPr txBox="1"/>
          <p:nvPr/>
        </p:nvSpPr>
        <p:spPr>
          <a:xfrm>
            <a:off x="3657600" y="1752600"/>
            <a:ext cx="1904999" cy="307777"/>
          </a:xfrm>
          <a:prstGeom prst="rect">
            <a:avLst/>
          </a:prstGeom>
          <a:noFill/>
        </p:spPr>
        <p:txBody>
          <a:bodyPr wrap="square" rtlCol="0">
            <a:spAutoFit/>
          </a:bodyPr>
          <a:lstStyle/>
          <a:p>
            <a:pPr algn="ctr"/>
            <a:r>
              <a:rPr lang="en-US" sz="1400" b="1" dirty="0" smtClean="0"/>
              <a:t>Formal Priority-Claims</a:t>
            </a:r>
          </a:p>
        </p:txBody>
      </p:sp>
      <p:sp>
        <p:nvSpPr>
          <p:cNvPr id="10" name="TextBox 9"/>
          <p:cNvSpPr txBox="1"/>
          <p:nvPr/>
        </p:nvSpPr>
        <p:spPr>
          <a:xfrm>
            <a:off x="5867400" y="1752600"/>
            <a:ext cx="1981200" cy="307777"/>
          </a:xfrm>
          <a:prstGeom prst="rect">
            <a:avLst/>
          </a:prstGeom>
          <a:noFill/>
        </p:spPr>
        <p:txBody>
          <a:bodyPr wrap="square" rtlCol="0">
            <a:spAutoFit/>
          </a:bodyPr>
          <a:lstStyle/>
          <a:p>
            <a:pPr algn="ctr"/>
            <a:r>
              <a:rPr lang="en-US" sz="1400" b="1" dirty="0" smtClean="0"/>
              <a:t>Priority-Certificates</a:t>
            </a:r>
            <a:endParaRPr lang="en-US" sz="1400" b="1" dirty="0"/>
          </a:p>
        </p:txBody>
      </p:sp>
      <p:sp>
        <p:nvSpPr>
          <p:cNvPr id="21" name="Striped Right Arrow 20"/>
          <p:cNvSpPr/>
          <p:nvPr/>
        </p:nvSpPr>
        <p:spPr>
          <a:xfrm>
            <a:off x="3352800" y="2741290"/>
            <a:ext cx="243533" cy="242316"/>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a:off x="5623867" y="2743198"/>
            <a:ext cx="243533" cy="242316"/>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2133600"/>
            <a:ext cx="1932510" cy="1939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2133600"/>
            <a:ext cx="1777023" cy="196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1165281" y="5204936"/>
            <a:ext cx="6911919" cy="78483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sz="1500" smtClean="0"/>
              <a:t>Particularly useful for </a:t>
            </a:r>
            <a:r>
              <a:rPr lang="en-US" sz="1500" b="1" smtClean="0">
                <a:solidFill>
                  <a:srgbClr val="FF0000"/>
                </a:solidFill>
              </a:rPr>
              <a:t>NON-PATENTABLE</a:t>
            </a:r>
            <a:r>
              <a:rPr lang="en-US" sz="1500" smtClean="0"/>
              <a:t> </a:t>
            </a:r>
            <a:r>
              <a:rPr lang="en-US" sz="1500" dirty="0"/>
              <a:t>ideas </a:t>
            </a:r>
            <a:r>
              <a:rPr lang="en-US" sz="1500"/>
              <a:t>&amp; </a:t>
            </a:r>
            <a:r>
              <a:rPr lang="en-US" sz="1500" smtClean="0"/>
              <a:t>discoveries</a:t>
            </a:r>
          </a:p>
          <a:p>
            <a:pPr marL="285750" indent="-285750">
              <a:spcAft>
                <a:spcPts val="1200"/>
              </a:spcAft>
              <a:buFont typeface="Arial" panose="020B0604020202020204" pitchFamily="34" charset="0"/>
              <a:buChar char="•"/>
            </a:pPr>
            <a:r>
              <a:rPr lang="en-US" sz="1500"/>
              <a:t>Can be used either as an </a:t>
            </a:r>
            <a:r>
              <a:rPr lang="en-US" sz="1500" b="1" u="sng"/>
              <a:t>ALTERNATIVE</a:t>
            </a:r>
            <a:r>
              <a:rPr lang="en-US" sz="1500"/>
              <a:t> or </a:t>
            </a:r>
            <a:r>
              <a:rPr lang="en-US" sz="1500" b="1" u="sng"/>
              <a:t>IN-ADDITION</a:t>
            </a:r>
            <a:r>
              <a:rPr lang="en-US" sz="1500"/>
              <a:t> to publication in </a:t>
            </a:r>
            <a:r>
              <a:rPr lang="en-US" sz="1500" smtClean="0"/>
              <a:t>Journals</a:t>
            </a:r>
            <a:endParaRPr lang="en-US" sz="1500"/>
          </a:p>
        </p:txBody>
      </p:sp>
      <p:sp>
        <p:nvSpPr>
          <p:cNvPr id="19" name="TextBox 18"/>
          <p:cNvSpPr txBox="1"/>
          <p:nvPr/>
        </p:nvSpPr>
        <p:spPr>
          <a:xfrm>
            <a:off x="1272361" y="6172200"/>
            <a:ext cx="6576239" cy="46166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100000" b="100000"/>
            </a:path>
            <a:tileRect t="-100000" r="-100000"/>
          </a:gradFill>
          <a:ln>
            <a:solidFill>
              <a:schemeClr val="bg1">
                <a:lumMod val="75000"/>
              </a:schemeClr>
            </a:solidFill>
          </a:ln>
        </p:spPr>
        <p:txBody>
          <a:bodyPr wrap="square" rtlCol="0">
            <a:spAutoFit/>
          </a:bodyPr>
          <a:lstStyle/>
          <a:p>
            <a:pPr algn="ctr"/>
            <a:r>
              <a:rPr lang="en-US" sz="1200" dirty="0" smtClean="0"/>
              <a:t>*Priority-Certificates, a proposal for non-intrusive forms of IP; by Comanescu &amp; Hyndman </a:t>
            </a:r>
          </a:p>
          <a:p>
            <a:pPr algn="ctr"/>
            <a:r>
              <a:rPr lang="en-US" sz="1200" i="1" dirty="0" smtClean="0"/>
              <a:t>Oxford </a:t>
            </a:r>
            <a:r>
              <a:rPr lang="en-US" sz="1200" i="1" dirty="0"/>
              <a:t>Journal of </a:t>
            </a:r>
            <a:r>
              <a:rPr lang="en-US" sz="1200" i="1" dirty="0" smtClean="0"/>
              <a:t>Intellectual Property, (May 2015, Vol. 10, No. 6)</a:t>
            </a:r>
            <a:endParaRPr lang="en-US" sz="1200" i="1" dirty="0"/>
          </a:p>
        </p:txBody>
      </p:sp>
      <p:pic>
        <p:nvPicPr>
          <p:cNvPr id="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133600"/>
            <a:ext cx="1915855" cy="1958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533400" y="4419600"/>
            <a:ext cx="8153400" cy="400110"/>
          </a:xfrm>
          <a:prstGeom prst="rect">
            <a:avLst/>
          </a:prstGeom>
          <a:noFill/>
        </p:spPr>
        <p:txBody>
          <a:bodyPr wrap="square" rtlCol="0">
            <a:spAutoFit/>
          </a:bodyPr>
          <a:lstStyle/>
          <a:p>
            <a:pPr algn="ctr">
              <a:spcAft>
                <a:spcPts val="600"/>
              </a:spcAft>
            </a:pPr>
            <a:r>
              <a:rPr lang="en-US" sz="2000" b="1" cap="small" smtClean="0">
                <a:solidFill>
                  <a:srgbClr val="0000FF"/>
                </a:solidFill>
              </a:rPr>
              <a:t>Mitigating Deficiencies </a:t>
            </a:r>
            <a:r>
              <a:rPr lang="en-US" sz="2000" b="1" smtClean="0"/>
              <a:t>of </a:t>
            </a:r>
            <a:r>
              <a:rPr lang="en-US" sz="2000" b="1" cap="small" smtClean="0"/>
              <a:t>Academic </a:t>
            </a:r>
            <a:r>
              <a:rPr lang="en-US" sz="2000" b="1" cap="small" dirty="0" smtClean="0"/>
              <a:t>Journals </a:t>
            </a:r>
            <a:r>
              <a:rPr lang="en-US" sz="2000" b="1" smtClean="0"/>
              <a:t>&amp; </a:t>
            </a:r>
            <a:r>
              <a:rPr lang="en-US" sz="2000" b="1" cap="small" smtClean="0"/>
              <a:t>Patents</a:t>
            </a:r>
            <a:endParaRPr lang="en-US" sz="2000" b="1" cap="small" dirty="0" smtClean="0"/>
          </a:p>
        </p:txBody>
      </p:sp>
      <p:sp>
        <p:nvSpPr>
          <p:cNvPr id="27" name="Rectangle 26"/>
          <p:cNvSpPr/>
          <p:nvPr/>
        </p:nvSpPr>
        <p:spPr>
          <a:xfrm>
            <a:off x="838200" y="4343400"/>
            <a:ext cx="7391400" cy="6096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20" name="Rectangle 19"/>
          <p:cNvSpPr/>
          <p:nvPr/>
        </p:nvSpPr>
        <p:spPr>
          <a:xfrm>
            <a:off x="838200" y="5105400"/>
            <a:ext cx="7391400" cy="5334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7487781"/>
      </p:ext>
    </p:extLst>
  </p:cSld>
  <p:clrMapOvr>
    <a:masterClrMapping/>
  </p:clrMapOvr>
  <mc:AlternateContent xmlns:mc="http://schemas.openxmlformats.org/markup-compatibility/2006" xmlns:p14="http://schemas.microsoft.com/office/powerpoint/2010/main">
    <mc:Choice Requires="p14">
      <p:transition spd="slow" p14:dur="2000" advTm="25182"/>
    </mc:Choice>
    <mc:Fallback xmlns="">
      <p:transition spd="slow" advTm="25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22" presetClass="entr" presetSubtype="8" fill="hold" grpId="0" nodeType="afterEffect">
                                  <p:stCondLst>
                                    <p:cond delay="1600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childTnLst>
                          </p:cTn>
                        </p:par>
                        <p:par>
                          <p:cTn id="11" fill="hold">
                            <p:stCondLst>
                              <p:cond delay="17001"/>
                            </p:stCondLst>
                            <p:childTnLst>
                              <p:par>
                                <p:cTn id="12" presetID="10" presetClass="exit" presetSubtype="0" fill="hold" grpId="1" nodeType="afterEffect">
                                  <p:stCondLst>
                                    <p:cond delay="3000"/>
                                  </p:stCondLst>
                                  <p:childTnLst>
                                    <p:animEffect transition="out" filter="fade">
                                      <p:cBhvr>
                                        <p:cTn id="13" dur="500"/>
                                        <p:tgtEl>
                                          <p:spTgt spid="27"/>
                                        </p:tgtEl>
                                      </p:cBhvr>
                                    </p:animEffect>
                                    <p:set>
                                      <p:cBhvr>
                                        <p:cTn id="14" dur="1" fill="hold">
                                          <p:stCondLst>
                                            <p:cond delay="499"/>
                                          </p:stCondLst>
                                        </p:cTn>
                                        <p:tgtEl>
                                          <p:spTgt spid="27"/>
                                        </p:tgtEl>
                                        <p:attrNameLst>
                                          <p:attrName>style.visibility</p:attrName>
                                        </p:attrNameLst>
                                      </p:cBhvr>
                                      <p:to>
                                        <p:strVal val="hidden"/>
                                      </p:to>
                                    </p:set>
                                  </p:childTnLst>
                                </p:cTn>
                              </p:par>
                            </p:childTnLst>
                          </p:cTn>
                        </p:par>
                        <p:par>
                          <p:cTn id="15" fill="hold">
                            <p:stCondLst>
                              <p:cond delay="20501"/>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bldLst>
      <p:bldP spid="27" grpId="0" animBg="1"/>
      <p:bldP spid="27" grpId="1"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416675"/>
            <a:ext cx="2133600" cy="365125"/>
          </a:xfrm>
        </p:spPr>
        <p:txBody>
          <a:bodyPr/>
          <a:lstStyle/>
          <a:p>
            <a:fld id="{7912CF97-8A43-49E5-8AB3-BDCE887F3C6B}" type="slidenum">
              <a:rPr lang="en-US" smtClean="0"/>
              <a:t>5</a:t>
            </a:fld>
            <a:endParaRPr lang="en-US" dirty="0"/>
          </a:p>
        </p:txBody>
      </p:sp>
      <p:sp>
        <p:nvSpPr>
          <p:cNvPr id="15" name="TextBox 14"/>
          <p:cNvSpPr txBox="1"/>
          <p:nvPr/>
        </p:nvSpPr>
        <p:spPr>
          <a:xfrm>
            <a:off x="343222" y="76200"/>
            <a:ext cx="8534400" cy="1154162"/>
          </a:xfrm>
          <a:prstGeom prst="rect">
            <a:avLst/>
          </a:prstGeom>
          <a:noFill/>
        </p:spPr>
        <p:txBody>
          <a:bodyPr wrap="square" rtlCol="0">
            <a:spAutoFit/>
          </a:bodyPr>
          <a:lstStyle/>
          <a:p>
            <a:pPr algn="ctr">
              <a:spcAft>
                <a:spcPts val="1200"/>
              </a:spcAft>
            </a:pPr>
            <a:r>
              <a:rPr lang="en-US" dirty="0" smtClean="0"/>
              <a:t>10-15 years from now:</a:t>
            </a:r>
          </a:p>
          <a:p>
            <a:pPr algn="ctr">
              <a:spcAft>
                <a:spcPts val="600"/>
              </a:spcAft>
            </a:pPr>
            <a:r>
              <a:rPr lang="en-US" b="1" dirty="0" smtClean="0"/>
              <a:t>we expect </a:t>
            </a:r>
            <a:r>
              <a:rPr lang="en-US" b="1" dirty="0"/>
              <a:t>a</a:t>
            </a:r>
            <a:r>
              <a:rPr lang="en-US" b="1" dirty="0" smtClean="0"/>
              <a:t>bout </a:t>
            </a:r>
            <a:r>
              <a:rPr lang="en-US" b="1" u="sng" dirty="0" smtClean="0"/>
              <a:t>20 million</a:t>
            </a:r>
            <a:r>
              <a:rPr lang="en-US" b="1" dirty="0" smtClean="0"/>
              <a:t> of such documents issued per year</a:t>
            </a:r>
          </a:p>
          <a:p>
            <a:pPr algn="ctr">
              <a:spcAft>
                <a:spcPts val="600"/>
              </a:spcAft>
            </a:pPr>
            <a:r>
              <a:rPr lang="en-US" sz="1600" dirty="0" smtClean="0"/>
              <a:t>(more than all Journal Articles &amp; Patents together!)</a:t>
            </a:r>
          </a:p>
        </p:txBody>
      </p:sp>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767840"/>
            <a:ext cx="1905645" cy="1941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0" y="1767840"/>
            <a:ext cx="1922416" cy="1941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Oval 21"/>
          <p:cNvSpPr/>
          <p:nvPr/>
        </p:nvSpPr>
        <p:spPr>
          <a:xfrm>
            <a:off x="1447800" y="1725656"/>
            <a:ext cx="914400" cy="26328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a:off x="3505200" y="2375532"/>
            <a:ext cx="243533" cy="242316"/>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Striped Right Arrow 23"/>
          <p:cNvSpPr/>
          <p:nvPr/>
        </p:nvSpPr>
        <p:spPr>
          <a:xfrm>
            <a:off x="5776267" y="2377440"/>
            <a:ext cx="243533" cy="242316"/>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767840"/>
            <a:ext cx="1777023" cy="196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228600" y="1422660"/>
            <a:ext cx="990600" cy="1785104"/>
          </a:xfrm>
          <a:prstGeom prst="rect">
            <a:avLst/>
          </a:prstGeom>
          <a:noFill/>
        </p:spPr>
        <p:txBody>
          <a:bodyPr wrap="square" rtlCol="0">
            <a:spAutoFit/>
          </a:bodyPr>
          <a:lstStyle/>
          <a:p>
            <a:pPr algn="r">
              <a:spcAft>
                <a:spcPts val="600"/>
              </a:spcAft>
            </a:pPr>
            <a:r>
              <a:rPr lang="en-US" sz="1500" b="1" u="sng" dirty="0" smtClean="0"/>
              <a:t>Grantors:</a:t>
            </a:r>
            <a:endParaRPr lang="en-US" sz="1500" b="1" dirty="0"/>
          </a:p>
          <a:p>
            <a:pPr algn="r"/>
            <a:r>
              <a:rPr lang="en-US" sz="1300" b="1" dirty="0" smtClean="0"/>
              <a:t>Google</a:t>
            </a:r>
          </a:p>
          <a:p>
            <a:pPr algn="r"/>
            <a:r>
              <a:rPr lang="en-US" sz="1300" smtClean="0"/>
              <a:t>Facebook</a:t>
            </a:r>
          </a:p>
          <a:p>
            <a:pPr algn="r"/>
            <a:r>
              <a:rPr lang="en-US" sz="1300" smtClean="0"/>
              <a:t>LexisNexis</a:t>
            </a:r>
            <a:endParaRPr lang="en-US" sz="1300" dirty="0" smtClean="0"/>
          </a:p>
          <a:p>
            <a:pPr algn="r"/>
            <a:r>
              <a:rPr lang="en-US" sz="1300" smtClean="0"/>
              <a:t>LinkedIn</a:t>
            </a:r>
          </a:p>
          <a:p>
            <a:pPr algn="r"/>
            <a:r>
              <a:rPr lang="en-US" sz="600" smtClean="0"/>
              <a:t>…</a:t>
            </a:r>
          </a:p>
          <a:p>
            <a:pPr lvl="0" algn="r"/>
            <a:r>
              <a:rPr lang="en-US" sz="1300">
                <a:solidFill>
                  <a:prstClr val="black"/>
                </a:solidFill>
              </a:rPr>
              <a:t>Stanford</a:t>
            </a:r>
          </a:p>
          <a:p>
            <a:pPr lvl="0" algn="r"/>
            <a:r>
              <a:rPr lang="en-US" sz="1300">
                <a:solidFill>
                  <a:prstClr val="black"/>
                </a:solidFill>
              </a:rPr>
              <a:t>MIT</a:t>
            </a:r>
          </a:p>
          <a:p>
            <a:pPr algn="r"/>
            <a:endParaRPr lang="en-US" sz="600" dirty="0" smtClean="0"/>
          </a:p>
        </p:txBody>
      </p:sp>
      <p:sp>
        <p:nvSpPr>
          <p:cNvPr id="20" name="Right Bracket 19"/>
          <p:cNvSpPr/>
          <p:nvPr/>
        </p:nvSpPr>
        <p:spPr>
          <a:xfrm>
            <a:off x="1143000" y="1472410"/>
            <a:ext cx="76200" cy="162763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9" name="Straight Arrow Connector 28"/>
          <p:cNvCxnSpPr/>
          <p:nvPr/>
        </p:nvCxnSpPr>
        <p:spPr>
          <a:xfrm>
            <a:off x="1219200" y="1857296"/>
            <a:ext cx="2286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57200" y="4267200"/>
            <a:ext cx="8496622" cy="1754326"/>
          </a:xfrm>
          <a:prstGeom prst="rect">
            <a:avLst/>
          </a:prstGeom>
          <a:noFill/>
        </p:spPr>
        <p:txBody>
          <a:bodyPr wrap="square" rtlCol="0">
            <a:spAutoFit/>
          </a:bodyPr>
          <a:lstStyle/>
          <a:p>
            <a:pPr>
              <a:spcAft>
                <a:spcPts val="2400"/>
              </a:spcAft>
            </a:pPr>
            <a:r>
              <a:rPr lang="en-US" b="1" u="sng" dirty="0" smtClean="0"/>
              <a:t>The GRANTOR</a:t>
            </a:r>
            <a:r>
              <a:rPr lang="en-US" b="1" dirty="0" smtClean="0"/>
              <a:t> of such documents will receive significant benefits:</a:t>
            </a:r>
          </a:p>
          <a:p>
            <a:pPr marL="342900" indent="-342900">
              <a:lnSpc>
                <a:spcPts val="2200"/>
              </a:lnSpc>
              <a:spcAft>
                <a:spcPts val="1800"/>
              </a:spcAft>
              <a:buFont typeface="Wingdings" panose="05000000000000000000" pitchFamily="2" charset="2"/>
              <a:buChar char="§"/>
            </a:pPr>
            <a:r>
              <a:rPr lang="en-US" sz="1500" u="sng" dirty="0" smtClean="0"/>
              <a:t>Financial Benefits</a:t>
            </a:r>
            <a:r>
              <a:rPr lang="en-US" sz="1500" b="1" dirty="0" smtClean="0"/>
              <a:t>: 20 million documents </a:t>
            </a:r>
            <a:r>
              <a:rPr lang="en-US" sz="1500" b="1" dirty="0" smtClean="0">
                <a:sym typeface="Wingdings" panose="05000000000000000000" pitchFamily="2" charset="2"/>
              </a:rPr>
              <a:t></a:t>
            </a:r>
            <a:r>
              <a:rPr lang="en-US" sz="1500" b="1" dirty="0" smtClean="0"/>
              <a:t> revenue of up </a:t>
            </a:r>
            <a:r>
              <a:rPr lang="en-US" sz="1500" b="1" dirty="0"/>
              <a:t>to $5 billion per </a:t>
            </a:r>
            <a:r>
              <a:rPr lang="en-US" sz="1500" b="1" dirty="0" smtClean="0"/>
              <a:t>year </a:t>
            </a:r>
            <a:r>
              <a:rPr lang="en-US" sz="1500" dirty="0" smtClean="0"/>
              <a:t>(100 million users)</a:t>
            </a:r>
            <a:endParaRPr lang="en-US" sz="1500" b="1" dirty="0" smtClean="0"/>
          </a:p>
          <a:p>
            <a:pPr marL="342900" indent="-342900">
              <a:lnSpc>
                <a:spcPts val="2200"/>
              </a:lnSpc>
              <a:spcAft>
                <a:spcPts val="1200"/>
              </a:spcAft>
              <a:buFont typeface="Wingdings" panose="05000000000000000000" pitchFamily="2" charset="2"/>
              <a:buChar char="§"/>
            </a:pPr>
            <a:r>
              <a:rPr lang="en-US" sz="1500" u="sng" dirty="0" smtClean="0"/>
              <a:t>Reputational Benefits</a:t>
            </a:r>
            <a:r>
              <a:rPr lang="en-US" sz="1500" dirty="0" smtClean="0"/>
              <a:t>: acting as </a:t>
            </a:r>
            <a:r>
              <a:rPr lang="en-US" sz="1600" b="1" cap="small" dirty="0" smtClean="0">
                <a:solidFill>
                  <a:srgbClr val="0000FF"/>
                </a:solidFill>
              </a:rPr>
              <a:t>Academic Authority</a:t>
            </a:r>
            <a:r>
              <a:rPr lang="en-US" sz="1500" dirty="0" smtClean="0"/>
              <a:t> and </a:t>
            </a:r>
            <a:r>
              <a:rPr lang="en-US" sz="1600" b="1" cap="small" dirty="0">
                <a:solidFill>
                  <a:srgbClr val="0000FF"/>
                </a:solidFill>
              </a:rPr>
              <a:t>Dispute Resolution Authority</a:t>
            </a:r>
            <a:r>
              <a:rPr lang="en-US" sz="1600" dirty="0">
                <a:solidFill>
                  <a:srgbClr val="0000FF"/>
                </a:solidFill>
              </a:rPr>
              <a:t> </a:t>
            </a:r>
            <a:r>
              <a:rPr lang="en-US" sz="1500" dirty="0"/>
              <a:t>for </a:t>
            </a:r>
            <a:r>
              <a:rPr lang="en-US" sz="1500" dirty="0" smtClean="0"/>
              <a:t>scientific, intellectual &amp; </a:t>
            </a:r>
            <a:r>
              <a:rPr lang="en-US" sz="1500" dirty="0"/>
              <a:t>academic </a:t>
            </a:r>
            <a:r>
              <a:rPr lang="en-US" sz="1500"/>
              <a:t>priority </a:t>
            </a:r>
            <a:r>
              <a:rPr lang="en-US" sz="1500" smtClean="0"/>
              <a:t>disputes (</a:t>
            </a:r>
            <a:r>
              <a:rPr lang="en-CA" sz="1600" smtClean="0"/>
              <a:t>enduring </a:t>
            </a:r>
            <a:r>
              <a:rPr lang="en-CA" sz="1600"/>
              <a:t>type of business … </a:t>
            </a:r>
            <a:r>
              <a:rPr lang="en-CA" sz="1600" b="1">
                <a:solidFill>
                  <a:srgbClr val="FF0000"/>
                </a:solidFill>
              </a:rPr>
              <a:t>50 YEARS </a:t>
            </a:r>
            <a:r>
              <a:rPr lang="en-CA" sz="1600"/>
              <a:t>or </a:t>
            </a:r>
            <a:r>
              <a:rPr lang="en-CA" sz="1600" smtClean="0"/>
              <a:t>longer</a:t>
            </a:r>
            <a:r>
              <a:rPr lang="en-US" sz="1500" smtClean="0"/>
              <a:t>)</a:t>
            </a:r>
            <a:endParaRPr lang="en-US" sz="1500" dirty="0"/>
          </a:p>
        </p:txBody>
      </p:sp>
      <p:sp>
        <p:nvSpPr>
          <p:cNvPr id="19" name="Isosceles Triangle 18"/>
          <p:cNvSpPr/>
          <p:nvPr/>
        </p:nvSpPr>
        <p:spPr>
          <a:xfrm rot="5400000">
            <a:off x="1207876" y="544725"/>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p:cNvSpPr/>
          <p:nvPr/>
        </p:nvSpPr>
        <p:spPr>
          <a:xfrm rot="5400000">
            <a:off x="166772" y="4888125"/>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25" name="Rectangle 24"/>
          <p:cNvSpPr/>
          <p:nvPr/>
        </p:nvSpPr>
        <p:spPr>
          <a:xfrm>
            <a:off x="304800" y="5257800"/>
            <a:ext cx="8610600" cy="9144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8176641"/>
      </p:ext>
    </p:extLst>
  </p:cSld>
  <p:clrMapOvr>
    <a:masterClrMapping/>
  </p:clrMapOvr>
  <mc:AlternateContent xmlns:mc="http://schemas.openxmlformats.org/markup-compatibility/2006" xmlns:p14="http://schemas.microsoft.com/office/powerpoint/2010/main">
    <mc:Choice Requires="p14">
      <p:transition spd="slow" p14:dur="2000" advTm="32781"/>
    </mc:Choice>
    <mc:Fallback xmlns="">
      <p:transition spd="slow" advTm="32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1"/>
                            </p:stCondLst>
                            <p:childTnLst>
                              <p:par>
                                <p:cTn id="8" presetID="22" presetClass="entr" presetSubtype="1" fill="hold" grpId="0" nodeType="afterEffect">
                                  <p:stCondLst>
                                    <p:cond delay="350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par>
                          <p:cTn id="11" fill="hold">
                            <p:stCondLst>
                              <p:cond delay="4001"/>
                            </p:stCondLst>
                            <p:childTnLst>
                              <p:par>
                                <p:cTn id="12" presetID="10" presetClass="exit" presetSubtype="0" fill="hold" grpId="1" nodeType="afterEffect">
                                  <p:stCondLst>
                                    <p:cond delay="8000"/>
                                  </p:stCondLst>
                                  <p:childTnLst>
                                    <p:animEffect transition="out" filter="fade">
                                      <p:cBhvr>
                                        <p:cTn id="13" dur="500"/>
                                        <p:tgtEl>
                                          <p:spTgt spid="19"/>
                                        </p:tgtEl>
                                      </p:cBhvr>
                                    </p:animEffect>
                                    <p:set>
                                      <p:cBhvr>
                                        <p:cTn id="14" dur="1" fill="hold">
                                          <p:stCondLst>
                                            <p:cond delay="499"/>
                                          </p:stCondLst>
                                        </p:cTn>
                                        <p:tgtEl>
                                          <p:spTgt spid="19"/>
                                        </p:tgtEl>
                                        <p:attrNameLst>
                                          <p:attrName>style.visibility</p:attrName>
                                        </p:attrNameLst>
                                      </p:cBhvr>
                                      <p:to>
                                        <p:strVal val="hidden"/>
                                      </p:to>
                                    </p:set>
                                  </p:childTnLst>
                                </p:cTn>
                              </p:par>
                            </p:childTnLst>
                          </p:cTn>
                        </p:par>
                        <p:par>
                          <p:cTn id="15" fill="hold">
                            <p:stCondLst>
                              <p:cond delay="12501"/>
                            </p:stCondLst>
                            <p:childTnLst>
                              <p:par>
                                <p:cTn id="16" presetID="22" presetClass="entr" presetSubtype="1"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up)">
                                      <p:cBhvr>
                                        <p:cTn id="18" dur="1000"/>
                                        <p:tgtEl>
                                          <p:spTgt spid="30"/>
                                        </p:tgtEl>
                                      </p:cBhvr>
                                    </p:animEffect>
                                  </p:childTnLst>
                                </p:cTn>
                              </p:par>
                            </p:childTnLst>
                          </p:cTn>
                        </p:par>
                        <p:par>
                          <p:cTn id="19" fill="hold">
                            <p:stCondLst>
                              <p:cond delay="13501"/>
                            </p:stCondLst>
                            <p:childTnLst>
                              <p:par>
                                <p:cTn id="20" presetID="22" presetClass="entr" presetSubtype="4" fill="hold" grpId="0" nodeType="afterEffect">
                                  <p:stCondLst>
                                    <p:cond delay="250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par>
                          <p:cTn id="23" fill="hold">
                            <p:stCondLst>
                              <p:cond delay="16501"/>
                            </p:stCondLst>
                            <p:childTnLst>
                              <p:par>
                                <p:cTn id="24" presetID="10" presetClass="exit" presetSubtype="0" fill="hold" grpId="1" nodeType="afterEffect">
                                  <p:stCondLst>
                                    <p:cond delay="4000"/>
                                  </p:stCondLst>
                                  <p:childTnLst>
                                    <p:animEffect transition="out" filter="fade">
                                      <p:cBhvr>
                                        <p:cTn id="25" dur="500"/>
                                        <p:tgtEl>
                                          <p:spTgt spid="27"/>
                                        </p:tgtEl>
                                      </p:cBhvr>
                                    </p:animEffect>
                                    <p:set>
                                      <p:cBhvr>
                                        <p:cTn id="26" dur="1" fill="hold">
                                          <p:stCondLst>
                                            <p:cond delay="499"/>
                                          </p:stCondLst>
                                        </p:cTn>
                                        <p:tgtEl>
                                          <p:spTgt spid="27"/>
                                        </p:tgtEl>
                                        <p:attrNameLst>
                                          <p:attrName>style.visibility</p:attrName>
                                        </p:attrNameLst>
                                      </p:cBhvr>
                                      <p:to>
                                        <p:strVal val="hidden"/>
                                      </p:to>
                                    </p:set>
                                  </p:childTnLst>
                                </p:cTn>
                              </p:par>
                            </p:childTnLst>
                          </p:cTn>
                        </p:par>
                        <p:par>
                          <p:cTn id="27" fill="hold">
                            <p:stCondLst>
                              <p:cond delay="21001"/>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bldLst>
      <p:bldP spid="30" grpId="0"/>
      <p:bldP spid="19" grpId="0" animBg="1"/>
      <p:bldP spid="19" grpId="1" animBg="1"/>
      <p:bldP spid="27" grpId="0" animBg="1"/>
      <p:bldP spid="27" grpId="1"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6226" y="152400"/>
            <a:ext cx="8077200" cy="369332"/>
          </a:xfrm>
          <a:prstGeom prst="rect">
            <a:avLst/>
          </a:prstGeom>
          <a:noFill/>
        </p:spPr>
        <p:txBody>
          <a:bodyPr wrap="square" rtlCol="0">
            <a:spAutoFit/>
          </a:bodyPr>
          <a:lstStyle/>
          <a:p>
            <a:pPr algn="ctr"/>
            <a:r>
              <a:rPr lang="en-US" b="1" u="sng" dirty="0" smtClean="0"/>
              <a:t>The problem of </a:t>
            </a:r>
            <a:r>
              <a:rPr lang="en-US" b="1" u="sng" dirty="0" smtClean="0">
                <a:solidFill>
                  <a:srgbClr val="0000FF"/>
                </a:solidFill>
              </a:rPr>
              <a:t>multi-party</a:t>
            </a:r>
            <a:r>
              <a:rPr lang="en-US" b="1" u="sng" dirty="0" smtClean="0"/>
              <a:t> projects</a:t>
            </a:r>
          </a:p>
        </p:txBody>
      </p:sp>
      <p:sp>
        <p:nvSpPr>
          <p:cNvPr id="60" name="TextBox 59"/>
          <p:cNvSpPr txBox="1"/>
          <p:nvPr/>
        </p:nvSpPr>
        <p:spPr>
          <a:xfrm>
            <a:off x="1595207" y="3855184"/>
            <a:ext cx="6405793" cy="1569660"/>
          </a:xfrm>
          <a:prstGeom prst="rect">
            <a:avLst/>
          </a:prstGeom>
          <a:noFill/>
        </p:spPr>
        <p:txBody>
          <a:bodyPr wrap="none" rtlCol="0">
            <a:spAutoFit/>
          </a:bodyPr>
          <a:lstStyle/>
          <a:p>
            <a:pPr>
              <a:spcAft>
                <a:spcPts val="1200"/>
              </a:spcAft>
            </a:pPr>
            <a:r>
              <a:rPr lang="en-US" sz="1500" b="1" u="sng" dirty="0" smtClean="0"/>
              <a:t>Questions:</a:t>
            </a:r>
            <a:r>
              <a:rPr lang="en-US" sz="1500" dirty="0" smtClean="0"/>
              <a:t>		                </a:t>
            </a:r>
            <a:r>
              <a:rPr lang="en-US" sz="1500" b="1" u="sng" dirty="0" smtClean="0"/>
              <a:t>Career </a:t>
            </a:r>
            <a:r>
              <a:rPr lang="en-US" sz="1500" b="1" u="sng" dirty="0"/>
              <a:t>C</a:t>
            </a:r>
            <a:r>
              <a:rPr lang="en-US" sz="1500" b="1" u="sng" dirty="0" smtClean="0"/>
              <a:t>onsequences</a:t>
            </a:r>
            <a:r>
              <a:rPr lang="en-US" sz="1500" dirty="0" smtClean="0"/>
              <a:t>:</a:t>
            </a:r>
            <a:endParaRPr lang="en-US" sz="1400" dirty="0" smtClean="0"/>
          </a:p>
          <a:p>
            <a:pPr marL="342900" indent="-342900">
              <a:spcAft>
                <a:spcPts val="600"/>
              </a:spcAft>
              <a:buFont typeface="+mj-lt"/>
              <a:buAutoNum type="arabicPeriod"/>
            </a:pPr>
            <a:r>
              <a:rPr lang="en-US" sz="1400" dirty="0" smtClean="0"/>
              <a:t> </a:t>
            </a:r>
            <a:r>
              <a:rPr lang="en-US" sz="1400" b="1" cap="small" dirty="0" smtClean="0">
                <a:solidFill>
                  <a:srgbClr val="0033CC"/>
                </a:solidFill>
              </a:rPr>
              <a:t>Anne</a:t>
            </a:r>
            <a:r>
              <a:rPr lang="en-US" sz="1400" cap="small" dirty="0" smtClean="0">
                <a:solidFill>
                  <a:srgbClr val="0033CC"/>
                </a:solidFill>
              </a:rPr>
              <a:t>’s </a:t>
            </a:r>
            <a:r>
              <a:rPr lang="en-US" sz="1400" cap="small" dirty="0">
                <a:solidFill>
                  <a:srgbClr val="0033CC"/>
                </a:solidFill>
              </a:rPr>
              <a:t>C</a:t>
            </a:r>
            <a:r>
              <a:rPr lang="en-US" sz="1400" cap="small" dirty="0" smtClean="0">
                <a:solidFill>
                  <a:srgbClr val="0033CC"/>
                </a:solidFill>
              </a:rPr>
              <a:t>ontribution?</a:t>
            </a:r>
            <a:r>
              <a:rPr lang="en-US" sz="1400" cap="small" dirty="0" smtClean="0"/>
              <a:t>  </a:t>
            </a:r>
            <a:r>
              <a:rPr lang="en-US" sz="1400" cap="small" dirty="0" smtClean="0">
                <a:sym typeface="Wingdings" panose="05000000000000000000" pitchFamily="2" charset="2"/>
              </a:rPr>
              <a:t> … Article co-</a:t>
            </a:r>
            <a:r>
              <a:rPr lang="en-US" sz="1400" cap="small" dirty="0">
                <a:sym typeface="Wingdings" panose="05000000000000000000" pitchFamily="2" charset="2"/>
              </a:rPr>
              <a:t>A</a:t>
            </a:r>
            <a:r>
              <a:rPr lang="en-US" sz="1400" cap="small" dirty="0" smtClean="0">
                <a:sym typeface="Wingdings" panose="05000000000000000000" pitchFamily="2" charset="2"/>
              </a:rPr>
              <a:t>uthor</a:t>
            </a:r>
            <a:r>
              <a:rPr lang="en-US" sz="1400" cap="small" dirty="0">
                <a:sym typeface="Wingdings" panose="05000000000000000000" pitchFamily="2" charset="2"/>
              </a:rPr>
              <a:t>? </a:t>
            </a:r>
            <a:r>
              <a:rPr lang="en-US" sz="1400" cap="small" dirty="0" smtClean="0">
                <a:sym typeface="Wingdings" panose="05000000000000000000" pitchFamily="2" charset="2"/>
              </a:rPr>
              <a:t>… Inventor? … Tenure? … Prize?  </a:t>
            </a:r>
            <a:endParaRPr lang="en-US" sz="1400" cap="small" dirty="0" smtClean="0"/>
          </a:p>
          <a:p>
            <a:pPr marL="342900" indent="-342900">
              <a:spcAft>
                <a:spcPts val="600"/>
              </a:spcAft>
              <a:buFont typeface="+mj-lt"/>
              <a:buAutoNum type="arabicPeriod"/>
            </a:pPr>
            <a:r>
              <a:rPr lang="en-US" sz="1400" cap="small" dirty="0" smtClean="0"/>
              <a:t> </a:t>
            </a:r>
            <a:r>
              <a:rPr lang="en-US" sz="1400" b="1" cap="small" dirty="0" smtClean="0">
                <a:solidFill>
                  <a:srgbClr val="0033CC"/>
                </a:solidFill>
              </a:rPr>
              <a:t>Peter</a:t>
            </a:r>
            <a:r>
              <a:rPr lang="en-US" sz="1400" cap="small" dirty="0" smtClean="0">
                <a:solidFill>
                  <a:srgbClr val="0033CC"/>
                </a:solidFill>
              </a:rPr>
              <a:t>’s </a:t>
            </a:r>
            <a:r>
              <a:rPr lang="en-US" sz="1400" cap="small" dirty="0">
                <a:solidFill>
                  <a:srgbClr val="0033CC"/>
                </a:solidFill>
              </a:rPr>
              <a:t>C</a:t>
            </a:r>
            <a:r>
              <a:rPr lang="en-US" sz="1400" cap="small" dirty="0" smtClean="0">
                <a:solidFill>
                  <a:srgbClr val="0033CC"/>
                </a:solidFill>
              </a:rPr>
              <a:t>ontribution?</a:t>
            </a:r>
            <a:r>
              <a:rPr lang="en-US" sz="1400" cap="small" dirty="0">
                <a:sym typeface="Wingdings" panose="05000000000000000000" pitchFamily="2" charset="2"/>
              </a:rPr>
              <a:t> </a:t>
            </a:r>
            <a:r>
              <a:rPr lang="en-US" sz="1400" cap="small" dirty="0" smtClean="0">
                <a:sym typeface="Wingdings" panose="05000000000000000000" pitchFamily="2" charset="2"/>
              </a:rPr>
              <a:t>  … </a:t>
            </a:r>
            <a:r>
              <a:rPr lang="en-US" sz="1400" cap="small" dirty="0">
                <a:sym typeface="Wingdings" panose="05000000000000000000" pitchFamily="2" charset="2"/>
              </a:rPr>
              <a:t>A</a:t>
            </a:r>
            <a:r>
              <a:rPr lang="en-US" sz="1400" cap="small" dirty="0" smtClean="0">
                <a:sym typeface="Wingdings" panose="05000000000000000000" pitchFamily="2" charset="2"/>
              </a:rPr>
              <a:t>rticle co-</a:t>
            </a:r>
            <a:r>
              <a:rPr lang="en-US" sz="1400" cap="small" dirty="0">
                <a:sym typeface="Wingdings" panose="05000000000000000000" pitchFamily="2" charset="2"/>
              </a:rPr>
              <a:t>A</a:t>
            </a:r>
            <a:r>
              <a:rPr lang="en-US" sz="1400" cap="small" dirty="0" smtClean="0">
                <a:sym typeface="Wingdings" panose="05000000000000000000" pitchFamily="2" charset="2"/>
              </a:rPr>
              <a:t>uthor</a:t>
            </a:r>
            <a:r>
              <a:rPr lang="en-US" sz="1400" cap="small" dirty="0">
                <a:sym typeface="Wingdings" panose="05000000000000000000" pitchFamily="2" charset="2"/>
              </a:rPr>
              <a:t>? </a:t>
            </a:r>
            <a:r>
              <a:rPr lang="en-US" sz="1400" cap="small" dirty="0" smtClean="0">
                <a:sym typeface="Wingdings" panose="05000000000000000000" pitchFamily="2" charset="2"/>
              </a:rPr>
              <a:t>… Inventor</a:t>
            </a:r>
            <a:r>
              <a:rPr lang="en-US" sz="1400" cap="small" dirty="0">
                <a:sym typeface="Wingdings" panose="05000000000000000000" pitchFamily="2" charset="2"/>
              </a:rPr>
              <a:t>? … T</a:t>
            </a:r>
            <a:r>
              <a:rPr lang="en-US" sz="1400" cap="small" dirty="0" smtClean="0">
                <a:sym typeface="Wingdings" panose="05000000000000000000" pitchFamily="2" charset="2"/>
              </a:rPr>
              <a:t>enure</a:t>
            </a:r>
            <a:r>
              <a:rPr lang="en-US" sz="1400" cap="small" dirty="0">
                <a:sym typeface="Wingdings" panose="05000000000000000000" pitchFamily="2" charset="2"/>
              </a:rPr>
              <a:t>? … </a:t>
            </a:r>
            <a:r>
              <a:rPr lang="en-US" sz="1400" cap="small" dirty="0" smtClean="0">
                <a:sym typeface="Wingdings" panose="05000000000000000000" pitchFamily="2" charset="2"/>
              </a:rPr>
              <a:t>Prize</a:t>
            </a:r>
            <a:r>
              <a:rPr lang="en-US" sz="1400" cap="small" dirty="0">
                <a:sym typeface="Wingdings" panose="05000000000000000000" pitchFamily="2" charset="2"/>
              </a:rPr>
              <a:t>?  </a:t>
            </a:r>
            <a:endParaRPr lang="en-US" sz="1400" cap="small" dirty="0"/>
          </a:p>
          <a:p>
            <a:pPr>
              <a:spcAft>
                <a:spcPts val="600"/>
              </a:spcAft>
            </a:pPr>
            <a:r>
              <a:rPr lang="en-US" sz="1400" cap="small" dirty="0" smtClean="0"/>
              <a:t> …			…</a:t>
            </a:r>
          </a:p>
          <a:p>
            <a:pPr marL="342900" indent="-342900">
              <a:spcAft>
                <a:spcPts val="600"/>
              </a:spcAft>
              <a:buFont typeface="+mj-lt"/>
              <a:buAutoNum type="arabicPeriod" startAt="20"/>
            </a:pPr>
            <a:r>
              <a:rPr lang="en-US" sz="1400" cap="small" dirty="0" smtClean="0"/>
              <a:t> </a:t>
            </a:r>
            <a:r>
              <a:rPr lang="en-US" sz="1400" b="1" cap="small" dirty="0" smtClean="0">
                <a:solidFill>
                  <a:srgbClr val="0033CC"/>
                </a:solidFill>
              </a:rPr>
              <a:t>Mark</a:t>
            </a:r>
            <a:r>
              <a:rPr lang="en-US" sz="1400" cap="small" dirty="0" smtClean="0">
                <a:solidFill>
                  <a:srgbClr val="0033CC"/>
                </a:solidFill>
              </a:rPr>
              <a:t>’s </a:t>
            </a:r>
            <a:r>
              <a:rPr lang="en-US" sz="1400" cap="small" dirty="0">
                <a:solidFill>
                  <a:srgbClr val="0033CC"/>
                </a:solidFill>
              </a:rPr>
              <a:t>C</a:t>
            </a:r>
            <a:r>
              <a:rPr lang="en-US" sz="1400" cap="small" dirty="0" smtClean="0">
                <a:solidFill>
                  <a:srgbClr val="0033CC"/>
                </a:solidFill>
              </a:rPr>
              <a:t>ontribution?</a:t>
            </a:r>
            <a:r>
              <a:rPr lang="en-US" sz="1400" cap="small" dirty="0">
                <a:sym typeface="Wingdings" panose="05000000000000000000" pitchFamily="2" charset="2"/>
              </a:rPr>
              <a:t> </a:t>
            </a:r>
            <a:r>
              <a:rPr lang="en-US" sz="1400" cap="small" dirty="0" smtClean="0">
                <a:sym typeface="Wingdings" panose="05000000000000000000" pitchFamily="2" charset="2"/>
              </a:rPr>
              <a:t>  … Article co-</a:t>
            </a:r>
            <a:r>
              <a:rPr lang="en-US" sz="1400" cap="small" dirty="0">
                <a:sym typeface="Wingdings" panose="05000000000000000000" pitchFamily="2" charset="2"/>
              </a:rPr>
              <a:t>A</a:t>
            </a:r>
            <a:r>
              <a:rPr lang="en-US" sz="1400" cap="small" dirty="0" smtClean="0">
                <a:sym typeface="Wingdings" panose="05000000000000000000" pitchFamily="2" charset="2"/>
              </a:rPr>
              <a:t>uthor</a:t>
            </a:r>
            <a:r>
              <a:rPr lang="en-US" sz="1400" cap="small" dirty="0">
                <a:sym typeface="Wingdings" panose="05000000000000000000" pitchFamily="2" charset="2"/>
              </a:rPr>
              <a:t>? </a:t>
            </a:r>
            <a:r>
              <a:rPr lang="en-US" sz="1400" cap="small" dirty="0" smtClean="0">
                <a:sym typeface="Wingdings" panose="05000000000000000000" pitchFamily="2" charset="2"/>
              </a:rPr>
              <a:t>… Inventor</a:t>
            </a:r>
            <a:r>
              <a:rPr lang="en-US" sz="1400" cap="small" dirty="0">
                <a:sym typeface="Wingdings" panose="05000000000000000000" pitchFamily="2" charset="2"/>
              </a:rPr>
              <a:t>? … T</a:t>
            </a:r>
            <a:r>
              <a:rPr lang="en-US" sz="1400" cap="small" dirty="0" smtClean="0">
                <a:sym typeface="Wingdings" panose="05000000000000000000" pitchFamily="2" charset="2"/>
              </a:rPr>
              <a:t>enure</a:t>
            </a:r>
            <a:r>
              <a:rPr lang="en-US" sz="1400" cap="small" dirty="0">
                <a:sym typeface="Wingdings" panose="05000000000000000000" pitchFamily="2" charset="2"/>
              </a:rPr>
              <a:t>? … </a:t>
            </a:r>
            <a:r>
              <a:rPr lang="en-US" sz="1400" cap="small" dirty="0" smtClean="0">
                <a:sym typeface="Wingdings" panose="05000000000000000000" pitchFamily="2" charset="2"/>
              </a:rPr>
              <a:t>Prize</a:t>
            </a:r>
            <a:r>
              <a:rPr lang="en-US" sz="1400" cap="small" dirty="0">
                <a:sym typeface="Wingdings" panose="05000000000000000000" pitchFamily="2" charset="2"/>
              </a:rPr>
              <a:t>?  </a:t>
            </a:r>
            <a:endParaRPr lang="en-US" sz="1400" cap="small" dirty="0"/>
          </a:p>
        </p:txBody>
      </p:sp>
      <p:sp>
        <p:nvSpPr>
          <p:cNvPr id="61" name="TextBox 60"/>
          <p:cNvSpPr txBox="1"/>
          <p:nvPr/>
        </p:nvSpPr>
        <p:spPr>
          <a:xfrm>
            <a:off x="685800" y="5936903"/>
            <a:ext cx="7848600" cy="692497"/>
          </a:xfrm>
          <a:prstGeom prst="rect">
            <a:avLst/>
          </a:prstGeom>
          <a:noFill/>
        </p:spPr>
        <p:txBody>
          <a:bodyPr wrap="square" rtlCol="0">
            <a:spAutoFit/>
          </a:bodyPr>
          <a:lstStyle/>
          <a:p>
            <a:pPr algn="ctr">
              <a:spcAft>
                <a:spcPts val="600"/>
              </a:spcAft>
            </a:pPr>
            <a:r>
              <a:rPr lang="en-US" sz="1900" cap="small" dirty="0" smtClean="0"/>
              <a:t>Registry System </a:t>
            </a:r>
            <a:r>
              <a:rPr lang="en-US" sz="1900" dirty="0" smtClean="0"/>
              <a:t>provides </a:t>
            </a:r>
            <a:r>
              <a:rPr lang="en-US" sz="1900" b="1" dirty="0" smtClean="0"/>
              <a:t>ANSWERS </a:t>
            </a:r>
            <a:r>
              <a:rPr lang="en-US" sz="1900" dirty="0" smtClean="0"/>
              <a:t>to the </a:t>
            </a:r>
            <a:r>
              <a:rPr lang="en-US" sz="1900" b="1" dirty="0" smtClean="0"/>
              <a:t>QUESTIONS </a:t>
            </a:r>
            <a:r>
              <a:rPr lang="en-US" sz="1900" dirty="0" smtClean="0"/>
              <a:t>above</a:t>
            </a:r>
          </a:p>
          <a:p>
            <a:pPr algn="ctr"/>
            <a:r>
              <a:rPr lang="en-US" sz="1400" i="1" dirty="0" smtClean="0"/>
              <a:t>… Mark</a:t>
            </a:r>
            <a:r>
              <a:rPr lang="en-US" sz="1400" i="1" dirty="0"/>
              <a:t>, Anne, </a:t>
            </a:r>
            <a:r>
              <a:rPr lang="en-US" sz="1400" i="1" dirty="0" smtClean="0"/>
              <a:t>Peter secure </a:t>
            </a:r>
            <a:r>
              <a:rPr lang="en-US" sz="1400" i="1" dirty="0"/>
              <a:t>CREDIT &amp; RECOGNITION for their </a:t>
            </a:r>
            <a:r>
              <a:rPr lang="en-US" sz="1400" i="1" dirty="0" smtClean="0"/>
              <a:t>contributions</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7" name="Rounded Rectangle 66"/>
          <p:cNvSpPr/>
          <p:nvPr/>
        </p:nvSpPr>
        <p:spPr>
          <a:xfrm>
            <a:off x="1066800" y="838200"/>
            <a:ext cx="7162800" cy="2667000"/>
          </a:xfrm>
          <a:prstGeom prst="roundRect">
            <a:avLst>
              <a:gd name="adj" fmla="val 5212"/>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p:cNvSpPr txBox="1"/>
          <p:nvPr/>
        </p:nvSpPr>
        <p:spPr>
          <a:xfrm>
            <a:off x="1066799" y="914400"/>
            <a:ext cx="7162801" cy="607859"/>
          </a:xfrm>
          <a:prstGeom prst="rect">
            <a:avLst/>
          </a:prstGeom>
          <a:noFill/>
        </p:spPr>
        <p:txBody>
          <a:bodyPr wrap="square" rtlCol="0">
            <a:spAutoFit/>
          </a:bodyPr>
          <a:lstStyle/>
          <a:p>
            <a:pPr algn="ctr">
              <a:spcAft>
                <a:spcPts val="300"/>
              </a:spcAft>
            </a:pPr>
            <a:r>
              <a:rPr lang="en-US" sz="1900" b="1" cap="small" dirty="0" smtClean="0"/>
              <a:t>Scientific &amp; Medical Achievements </a:t>
            </a:r>
          </a:p>
          <a:p>
            <a:pPr algn="ctr">
              <a:spcAft>
                <a:spcPts val="600"/>
              </a:spcAft>
            </a:pPr>
            <a:r>
              <a:rPr lang="en-US" sz="1200" dirty="0" smtClean="0"/>
              <a:t>(e.g. Discovery … New Medical Procedure … New Technology … New Device)</a:t>
            </a:r>
            <a:endParaRPr lang="en-US" sz="1200" dirty="0"/>
          </a:p>
        </p:txBody>
      </p:sp>
      <p:grpSp>
        <p:nvGrpSpPr>
          <p:cNvPr id="69" name="Group 68"/>
          <p:cNvGrpSpPr/>
          <p:nvPr/>
        </p:nvGrpSpPr>
        <p:grpSpPr>
          <a:xfrm>
            <a:off x="6934200" y="2228660"/>
            <a:ext cx="404279" cy="590740"/>
            <a:chOff x="1195921" y="2601559"/>
            <a:chExt cx="404279" cy="590740"/>
          </a:xfrm>
        </p:grpSpPr>
        <p:grpSp>
          <p:nvGrpSpPr>
            <p:cNvPr id="111" name="Group 110"/>
            <p:cNvGrpSpPr>
              <a:grpSpLocks noChangeAspect="1"/>
            </p:cNvGrpSpPr>
            <p:nvPr/>
          </p:nvGrpSpPr>
          <p:grpSpPr>
            <a:xfrm>
              <a:off x="1255700" y="2850313"/>
              <a:ext cx="284720" cy="341986"/>
              <a:chOff x="3455409" y="2057400"/>
              <a:chExt cx="1143000" cy="1372892"/>
            </a:xfrm>
          </p:grpSpPr>
          <p:sp>
            <p:nvSpPr>
              <p:cNvPr id="113" name="Oval 112"/>
              <p:cNvSpPr/>
              <p:nvPr/>
            </p:nvSpPr>
            <p:spPr>
              <a:xfrm>
                <a:off x="3726872" y="2057400"/>
                <a:ext cx="600075" cy="6096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ound Same Side Corner Rectangle 113"/>
              <p:cNvSpPr/>
              <p:nvPr/>
            </p:nvSpPr>
            <p:spPr>
              <a:xfrm>
                <a:off x="3455409" y="2668292"/>
                <a:ext cx="1143000" cy="762000"/>
              </a:xfrm>
              <a:prstGeom prst="round2SameRect">
                <a:avLst>
                  <a:gd name="adj1" fmla="val 42938"/>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Flowchart: Merge 114"/>
              <p:cNvSpPr/>
              <p:nvPr/>
            </p:nvSpPr>
            <p:spPr>
              <a:xfrm>
                <a:off x="3819525" y="2667000"/>
                <a:ext cx="438150" cy="11430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p:cNvSpPr/>
              <p:nvPr/>
            </p:nvSpPr>
            <p:spPr>
              <a:xfrm>
                <a:off x="3638801" y="2971799"/>
                <a:ext cx="45719" cy="45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116"/>
              <p:cNvSpPr/>
              <p:nvPr/>
            </p:nvSpPr>
            <p:spPr>
              <a:xfrm>
                <a:off x="4373881" y="2971800"/>
                <a:ext cx="45719" cy="45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TextBox 111"/>
            <p:cNvSpPr txBox="1"/>
            <p:nvPr/>
          </p:nvSpPr>
          <p:spPr>
            <a:xfrm>
              <a:off x="1195921" y="2601559"/>
              <a:ext cx="404279" cy="215444"/>
            </a:xfrm>
            <a:prstGeom prst="rect">
              <a:avLst/>
            </a:prstGeom>
            <a:noFill/>
          </p:spPr>
          <p:txBody>
            <a:bodyPr wrap="none" rtlCol="0">
              <a:spAutoFit/>
            </a:bodyPr>
            <a:lstStyle/>
            <a:p>
              <a:pPr algn="ctr"/>
              <a:r>
                <a:rPr lang="en-US" sz="800" dirty="0" smtClean="0"/>
                <a:t>Mark</a:t>
              </a:r>
              <a:endParaRPr lang="en-US" sz="800" dirty="0"/>
            </a:p>
          </p:txBody>
        </p:sp>
      </p:grpSp>
      <p:grpSp>
        <p:nvGrpSpPr>
          <p:cNvPr id="70" name="Group 69"/>
          <p:cNvGrpSpPr/>
          <p:nvPr/>
        </p:nvGrpSpPr>
        <p:grpSpPr>
          <a:xfrm>
            <a:off x="2895375" y="2215608"/>
            <a:ext cx="429000" cy="574483"/>
            <a:chOff x="3596597" y="4563659"/>
            <a:chExt cx="715001" cy="957471"/>
          </a:xfrm>
        </p:grpSpPr>
        <p:sp>
          <p:nvSpPr>
            <p:cNvPr id="105" name="Oval 104"/>
            <p:cNvSpPr/>
            <p:nvPr/>
          </p:nvSpPr>
          <p:spPr>
            <a:xfrm>
              <a:off x="3838986" y="4951153"/>
              <a:ext cx="249131" cy="25308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ound Same Side Corner Rectangle 105"/>
            <p:cNvSpPr/>
            <p:nvPr/>
          </p:nvSpPr>
          <p:spPr>
            <a:xfrm>
              <a:off x="3726284" y="5204774"/>
              <a:ext cx="474534" cy="316356"/>
            </a:xfrm>
            <a:prstGeom prst="round2SameRect">
              <a:avLst>
                <a:gd name="adj1" fmla="val 42938"/>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Flowchart: Merge 106"/>
            <p:cNvSpPr/>
            <p:nvPr/>
          </p:nvSpPr>
          <p:spPr>
            <a:xfrm>
              <a:off x="3877453" y="5204238"/>
              <a:ext cx="181905" cy="47453"/>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380242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410760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Box 109"/>
            <p:cNvSpPr txBox="1"/>
            <p:nvPr/>
          </p:nvSpPr>
          <p:spPr>
            <a:xfrm>
              <a:off x="3596597" y="4563659"/>
              <a:ext cx="715001" cy="359073"/>
            </a:xfrm>
            <a:prstGeom prst="rect">
              <a:avLst/>
            </a:prstGeom>
            <a:noFill/>
          </p:spPr>
          <p:txBody>
            <a:bodyPr wrap="square" rtlCol="0">
              <a:spAutoFit/>
            </a:bodyPr>
            <a:lstStyle/>
            <a:p>
              <a:pPr algn="ctr"/>
              <a:r>
                <a:rPr lang="en-US" sz="800" dirty="0" smtClean="0"/>
                <a:t>Peter</a:t>
              </a:r>
              <a:endParaRPr lang="en-US" sz="800" dirty="0"/>
            </a:p>
          </p:txBody>
        </p:sp>
      </p:grpSp>
      <p:grpSp>
        <p:nvGrpSpPr>
          <p:cNvPr id="71" name="Group 70"/>
          <p:cNvGrpSpPr/>
          <p:nvPr/>
        </p:nvGrpSpPr>
        <p:grpSpPr>
          <a:xfrm>
            <a:off x="2057400" y="2221165"/>
            <a:ext cx="404278" cy="568926"/>
            <a:chOff x="3414546" y="2680156"/>
            <a:chExt cx="404278" cy="568926"/>
          </a:xfrm>
        </p:grpSpPr>
        <p:grpSp>
          <p:nvGrpSpPr>
            <p:cNvPr id="98" name="Group 97"/>
            <p:cNvGrpSpPr>
              <a:grpSpLocks noChangeAspect="1"/>
            </p:cNvGrpSpPr>
            <p:nvPr/>
          </p:nvGrpSpPr>
          <p:grpSpPr>
            <a:xfrm>
              <a:off x="3474325" y="2907096"/>
              <a:ext cx="284720" cy="341986"/>
              <a:chOff x="2667000" y="1368804"/>
              <a:chExt cx="632712" cy="759969"/>
            </a:xfrm>
          </p:grpSpPr>
          <p:sp>
            <p:nvSpPr>
              <p:cNvPr id="100" name="Oval 99"/>
              <p:cNvSpPr/>
              <p:nvPr/>
            </p:nvSpPr>
            <p:spPr>
              <a:xfrm>
                <a:off x="2817269" y="1368804"/>
                <a:ext cx="332174" cy="337446"/>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 Same Side Corner Rectangle 100"/>
              <p:cNvSpPr/>
              <p:nvPr/>
            </p:nvSpPr>
            <p:spPr>
              <a:xfrm>
                <a:off x="2667000" y="1706965"/>
                <a:ext cx="632712" cy="421808"/>
              </a:xfrm>
              <a:prstGeom prst="round2SameRect">
                <a:avLst>
                  <a:gd name="adj1" fmla="val 42938"/>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Flowchart: Merge 101"/>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TextBox 98"/>
            <p:cNvSpPr txBox="1"/>
            <p:nvPr/>
          </p:nvSpPr>
          <p:spPr>
            <a:xfrm>
              <a:off x="3414546" y="2680156"/>
              <a:ext cx="404278" cy="215444"/>
            </a:xfrm>
            <a:prstGeom prst="rect">
              <a:avLst/>
            </a:prstGeom>
            <a:noFill/>
          </p:spPr>
          <p:txBody>
            <a:bodyPr wrap="none" rtlCol="0">
              <a:spAutoFit/>
            </a:bodyPr>
            <a:lstStyle/>
            <a:p>
              <a:pPr algn="ctr"/>
              <a:r>
                <a:rPr lang="en-US" sz="800" dirty="0" smtClean="0"/>
                <a:t>Anne</a:t>
              </a:r>
              <a:endParaRPr lang="en-US" sz="800" dirty="0"/>
            </a:p>
          </p:txBody>
        </p:sp>
      </p:grpSp>
      <p:grpSp>
        <p:nvGrpSpPr>
          <p:cNvPr id="72" name="Group 71"/>
          <p:cNvGrpSpPr/>
          <p:nvPr/>
        </p:nvGrpSpPr>
        <p:grpSpPr>
          <a:xfrm>
            <a:off x="3758072" y="2221165"/>
            <a:ext cx="380232" cy="568926"/>
            <a:chOff x="3426569" y="2680156"/>
            <a:chExt cx="380232" cy="568926"/>
          </a:xfrm>
        </p:grpSpPr>
        <p:grpSp>
          <p:nvGrpSpPr>
            <p:cNvPr id="91" name="Group 90"/>
            <p:cNvGrpSpPr>
              <a:grpSpLocks noChangeAspect="1"/>
            </p:cNvGrpSpPr>
            <p:nvPr/>
          </p:nvGrpSpPr>
          <p:grpSpPr>
            <a:xfrm>
              <a:off x="3474325" y="2907096"/>
              <a:ext cx="284720" cy="341986"/>
              <a:chOff x="2667000" y="1368804"/>
              <a:chExt cx="632712" cy="759969"/>
            </a:xfrm>
          </p:grpSpPr>
          <p:sp>
            <p:nvSpPr>
              <p:cNvPr id="93" name="Oval 92"/>
              <p:cNvSpPr/>
              <p:nvPr/>
            </p:nvSpPr>
            <p:spPr>
              <a:xfrm>
                <a:off x="2817269" y="1368804"/>
                <a:ext cx="332174" cy="3374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ound Same Side Corner Rectangle 93"/>
              <p:cNvSpPr/>
              <p:nvPr/>
            </p:nvSpPr>
            <p:spPr>
              <a:xfrm>
                <a:off x="2667000" y="1706965"/>
                <a:ext cx="632712" cy="421808"/>
              </a:xfrm>
              <a:prstGeom prst="round2SameRect">
                <a:avLst>
                  <a:gd name="adj1" fmla="val 42938"/>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Flowchart: Merge 94"/>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2" name="TextBox 91"/>
            <p:cNvSpPr txBox="1"/>
            <p:nvPr/>
          </p:nvSpPr>
          <p:spPr>
            <a:xfrm>
              <a:off x="3426569" y="2680156"/>
              <a:ext cx="380232" cy="215444"/>
            </a:xfrm>
            <a:prstGeom prst="rect">
              <a:avLst/>
            </a:prstGeom>
            <a:noFill/>
          </p:spPr>
          <p:txBody>
            <a:bodyPr wrap="none" rtlCol="0">
              <a:spAutoFit/>
            </a:bodyPr>
            <a:lstStyle/>
            <a:p>
              <a:pPr algn="ctr"/>
              <a:r>
                <a:rPr lang="en-US" sz="800" dirty="0" smtClean="0"/>
                <a:t>John</a:t>
              </a:r>
              <a:endParaRPr lang="en-US" sz="800" dirty="0"/>
            </a:p>
          </p:txBody>
        </p:sp>
      </p:grpSp>
      <p:grpSp>
        <p:nvGrpSpPr>
          <p:cNvPr id="73" name="Group 72"/>
          <p:cNvGrpSpPr/>
          <p:nvPr/>
        </p:nvGrpSpPr>
        <p:grpSpPr>
          <a:xfrm>
            <a:off x="6019800" y="2221165"/>
            <a:ext cx="410690" cy="568926"/>
            <a:chOff x="3411341" y="2680156"/>
            <a:chExt cx="410690" cy="568926"/>
          </a:xfrm>
        </p:grpSpPr>
        <p:grpSp>
          <p:nvGrpSpPr>
            <p:cNvPr id="84" name="Group 83"/>
            <p:cNvGrpSpPr>
              <a:grpSpLocks noChangeAspect="1"/>
            </p:cNvGrpSpPr>
            <p:nvPr/>
          </p:nvGrpSpPr>
          <p:grpSpPr>
            <a:xfrm>
              <a:off x="3474325" y="2907096"/>
              <a:ext cx="284720" cy="341986"/>
              <a:chOff x="2667000" y="1368804"/>
              <a:chExt cx="632712" cy="759969"/>
            </a:xfrm>
          </p:grpSpPr>
          <p:sp>
            <p:nvSpPr>
              <p:cNvPr id="86" name="Oval 85"/>
              <p:cNvSpPr/>
              <p:nvPr/>
            </p:nvSpPr>
            <p:spPr>
              <a:xfrm>
                <a:off x="2817269" y="1368804"/>
                <a:ext cx="332174" cy="33744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ound Same Side Corner Rectangle 86"/>
              <p:cNvSpPr/>
              <p:nvPr/>
            </p:nvSpPr>
            <p:spPr>
              <a:xfrm>
                <a:off x="2667000" y="1706965"/>
                <a:ext cx="632712" cy="421808"/>
              </a:xfrm>
              <a:prstGeom prst="round2SameRect">
                <a:avLst>
                  <a:gd name="adj1" fmla="val 42938"/>
                  <a:gd name="adj2" fmla="val 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lowchart: Merge 87"/>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5" name="TextBox 84"/>
            <p:cNvSpPr txBox="1"/>
            <p:nvPr/>
          </p:nvSpPr>
          <p:spPr>
            <a:xfrm>
              <a:off x="3411341" y="2680156"/>
              <a:ext cx="410690" cy="215444"/>
            </a:xfrm>
            <a:prstGeom prst="rect">
              <a:avLst/>
            </a:prstGeom>
            <a:noFill/>
          </p:spPr>
          <p:txBody>
            <a:bodyPr wrap="none" rtlCol="0">
              <a:spAutoFit/>
            </a:bodyPr>
            <a:lstStyle/>
            <a:p>
              <a:pPr algn="ctr"/>
              <a:r>
                <a:rPr lang="en-US" sz="800" dirty="0" smtClean="0"/>
                <a:t>Linda</a:t>
              </a:r>
              <a:endParaRPr lang="en-US" sz="800" dirty="0"/>
            </a:p>
          </p:txBody>
        </p:sp>
      </p:grpSp>
      <p:sp>
        <p:nvSpPr>
          <p:cNvPr id="74" name="TextBox 73"/>
          <p:cNvSpPr txBox="1"/>
          <p:nvPr/>
        </p:nvSpPr>
        <p:spPr>
          <a:xfrm>
            <a:off x="1295399" y="1752600"/>
            <a:ext cx="6705601" cy="1615827"/>
          </a:xfrm>
          <a:prstGeom prst="rect">
            <a:avLst/>
          </a:prstGeom>
          <a:noFill/>
        </p:spPr>
        <p:txBody>
          <a:bodyPr wrap="square" rtlCol="0">
            <a:spAutoFit/>
          </a:bodyPr>
          <a:lstStyle/>
          <a:p>
            <a:pPr algn="ctr">
              <a:spcAft>
                <a:spcPts val="1800"/>
              </a:spcAft>
            </a:pPr>
            <a:r>
              <a:rPr lang="en-US" sz="1700" b="1" dirty="0" smtClean="0"/>
              <a:t>3-5 years project … 20 </a:t>
            </a:r>
            <a:r>
              <a:rPr lang="en-US" sz="1700" b="1" dirty="0"/>
              <a:t>contributors … 3 </a:t>
            </a:r>
            <a:r>
              <a:rPr lang="en-US" sz="1700" b="1" dirty="0" smtClean="0"/>
              <a:t>institutions</a:t>
            </a:r>
            <a:endParaRPr lang="en-US" sz="1600" b="1" dirty="0" smtClean="0"/>
          </a:p>
          <a:p>
            <a:pPr algn="ctr">
              <a:spcAft>
                <a:spcPts val="600"/>
              </a:spcAft>
            </a:pPr>
            <a:endParaRPr lang="en-US" sz="1600" dirty="0" smtClean="0"/>
          </a:p>
          <a:p>
            <a:pPr algn="ctr"/>
            <a:r>
              <a:rPr lang="en-US" sz="1600" dirty="0" smtClean="0"/>
              <a:t>          </a:t>
            </a:r>
          </a:p>
          <a:p>
            <a:pPr algn="ctr"/>
            <a:endParaRPr lang="en-US" sz="1600" dirty="0"/>
          </a:p>
          <a:p>
            <a:pPr algn="ctr">
              <a:spcAft>
                <a:spcPts val="300"/>
              </a:spcAft>
            </a:pPr>
            <a:r>
              <a:rPr lang="en-US" sz="1400" dirty="0"/>
              <a:t>m</a:t>
            </a:r>
            <a:r>
              <a:rPr lang="en-US" sz="1400" dirty="0" smtClean="0"/>
              <a:t>any contributions (e.g. ideas, discoveries, algorithms, experiments, software)</a:t>
            </a:r>
            <a:endParaRPr lang="en-US" sz="1400" dirty="0"/>
          </a:p>
        </p:txBody>
      </p:sp>
      <p:sp>
        <p:nvSpPr>
          <p:cNvPr id="75" name="TextBox 74"/>
          <p:cNvSpPr txBox="1"/>
          <p:nvPr/>
        </p:nvSpPr>
        <p:spPr>
          <a:xfrm>
            <a:off x="5164849" y="2495490"/>
            <a:ext cx="550151" cy="400110"/>
          </a:xfrm>
          <a:prstGeom prst="rect">
            <a:avLst/>
          </a:prstGeom>
          <a:noFill/>
        </p:spPr>
        <p:txBody>
          <a:bodyPr wrap="none" rtlCol="0">
            <a:spAutoFit/>
          </a:bodyPr>
          <a:lstStyle/>
          <a:p>
            <a:r>
              <a:rPr lang="en-US" sz="2000" dirty="0" smtClean="0"/>
              <a:t> . . .</a:t>
            </a:r>
            <a:endParaRPr lang="en-US" sz="2000" dirty="0"/>
          </a:p>
        </p:txBody>
      </p:sp>
      <p:grpSp>
        <p:nvGrpSpPr>
          <p:cNvPr id="77" name="Group 76"/>
          <p:cNvGrpSpPr>
            <a:grpSpLocks noChangeAspect="1"/>
          </p:cNvGrpSpPr>
          <p:nvPr/>
        </p:nvGrpSpPr>
        <p:grpSpPr>
          <a:xfrm>
            <a:off x="4631779" y="2438400"/>
            <a:ext cx="284720" cy="341986"/>
            <a:chOff x="3455409" y="2057400"/>
            <a:chExt cx="1143000" cy="1372892"/>
          </a:xfrm>
        </p:grpSpPr>
        <p:sp>
          <p:nvSpPr>
            <p:cNvPr id="79" name="Oval 78"/>
            <p:cNvSpPr/>
            <p:nvPr/>
          </p:nvSpPr>
          <p:spPr>
            <a:xfrm>
              <a:off x="3726872" y="2057400"/>
              <a:ext cx="600075" cy="609601"/>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ound Same Side Corner Rectangle 79"/>
            <p:cNvSpPr/>
            <p:nvPr/>
          </p:nvSpPr>
          <p:spPr>
            <a:xfrm>
              <a:off x="3455409" y="2668294"/>
              <a:ext cx="1143000" cy="761998"/>
            </a:xfrm>
            <a:prstGeom prst="round2SameRect">
              <a:avLst>
                <a:gd name="adj1" fmla="val 42938"/>
                <a:gd name="adj2" fmla="val 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Flowchart: Merge 80"/>
            <p:cNvSpPr/>
            <p:nvPr/>
          </p:nvSpPr>
          <p:spPr>
            <a:xfrm>
              <a:off x="3819525" y="2667000"/>
              <a:ext cx="438150" cy="11430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3638801" y="2971799"/>
              <a:ext cx="45719" cy="45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4373881" y="2971800"/>
              <a:ext cx="45719" cy="45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TextBox 77"/>
          <p:cNvSpPr txBox="1"/>
          <p:nvPr/>
        </p:nvSpPr>
        <p:spPr>
          <a:xfrm>
            <a:off x="4574407" y="2228660"/>
            <a:ext cx="399468" cy="215444"/>
          </a:xfrm>
          <a:prstGeom prst="rect">
            <a:avLst/>
          </a:prstGeom>
          <a:noFill/>
        </p:spPr>
        <p:txBody>
          <a:bodyPr wrap="none" rtlCol="0">
            <a:spAutoFit/>
          </a:bodyPr>
          <a:lstStyle/>
          <a:p>
            <a:pPr algn="ctr"/>
            <a:r>
              <a:rPr lang="en-US" sz="800" dirty="0" smtClean="0"/>
              <a:t>Chen</a:t>
            </a:r>
            <a:endParaRPr lang="en-US" sz="800" dirty="0"/>
          </a:p>
        </p:txBody>
      </p:sp>
      <p:sp>
        <p:nvSpPr>
          <p:cNvPr id="59" name="Rectangle 58"/>
          <p:cNvSpPr/>
          <p:nvPr/>
        </p:nvSpPr>
        <p:spPr>
          <a:xfrm>
            <a:off x="1153178" y="3733800"/>
            <a:ext cx="7076422" cy="19050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p:cNvSpPr/>
          <p:nvPr/>
        </p:nvSpPr>
        <p:spPr>
          <a:xfrm>
            <a:off x="1143000" y="5791200"/>
            <a:ext cx="7076422" cy="9144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7540496"/>
      </p:ext>
    </p:extLst>
  </p:cSld>
  <p:clrMapOvr>
    <a:masterClrMapping/>
  </p:clrMapOvr>
  <mc:AlternateContent xmlns:mc="http://schemas.openxmlformats.org/markup-compatibility/2006" xmlns:p14="http://schemas.microsoft.com/office/powerpoint/2010/main">
    <mc:Choice Requires="p14">
      <p:transition spd="slow" p14:dur="2000" advTm="28075"/>
    </mc:Choice>
    <mc:Fallback xmlns="">
      <p:transition spd="slow" advTm="28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1"/>
                            </p:stCondLst>
                            <p:childTnLst>
                              <p:par>
                                <p:cTn id="8" presetID="22" presetClass="entr" presetSubtype="8" fill="hold" grpId="0" nodeType="afterEffect">
                                  <p:stCondLst>
                                    <p:cond delay="10000"/>
                                  </p:stCondLst>
                                  <p:childTnLst>
                                    <p:set>
                                      <p:cBhvr>
                                        <p:cTn id="9" dur="1" fill="hold">
                                          <p:stCondLst>
                                            <p:cond delay="0"/>
                                          </p:stCondLst>
                                        </p:cTn>
                                        <p:tgtEl>
                                          <p:spTgt spid="59"/>
                                        </p:tgtEl>
                                        <p:attrNameLst>
                                          <p:attrName>style.visibility</p:attrName>
                                        </p:attrNameLst>
                                      </p:cBhvr>
                                      <p:to>
                                        <p:strVal val="visible"/>
                                      </p:to>
                                    </p:set>
                                    <p:animEffect transition="in" filter="wipe(left)">
                                      <p:cBhvr>
                                        <p:cTn id="10" dur="1000"/>
                                        <p:tgtEl>
                                          <p:spTgt spid="59"/>
                                        </p:tgtEl>
                                      </p:cBhvr>
                                    </p:animEffect>
                                  </p:childTnLst>
                                </p:cTn>
                              </p:par>
                            </p:childTnLst>
                          </p:cTn>
                        </p:par>
                        <p:par>
                          <p:cTn id="11" fill="hold">
                            <p:stCondLst>
                              <p:cond delay="11001"/>
                            </p:stCondLst>
                            <p:childTnLst>
                              <p:par>
                                <p:cTn id="12" presetID="10" presetClass="exit" presetSubtype="0" fill="hold" grpId="1" nodeType="afterEffect">
                                  <p:stCondLst>
                                    <p:cond delay="12000"/>
                                  </p:stCondLst>
                                  <p:childTnLst>
                                    <p:animEffect transition="out" filter="fade">
                                      <p:cBhvr>
                                        <p:cTn id="13" dur="500"/>
                                        <p:tgtEl>
                                          <p:spTgt spid="59"/>
                                        </p:tgtEl>
                                      </p:cBhvr>
                                    </p:animEffect>
                                    <p:set>
                                      <p:cBhvr>
                                        <p:cTn id="14" dur="1" fill="hold">
                                          <p:stCondLst>
                                            <p:cond delay="499"/>
                                          </p:stCondLst>
                                        </p:cTn>
                                        <p:tgtEl>
                                          <p:spTgt spid="59"/>
                                        </p:tgtEl>
                                        <p:attrNameLst>
                                          <p:attrName>style.visibility</p:attrName>
                                        </p:attrNameLst>
                                      </p:cBhvr>
                                      <p:to>
                                        <p:strVal val="hidden"/>
                                      </p:to>
                                    </p:set>
                                  </p:childTnLst>
                                </p:cTn>
                              </p:par>
                            </p:childTnLst>
                          </p:cTn>
                        </p:par>
                        <p:par>
                          <p:cTn id="15" fill="hold">
                            <p:stCondLst>
                              <p:cond delay="23501"/>
                            </p:stCondLst>
                            <p:childTnLst>
                              <p:par>
                                <p:cTn id="16" presetID="22" presetClass="entr" presetSubtype="8"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bldLst>
      <p:bldP spid="59" grpId="0" animBg="1"/>
      <p:bldP spid="59" grpId="1" animBg="1"/>
      <p:bldP spid="6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209490"/>
            <a:ext cx="4648200" cy="400110"/>
          </a:xfrm>
          <a:prstGeom prst="rect">
            <a:avLst/>
          </a:prstGeom>
          <a:noFill/>
        </p:spPr>
        <p:txBody>
          <a:bodyPr wrap="square" rtlCol="0">
            <a:spAutoFit/>
          </a:bodyPr>
          <a:lstStyle/>
          <a:p>
            <a:pPr algn="ctr"/>
            <a:r>
              <a:rPr lang="en-US" sz="2000" b="1" u="sng" dirty="0" smtClean="0"/>
              <a:t>The problem of </a:t>
            </a:r>
            <a:r>
              <a:rPr lang="en-US" sz="2000" b="1" u="sng" dirty="0" smtClean="0">
                <a:solidFill>
                  <a:srgbClr val="0000FF"/>
                </a:solidFill>
              </a:rPr>
              <a:t>multi-author</a:t>
            </a:r>
            <a:r>
              <a:rPr lang="en-US" sz="2000" b="1" u="sng" dirty="0" smtClean="0"/>
              <a:t> Articles:</a:t>
            </a:r>
            <a:endParaRPr lang="en-US" sz="2000" b="1" u="sng" dirty="0"/>
          </a:p>
        </p:txBody>
      </p:sp>
      <p:sp>
        <p:nvSpPr>
          <p:cNvPr id="4" name="TextBox 3"/>
          <p:cNvSpPr txBox="1"/>
          <p:nvPr/>
        </p:nvSpPr>
        <p:spPr>
          <a:xfrm>
            <a:off x="4705174" y="3426014"/>
            <a:ext cx="3772253" cy="1523494"/>
          </a:xfrm>
          <a:prstGeom prst="rect">
            <a:avLst/>
          </a:prstGeom>
          <a:noFill/>
        </p:spPr>
        <p:txBody>
          <a:bodyPr wrap="square" rtlCol="0">
            <a:spAutoFit/>
          </a:bodyPr>
          <a:lstStyle/>
          <a:p>
            <a:pPr algn="ctr">
              <a:spcAft>
                <a:spcPts val="1800"/>
              </a:spcAft>
            </a:pPr>
            <a:r>
              <a:rPr lang="en-US" sz="1600" b="1" u="sng" dirty="0" smtClean="0"/>
              <a:t>Journal </a:t>
            </a:r>
            <a:r>
              <a:rPr lang="en-US" sz="1600" b="1" u="sng" smtClean="0"/>
              <a:t>Article includes:</a:t>
            </a:r>
            <a:endParaRPr lang="en-US" sz="1600" b="1" u="sng" dirty="0"/>
          </a:p>
          <a:p>
            <a:pPr marL="285750" indent="-285750">
              <a:spcAft>
                <a:spcPts val="1200"/>
              </a:spcAft>
              <a:buFont typeface="Arial" panose="020B0604020202020204" pitchFamily="34" charset="0"/>
              <a:buChar char="•"/>
            </a:pPr>
            <a:r>
              <a:rPr lang="en-US" sz="1400" smtClean="0"/>
              <a:t>MULTITUDE </a:t>
            </a:r>
            <a:r>
              <a:rPr lang="en-US" sz="1400" dirty="0" smtClean="0"/>
              <a:t>of ideas &amp; discoveries (</a:t>
            </a:r>
            <a:r>
              <a:rPr lang="en-US" sz="1400" dirty="0" smtClean="0">
                <a:solidFill>
                  <a:srgbClr val="0000FF"/>
                </a:solidFill>
              </a:rPr>
              <a:t>20 pages</a:t>
            </a:r>
            <a:r>
              <a:rPr lang="en-US" sz="1400" dirty="0" smtClean="0"/>
              <a:t>)</a:t>
            </a:r>
          </a:p>
          <a:p>
            <a:pPr marL="285750" indent="-285750">
              <a:spcAft>
                <a:spcPts val="1200"/>
              </a:spcAft>
              <a:buFont typeface="Arial" panose="020B0604020202020204" pitchFamily="34" charset="0"/>
              <a:buChar char="•"/>
            </a:pPr>
            <a:r>
              <a:rPr lang="en-US" sz="1400" smtClean="0"/>
              <a:t>conceived </a:t>
            </a:r>
            <a:r>
              <a:rPr lang="en-US" sz="1400" dirty="0" smtClean="0"/>
              <a:t>by many people (</a:t>
            </a:r>
            <a:r>
              <a:rPr lang="en-US" sz="1400" dirty="0" smtClean="0">
                <a:solidFill>
                  <a:srgbClr val="0000FF"/>
                </a:solidFill>
              </a:rPr>
              <a:t>10 co-authors</a:t>
            </a:r>
            <a:r>
              <a:rPr lang="en-US" sz="1400" dirty="0" smtClean="0"/>
              <a:t>)</a:t>
            </a:r>
          </a:p>
          <a:p>
            <a:pPr marL="285750" indent="-285750">
              <a:spcAft>
                <a:spcPts val="1200"/>
              </a:spcAft>
              <a:buFont typeface="Arial" panose="020B0604020202020204" pitchFamily="34" charset="0"/>
              <a:buChar char="•"/>
            </a:pPr>
            <a:r>
              <a:rPr lang="en-US" sz="1400" smtClean="0"/>
              <a:t>over </a:t>
            </a:r>
            <a:r>
              <a:rPr lang="en-US" sz="1400" dirty="0" smtClean="0"/>
              <a:t>a LONG TIME (</a:t>
            </a:r>
            <a:r>
              <a:rPr lang="en-US" sz="1400" dirty="0" smtClean="0">
                <a:solidFill>
                  <a:srgbClr val="0000FF"/>
                </a:solidFill>
              </a:rPr>
              <a:t>3-5 </a:t>
            </a:r>
            <a:r>
              <a:rPr lang="en-US" sz="1400" smtClean="0">
                <a:solidFill>
                  <a:srgbClr val="0000FF"/>
                </a:solidFill>
              </a:rPr>
              <a:t>years!</a:t>
            </a:r>
            <a:r>
              <a:rPr lang="en-US" sz="1400" smtClean="0"/>
              <a:t>)</a:t>
            </a:r>
            <a:endParaRPr lang="en-US" sz="1400" dirty="0" smtClean="0"/>
          </a:p>
        </p:txBody>
      </p:sp>
      <p:grpSp>
        <p:nvGrpSpPr>
          <p:cNvPr id="2" name="Group 1"/>
          <p:cNvGrpSpPr/>
          <p:nvPr/>
        </p:nvGrpSpPr>
        <p:grpSpPr>
          <a:xfrm>
            <a:off x="76200" y="228600"/>
            <a:ext cx="3809999" cy="5480437"/>
            <a:chOff x="76200" y="228600"/>
            <a:chExt cx="3809999" cy="5480437"/>
          </a:xfrm>
        </p:grpSpPr>
        <p:sp>
          <p:nvSpPr>
            <p:cNvPr id="13" name="TextBox 12"/>
            <p:cNvSpPr txBox="1"/>
            <p:nvPr/>
          </p:nvSpPr>
          <p:spPr>
            <a:xfrm>
              <a:off x="621200" y="4954984"/>
              <a:ext cx="2579201" cy="754053"/>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400" b="1" dirty="0" smtClean="0"/>
                <a:t>Article</a:t>
              </a:r>
              <a:r>
                <a:rPr lang="en-US" sz="1400" dirty="0" smtClean="0"/>
                <a:t> date: </a:t>
              </a:r>
              <a:r>
                <a:rPr lang="en-US" sz="1400" b="1" u="sng" dirty="0" smtClean="0">
                  <a:solidFill>
                    <a:srgbClr val="0000FF"/>
                  </a:solidFill>
                </a:rPr>
                <a:t>Nov. 8, 2016</a:t>
              </a:r>
            </a:p>
            <a:p>
              <a:pPr algn="ctr"/>
              <a:r>
                <a:rPr lang="en-US" sz="1200" dirty="0" smtClean="0"/>
                <a:t>10 co-authors:</a:t>
              </a:r>
            </a:p>
            <a:p>
              <a:pPr algn="ctr">
                <a:spcAft>
                  <a:spcPts val="1200"/>
                </a:spcAft>
              </a:pPr>
              <a:r>
                <a:rPr lang="en-US" sz="1200" dirty="0" smtClean="0"/>
                <a:t>John, Anne, Mark, Peter, Chen … Bill</a:t>
              </a:r>
            </a:p>
          </p:txBody>
        </p:sp>
        <p:sp>
          <p:nvSpPr>
            <p:cNvPr id="14" name="TextBox 13"/>
            <p:cNvSpPr txBox="1"/>
            <p:nvPr/>
          </p:nvSpPr>
          <p:spPr>
            <a:xfrm>
              <a:off x="628389" y="2529235"/>
              <a:ext cx="2572012" cy="276999"/>
            </a:xfrm>
            <a:prstGeom prst="rect">
              <a:avLst/>
            </a:prstGeom>
            <a:solidFill>
              <a:schemeClr val="bg1">
                <a:lumMod val="95000"/>
              </a:schemeClr>
            </a:solidFill>
            <a:ln w="19050">
              <a:solidFill>
                <a:srgbClr val="0000FF"/>
              </a:solidFill>
            </a:ln>
          </p:spPr>
          <p:txBody>
            <a:bodyPr wrap="square" rtlCol="0">
              <a:spAutoFit/>
            </a:bodyPr>
            <a:lstStyle/>
            <a:p>
              <a:pPr algn="ctr"/>
              <a:r>
                <a:rPr lang="en-US" sz="1200" b="1" dirty="0" smtClean="0"/>
                <a:t>idea-2</a:t>
              </a:r>
              <a:r>
                <a:rPr lang="en-US" sz="1200" dirty="0" smtClean="0"/>
                <a:t>: Mark (</a:t>
              </a:r>
              <a:r>
                <a:rPr lang="en-US" sz="1200" b="1" dirty="0" smtClean="0">
                  <a:solidFill>
                    <a:srgbClr val="0000FF"/>
                  </a:solidFill>
                </a:rPr>
                <a:t>Feb. 5, 2014</a:t>
              </a:r>
              <a:r>
                <a:rPr lang="en-US" sz="1200" dirty="0" smtClean="0"/>
                <a:t>)</a:t>
              </a:r>
              <a:endParaRPr lang="en-US" sz="1200" dirty="0">
                <a:solidFill>
                  <a:srgbClr val="0000FF"/>
                </a:solidFill>
              </a:endParaRPr>
            </a:p>
          </p:txBody>
        </p:sp>
        <p:sp>
          <p:nvSpPr>
            <p:cNvPr id="15" name="TextBox 14"/>
            <p:cNvSpPr txBox="1"/>
            <p:nvPr/>
          </p:nvSpPr>
          <p:spPr>
            <a:xfrm>
              <a:off x="621200" y="3062635"/>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Experiment-1</a:t>
              </a:r>
              <a:r>
                <a:rPr lang="en-US" sz="1200" dirty="0" smtClean="0"/>
                <a:t>: Chen (</a:t>
              </a:r>
              <a:r>
                <a:rPr lang="en-US" sz="1200" b="1" dirty="0" smtClean="0">
                  <a:solidFill>
                    <a:srgbClr val="0000FF"/>
                  </a:solidFill>
                </a:rPr>
                <a:t>Aug. 1, 2014</a:t>
              </a:r>
              <a:r>
                <a:rPr lang="en-US" sz="1200" dirty="0" smtClean="0"/>
                <a:t>)</a:t>
              </a:r>
              <a:endParaRPr lang="en-US" sz="1200" dirty="0">
                <a:solidFill>
                  <a:srgbClr val="0000FF"/>
                </a:solidFill>
              </a:endParaRPr>
            </a:p>
          </p:txBody>
        </p:sp>
        <p:sp>
          <p:nvSpPr>
            <p:cNvPr id="16" name="TextBox 15"/>
            <p:cNvSpPr txBox="1"/>
            <p:nvPr/>
          </p:nvSpPr>
          <p:spPr>
            <a:xfrm>
              <a:off x="628389" y="393384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nsight-1</a:t>
              </a:r>
              <a:r>
                <a:rPr lang="en-US" sz="1200" dirty="0" smtClean="0"/>
                <a:t>: Vera (</a:t>
              </a:r>
              <a:r>
                <a:rPr lang="en-US" sz="1200" b="1" dirty="0" smtClean="0">
                  <a:solidFill>
                    <a:srgbClr val="0000FF"/>
                  </a:solidFill>
                </a:rPr>
                <a:t>Apr. 2, 2015</a:t>
              </a:r>
              <a:r>
                <a:rPr lang="en-US" sz="1200" dirty="0" smtClean="0"/>
                <a:t>)</a:t>
              </a:r>
              <a:endParaRPr lang="en-US" sz="1200" dirty="0">
                <a:solidFill>
                  <a:srgbClr val="0000FF"/>
                </a:solidFill>
              </a:endParaRPr>
            </a:p>
          </p:txBody>
        </p:sp>
        <p:sp>
          <p:nvSpPr>
            <p:cNvPr id="17" name="TextBox 16"/>
            <p:cNvSpPr txBox="1"/>
            <p:nvPr/>
          </p:nvSpPr>
          <p:spPr>
            <a:xfrm>
              <a:off x="621200" y="1647845"/>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a:t>
              </a:r>
              <a:r>
                <a:rPr lang="en-US" sz="1200" b="1" dirty="0" smtClean="0">
                  <a:solidFill>
                    <a:srgbClr val="0000FF"/>
                  </a:solidFill>
                </a:rPr>
                <a:t>Oct. 7, 2012</a:t>
              </a:r>
              <a:r>
                <a:rPr lang="en-US" sz="1200" dirty="0" smtClean="0"/>
                <a:t>)</a:t>
              </a:r>
              <a:endParaRPr lang="en-US" sz="1200" dirty="0">
                <a:solidFill>
                  <a:srgbClr val="0000FF"/>
                </a:solidFill>
              </a:endParaRPr>
            </a:p>
          </p:txBody>
        </p:sp>
        <p:sp>
          <p:nvSpPr>
            <p:cNvPr id="18" name="TextBox 17"/>
            <p:cNvSpPr txBox="1"/>
            <p:nvPr/>
          </p:nvSpPr>
          <p:spPr>
            <a:xfrm>
              <a:off x="621200" y="4450368"/>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a:t>
              </a:r>
              <a:r>
                <a:rPr lang="en-US" sz="1200" b="1" dirty="0" smtClean="0">
                  <a:solidFill>
                    <a:srgbClr val="0000FF"/>
                  </a:solidFill>
                </a:rPr>
                <a:t>Jan. 3, 2016</a:t>
              </a:r>
              <a:r>
                <a:rPr lang="en-US" sz="1200" dirty="0" smtClean="0"/>
                <a:t>)</a:t>
              </a:r>
              <a:endParaRPr lang="en-US" sz="1200" dirty="0">
                <a:solidFill>
                  <a:srgbClr val="0000FF"/>
                </a:solidFill>
              </a:endParaRPr>
            </a:p>
          </p:txBody>
        </p:sp>
        <p:cxnSp>
          <p:nvCxnSpPr>
            <p:cNvPr id="7" name="Straight Connector 6"/>
            <p:cNvCxnSpPr/>
            <p:nvPr/>
          </p:nvCxnSpPr>
          <p:spPr>
            <a:xfrm>
              <a:off x="1143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905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67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201" y="1647845"/>
              <a:ext cx="0" cy="3451592"/>
            </a:xfrm>
            <a:prstGeom prst="straightConnector1">
              <a:avLst/>
            </a:prstGeom>
            <a:ln>
              <a:solidFill>
                <a:schemeClr val="bg1">
                  <a:lumMod val="50000"/>
                </a:schemeClr>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106862" y="3143290"/>
              <a:ext cx="643125" cy="276999"/>
            </a:xfrm>
            <a:prstGeom prst="rect">
              <a:avLst/>
            </a:prstGeom>
            <a:noFill/>
          </p:spPr>
          <p:txBody>
            <a:bodyPr wrap="none" rtlCol="0">
              <a:spAutoFit/>
            </a:bodyPr>
            <a:lstStyle/>
            <a:p>
              <a:r>
                <a:rPr lang="en-US" sz="1200" b="1" i="1" dirty="0" smtClean="0"/>
                <a:t>4 years</a:t>
              </a:r>
              <a:endParaRPr lang="en-US" sz="1200" b="1" i="1" dirty="0"/>
            </a:p>
          </p:txBody>
        </p:sp>
        <p:sp>
          <p:nvSpPr>
            <p:cNvPr id="20" name="TextBox 19"/>
            <p:cNvSpPr txBox="1"/>
            <p:nvPr/>
          </p:nvSpPr>
          <p:spPr>
            <a:xfrm>
              <a:off x="621199" y="1970772"/>
              <a:ext cx="2579201" cy="461665"/>
            </a:xfrm>
            <a:prstGeom prst="rect">
              <a:avLst/>
            </a:prstGeom>
            <a:noFill/>
          </p:spPr>
          <p:txBody>
            <a:bodyPr wrap="square" rtlCol="0">
              <a:spAutoFit/>
            </a:bodyPr>
            <a:lstStyle/>
            <a:p>
              <a:pPr algn="ctr"/>
              <a:r>
                <a:rPr lang="en-US" sz="1200" i="1" dirty="0" smtClean="0"/>
                <a:t>Grant proposal … research funding  </a:t>
              </a:r>
            </a:p>
            <a:p>
              <a:pPr algn="ctr"/>
              <a:r>
                <a:rPr lang="en-US" sz="1200" i="1" dirty="0" smtClean="0"/>
                <a:t>discussions … equipment purchase …</a:t>
              </a:r>
              <a:endParaRPr lang="en-US" sz="1200" i="1" dirty="0"/>
            </a:p>
          </p:txBody>
        </p:sp>
        <p:sp>
          <p:nvSpPr>
            <p:cNvPr id="22" name="TextBox 21"/>
            <p:cNvSpPr txBox="1"/>
            <p:nvPr/>
          </p:nvSpPr>
          <p:spPr>
            <a:xfrm>
              <a:off x="76200" y="228600"/>
              <a:ext cx="3809999" cy="830997"/>
            </a:xfrm>
            <a:prstGeom prst="rect">
              <a:avLst/>
            </a:prstGeom>
            <a:noFill/>
          </p:spPr>
          <p:txBody>
            <a:bodyPr wrap="square" rtlCol="0">
              <a:spAutoFit/>
            </a:bodyPr>
            <a:lstStyle/>
            <a:p>
              <a:pPr algn="ctr">
                <a:spcAft>
                  <a:spcPts val="600"/>
                </a:spcAft>
              </a:pPr>
              <a:r>
                <a:rPr lang="en-US" sz="1500" b="1" dirty="0" smtClean="0"/>
                <a:t>Biology Department of University</a:t>
              </a:r>
            </a:p>
            <a:p>
              <a:pPr algn="ctr"/>
              <a:r>
                <a:rPr lang="en-US" sz="1400" dirty="0" smtClean="0"/>
                <a:t>Professors: Peter &amp; Bill</a:t>
              </a:r>
            </a:p>
            <a:p>
              <a:pPr algn="ctr">
                <a:spcAft>
                  <a:spcPts val="1800"/>
                </a:spcAft>
              </a:pPr>
              <a:r>
                <a:rPr lang="en-US" sz="1400" dirty="0" smtClean="0"/>
                <a:t>Students: Mark, Chen, Vera, John, Anne, …</a:t>
              </a:r>
            </a:p>
          </p:txBody>
        </p:sp>
        <p:sp>
          <p:nvSpPr>
            <p:cNvPr id="19" name="TextBox 18"/>
            <p:cNvSpPr txBox="1"/>
            <p:nvPr/>
          </p:nvSpPr>
          <p:spPr>
            <a:xfrm>
              <a:off x="691598" y="1219200"/>
              <a:ext cx="2438402" cy="307777"/>
            </a:xfrm>
            <a:prstGeom prst="rect">
              <a:avLst/>
            </a:prstGeom>
            <a:noFill/>
          </p:spPr>
          <p:txBody>
            <a:bodyPr wrap="square" rtlCol="0">
              <a:spAutoFit/>
            </a:bodyPr>
            <a:lstStyle/>
            <a:p>
              <a:pPr algn="ctr">
                <a:spcAft>
                  <a:spcPts val="600"/>
                </a:spcAft>
              </a:pPr>
              <a:r>
                <a:rPr lang="en-US" sz="1400" u="sng" dirty="0" smtClean="0"/>
                <a:t>Story </a:t>
              </a:r>
              <a:r>
                <a:rPr lang="en-US" sz="1400" u="sng" dirty="0"/>
                <a:t>of Article</a:t>
              </a:r>
              <a:r>
                <a:rPr lang="en-US" sz="1400" dirty="0" smtClean="0"/>
                <a:t>:</a:t>
              </a:r>
              <a:endParaRPr lang="en-US" sz="1400" dirty="0"/>
            </a:p>
          </p:txBody>
        </p:sp>
      </p:grpSp>
      <p:sp>
        <p:nvSpPr>
          <p:cNvPr id="21" name="Isosceles Triangle 20"/>
          <p:cNvSpPr/>
          <p:nvPr/>
        </p:nvSpPr>
        <p:spPr>
          <a:xfrm rot="16200000" flipH="1">
            <a:off x="3341478" y="1681498"/>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p:cNvSpPr/>
          <p:nvPr/>
        </p:nvSpPr>
        <p:spPr>
          <a:xfrm rot="16200000" flipH="1">
            <a:off x="3341477" y="2528182"/>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Isosceles Triangle 24"/>
          <p:cNvSpPr/>
          <p:nvPr/>
        </p:nvSpPr>
        <p:spPr>
          <a:xfrm rot="16200000" flipH="1">
            <a:off x="3341476" y="3049206"/>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28"/>
          <p:cNvSpPr/>
          <p:nvPr/>
        </p:nvSpPr>
        <p:spPr>
          <a:xfrm rot="16200000" flipH="1">
            <a:off x="3299586" y="4972161"/>
            <a:ext cx="301752"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0449" y="1219200"/>
            <a:ext cx="1681702" cy="1557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7727279"/>
      </p:ext>
    </p:extLst>
  </p:cSld>
  <p:clrMapOvr>
    <a:masterClrMapping/>
  </p:clrMapOvr>
  <mc:AlternateContent xmlns:mc="http://schemas.openxmlformats.org/markup-compatibility/2006" xmlns:p14="http://schemas.microsoft.com/office/powerpoint/2010/main">
    <mc:Choice Requires="p14">
      <p:transition spd="slow" p14:dur="2000" advTm="34390"/>
    </mc:Choice>
    <mc:Fallback xmlns="">
      <p:transition spd="slow" advTm="34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22" presetClass="entr" presetSubtype="1" fill="hold" nodeType="afterEffect">
                                  <p:stCondLst>
                                    <p:cond delay="250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2000"/>
                                        <p:tgtEl>
                                          <p:spTgt spid="2"/>
                                        </p:tgtEl>
                                      </p:cBhvr>
                                    </p:animEffect>
                                  </p:childTnLst>
                                </p:cTn>
                              </p:par>
                            </p:childTnLst>
                          </p:cTn>
                        </p:par>
                        <p:par>
                          <p:cTn id="11" fill="hold">
                            <p:stCondLst>
                              <p:cond delay="4501"/>
                            </p:stCondLst>
                            <p:childTnLst>
                              <p:par>
                                <p:cTn id="12" presetID="22" presetClass="entr" presetSubtype="1" fill="hold" grpId="0" nodeType="afterEffect">
                                  <p:stCondLst>
                                    <p:cond delay="5000"/>
                                  </p:stCondLst>
                                  <p:childTnLst>
                                    <p:set>
                                      <p:cBhvr>
                                        <p:cTn id="13" dur="1" fill="hold">
                                          <p:stCondLst>
                                            <p:cond delay="0"/>
                                          </p:stCondLst>
                                        </p:cTn>
                                        <p:tgtEl>
                                          <p:spTgt spid="21"/>
                                        </p:tgtEl>
                                        <p:attrNameLst>
                                          <p:attrName>style.visibility</p:attrName>
                                        </p:attrNameLst>
                                      </p:cBhvr>
                                      <p:to>
                                        <p:strVal val="visible"/>
                                      </p:to>
                                    </p:set>
                                    <p:animEffect transition="in" filter="wipe(up)">
                                      <p:cBhvr>
                                        <p:cTn id="14" dur="500"/>
                                        <p:tgtEl>
                                          <p:spTgt spid="21"/>
                                        </p:tgtEl>
                                      </p:cBhvr>
                                    </p:animEffect>
                                  </p:childTnLst>
                                </p:cTn>
                              </p:par>
                            </p:childTnLst>
                          </p:cTn>
                        </p:par>
                        <p:par>
                          <p:cTn id="15" fill="hold">
                            <p:stCondLst>
                              <p:cond delay="10001"/>
                            </p:stCondLst>
                            <p:childTnLst>
                              <p:par>
                                <p:cTn id="16" presetID="10" presetClass="exit" presetSubtype="0" fill="hold" grpId="1" nodeType="afterEffect">
                                  <p:stCondLst>
                                    <p:cond delay="11000"/>
                                  </p:stCondLst>
                                  <p:childTnLst>
                                    <p:animEffect transition="out" filter="fade">
                                      <p:cBhvr>
                                        <p:cTn id="17" dur="500"/>
                                        <p:tgtEl>
                                          <p:spTgt spid="21"/>
                                        </p:tgtEl>
                                      </p:cBhvr>
                                    </p:animEffect>
                                    <p:set>
                                      <p:cBhvr>
                                        <p:cTn id="18" dur="1" fill="hold">
                                          <p:stCondLst>
                                            <p:cond delay="499"/>
                                          </p:stCondLst>
                                        </p:cTn>
                                        <p:tgtEl>
                                          <p:spTgt spid="21"/>
                                        </p:tgtEl>
                                        <p:attrNameLst>
                                          <p:attrName>style.visibility</p:attrName>
                                        </p:attrNameLst>
                                      </p:cBhvr>
                                      <p:to>
                                        <p:strVal val="hidden"/>
                                      </p:to>
                                    </p:set>
                                  </p:childTnLst>
                                </p:cTn>
                              </p:par>
                            </p:childTnLst>
                          </p:cTn>
                        </p:par>
                        <p:par>
                          <p:cTn id="19" fill="hold">
                            <p:stCondLst>
                              <p:cond delay="21501"/>
                            </p:stCondLst>
                            <p:childTnLst>
                              <p:par>
                                <p:cTn id="20" presetID="22" presetClass="entr" presetSubtype="1"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childTnLst>
                          </p:cTn>
                        </p:par>
                        <p:par>
                          <p:cTn id="23" fill="hold">
                            <p:stCondLst>
                              <p:cond delay="22001"/>
                            </p:stCondLst>
                            <p:childTnLst>
                              <p:par>
                                <p:cTn id="24" presetID="10" presetClass="exit" presetSubtype="0" fill="hold" grpId="1" nodeType="afterEffect">
                                  <p:stCondLst>
                                    <p:cond delay="4000"/>
                                  </p:stCondLst>
                                  <p:childTnLst>
                                    <p:animEffect transition="out" filter="fade">
                                      <p:cBhvr>
                                        <p:cTn id="25" dur="500"/>
                                        <p:tgtEl>
                                          <p:spTgt spid="23"/>
                                        </p:tgtEl>
                                      </p:cBhvr>
                                    </p:animEffect>
                                    <p:set>
                                      <p:cBhvr>
                                        <p:cTn id="26" dur="1" fill="hold">
                                          <p:stCondLst>
                                            <p:cond delay="499"/>
                                          </p:stCondLst>
                                        </p:cTn>
                                        <p:tgtEl>
                                          <p:spTgt spid="23"/>
                                        </p:tgtEl>
                                        <p:attrNameLst>
                                          <p:attrName>style.visibility</p:attrName>
                                        </p:attrNameLst>
                                      </p:cBhvr>
                                      <p:to>
                                        <p:strVal val="hidden"/>
                                      </p:to>
                                    </p:set>
                                  </p:childTnLst>
                                </p:cTn>
                              </p:par>
                            </p:childTnLst>
                          </p:cTn>
                        </p:par>
                        <p:par>
                          <p:cTn id="27" fill="hold">
                            <p:stCondLst>
                              <p:cond delay="26501"/>
                            </p:stCondLst>
                            <p:childTnLst>
                              <p:par>
                                <p:cTn id="28" presetID="22" presetClass="entr" presetSubtype="1"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par>
                          <p:cTn id="31" fill="hold">
                            <p:stCondLst>
                              <p:cond delay="27001"/>
                            </p:stCondLst>
                            <p:childTnLst>
                              <p:par>
                                <p:cTn id="32" presetID="10" presetClass="exit" presetSubtype="0" fill="hold" grpId="1" nodeType="afterEffect">
                                  <p:stCondLst>
                                    <p:cond delay="2500"/>
                                  </p:stCondLst>
                                  <p:childTnLst>
                                    <p:animEffect transition="out" filter="fade">
                                      <p:cBhvr>
                                        <p:cTn id="33" dur="500"/>
                                        <p:tgtEl>
                                          <p:spTgt spid="25"/>
                                        </p:tgtEl>
                                      </p:cBhvr>
                                    </p:animEffect>
                                    <p:set>
                                      <p:cBhvr>
                                        <p:cTn id="34" dur="1" fill="hold">
                                          <p:stCondLst>
                                            <p:cond delay="499"/>
                                          </p:stCondLst>
                                        </p:cTn>
                                        <p:tgtEl>
                                          <p:spTgt spid="25"/>
                                        </p:tgtEl>
                                        <p:attrNameLst>
                                          <p:attrName>style.visibility</p:attrName>
                                        </p:attrNameLst>
                                      </p:cBhvr>
                                      <p:to>
                                        <p:strVal val="hidden"/>
                                      </p:to>
                                    </p:set>
                                  </p:childTnLst>
                                </p:cTn>
                              </p:par>
                            </p:childTnLst>
                          </p:cTn>
                        </p:par>
                        <p:par>
                          <p:cTn id="35" fill="hold">
                            <p:stCondLst>
                              <p:cond delay="30001"/>
                            </p:stCondLst>
                            <p:childTnLst>
                              <p:par>
                                <p:cTn id="36" presetID="2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6"/>
                </p:tgtEl>
              </p:cMediaNode>
            </p:audio>
          </p:childTnLst>
        </p:cTn>
      </p:par>
    </p:tnLst>
    <p:bldLst>
      <p:bldP spid="21" grpId="0" animBg="1"/>
      <p:bldP spid="21" grpId="1" animBg="1"/>
      <p:bldP spid="23" grpId="0" animBg="1"/>
      <p:bldP spid="23" grpId="1" animBg="1"/>
      <p:bldP spid="25" grpId="0" animBg="1"/>
      <p:bldP spid="25" grpId="1"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14800" y="285690"/>
            <a:ext cx="4648200" cy="400110"/>
          </a:xfrm>
          <a:prstGeom prst="rect">
            <a:avLst/>
          </a:prstGeom>
          <a:noFill/>
        </p:spPr>
        <p:txBody>
          <a:bodyPr wrap="square" rtlCol="0">
            <a:spAutoFit/>
          </a:bodyPr>
          <a:lstStyle/>
          <a:p>
            <a:pPr algn="ctr"/>
            <a:r>
              <a:rPr lang="en-US" sz="2000" b="1" u="sng" dirty="0" smtClean="0"/>
              <a:t>The problem of </a:t>
            </a:r>
            <a:r>
              <a:rPr lang="en-US" sz="2000" b="1" u="sng" dirty="0" smtClean="0">
                <a:solidFill>
                  <a:srgbClr val="0000FF"/>
                </a:solidFill>
              </a:rPr>
              <a:t>multi-author</a:t>
            </a:r>
            <a:r>
              <a:rPr lang="en-US" sz="2000" b="1" u="sng" dirty="0" smtClean="0"/>
              <a:t> Articles</a:t>
            </a:r>
            <a:endParaRPr lang="en-US" sz="2000" b="1" u="sng" dirty="0"/>
          </a:p>
        </p:txBody>
      </p:sp>
      <p:sp>
        <p:nvSpPr>
          <p:cNvPr id="23" name="TextBox 22"/>
          <p:cNvSpPr txBox="1"/>
          <p:nvPr/>
        </p:nvSpPr>
        <p:spPr>
          <a:xfrm>
            <a:off x="4527430" y="1577608"/>
            <a:ext cx="3886200" cy="1985159"/>
          </a:xfrm>
          <a:prstGeom prst="rect">
            <a:avLst/>
          </a:prstGeom>
          <a:noFill/>
        </p:spPr>
        <p:txBody>
          <a:bodyPr wrap="square" rtlCol="0">
            <a:spAutoFit/>
          </a:bodyPr>
          <a:lstStyle/>
          <a:p>
            <a:pPr algn="ctr">
              <a:spcAft>
                <a:spcPts val="1800"/>
              </a:spcAft>
            </a:pPr>
            <a:r>
              <a:rPr lang="en-US" dirty="0" smtClean="0"/>
              <a:t>Article does </a:t>
            </a:r>
            <a:r>
              <a:rPr lang="en-US" dirty="0" smtClean="0">
                <a:solidFill>
                  <a:srgbClr val="FF0000"/>
                </a:solidFill>
              </a:rPr>
              <a:t>NOT</a:t>
            </a:r>
            <a:r>
              <a:rPr lang="en-US" dirty="0" smtClean="0"/>
              <a:t> say that:</a:t>
            </a:r>
            <a:endParaRPr lang="en-US" dirty="0"/>
          </a:p>
          <a:p>
            <a:pPr marL="742950" lvl="1" indent="-285750">
              <a:spcAft>
                <a:spcPts val="600"/>
              </a:spcAft>
              <a:buFont typeface="Arial" panose="020B0604020202020204" pitchFamily="34" charset="0"/>
              <a:buChar char="•"/>
            </a:pPr>
            <a:r>
              <a:rPr lang="en-US" sz="1500" dirty="0" smtClean="0"/>
              <a:t> </a:t>
            </a:r>
            <a:r>
              <a:rPr lang="en-US" sz="1500" dirty="0" smtClean="0">
                <a:solidFill>
                  <a:srgbClr val="0000FF"/>
                </a:solidFill>
              </a:rPr>
              <a:t>Peter</a:t>
            </a:r>
            <a:r>
              <a:rPr lang="en-US" sz="1500" dirty="0" smtClean="0"/>
              <a:t> came up with </a:t>
            </a:r>
            <a:r>
              <a:rPr lang="en-US" sz="1500" dirty="0" smtClean="0">
                <a:solidFill>
                  <a:srgbClr val="FF0000"/>
                </a:solidFill>
              </a:rPr>
              <a:t>idea-1</a:t>
            </a:r>
            <a:r>
              <a:rPr lang="en-US" sz="1500" dirty="0" smtClean="0"/>
              <a:t> </a:t>
            </a:r>
          </a:p>
          <a:p>
            <a:pPr marL="742950" lvl="1" indent="-285750">
              <a:spcAft>
                <a:spcPts val="600"/>
              </a:spcAft>
              <a:buFont typeface="Arial" panose="020B0604020202020204" pitchFamily="34" charset="0"/>
              <a:buChar char="•"/>
            </a:pPr>
            <a:r>
              <a:rPr lang="en-US" sz="1500" dirty="0" smtClean="0"/>
              <a:t> </a:t>
            </a:r>
            <a:r>
              <a:rPr lang="en-US" sz="1500" dirty="0" smtClean="0">
                <a:solidFill>
                  <a:srgbClr val="0000FF"/>
                </a:solidFill>
              </a:rPr>
              <a:t>Mark</a:t>
            </a:r>
            <a:r>
              <a:rPr lang="en-US" sz="1500" dirty="0" smtClean="0"/>
              <a:t> </a:t>
            </a:r>
            <a:r>
              <a:rPr lang="en-US" sz="1500" dirty="0"/>
              <a:t>came up with </a:t>
            </a:r>
            <a:r>
              <a:rPr lang="en-US" sz="1500" dirty="0" smtClean="0">
                <a:solidFill>
                  <a:srgbClr val="FF0000"/>
                </a:solidFill>
              </a:rPr>
              <a:t>idea-2</a:t>
            </a:r>
            <a:endParaRPr lang="en-US" sz="1500" dirty="0" smtClean="0"/>
          </a:p>
          <a:p>
            <a:pPr marL="742950" lvl="1" indent="-285750">
              <a:spcAft>
                <a:spcPts val="600"/>
              </a:spcAft>
              <a:buFont typeface="Arial" panose="020B0604020202020204" pitchFamily="34" charset="0"/>
              <a:buChar char="•"/>
            </a:pPr>
            <a:r>
              <a:rPr lang="en-US" sz="1500" dirty="0" smtClean="0"/>
              <a:t> </a:t>
            </a:r>
            <a:r>
              <a:rPr lang="en-US" sz="1500" dirty="0" smtClean="0">
                <a:solidFill>
                  <a:srgbClr val="0000FF"/>
                </a:solidFill>
              </a:rPr>
              <a:t>Chen</a:t>
            </a:r>
            <a:r>
              <a:rPr lang="en-US" sz="1500" dirty="0" smtClean="0"/>
              <a:t> performed </a:t>
            </a:r>
            <a:r>
              <a:rPr lang="en-US" sz="1500" dirty="0" smtClean="0">
                <a:solidFill>
                  <a:srgbClr val="FF0000"/>
                </a:solidFill>
              </a:rPr>
              <a:t>experiment-1</a:t>
            </a:r>
            <a:endParaRPr lang="en-US" sz="1500" dirty="0" smtClean="0"/>
          </a:p>
          <a:p>
            <a:pPr lvl="2">
              <a:spcAft>
                <a:spcPts val="600"/>
              </a:spcAft>
            </a:pPr>
            <a:r>
              <a:rPr lang="en-US" sz="1000" dirty="0" smtClean="0"/>
              <a:t>…</a:t>
            </a:r>
            <a:endParaRPr lang="en-US" sz="1000" dirty="0"/>
          </a:p>
          <a:p>
            <a:pPr marL="742950" lvl="1" indent="-285750">
              <a:spcAft>
                <a:spcPts val="600"/>
              </a:spcAft>
              <a:buFont typeface="Arial" panose="020B0604020202020204" pitchFamily="34" charset="0"/>
              <a:buChar char="•"/>
            </a:pPr>
            <a:r>
              <a:rPr lang="en-US" sz="1500" dirty="0" smtClean="0"/>
              <a:t> </a:t>
            </a:r>
            <a:r>
              <a:rPr lang="en-US" sz="1500" dirty="0" smtClean="0">
                <a:solidFill>
                  <a:srgbClr val="0000FF"/>
                </a:solidFill>
              </a:rPr>
              <a:t>Vera</a:t>
            </a:r>
            <a:r>
              <a:rPr lang="en-US" sz="1500" dirty="0" smtClean="0"/>
              <a:t> </a:t>
            </a:r>
            <a:r>
              <a:rPr lang="en-US" sz="1500" dirty="0"/>
              <a:t>came up with </a:t>
            </a:r>
            <a:r>
              <a:rPr lang="en-US" sz="1500" dirty="0" smtClean="0">
                <a:solidFill>
                  <a:srgbClr val="FF0000"/>
                </a:solidFill>
              </a:rPr>
              <a:t>insight-1</a:t>
            </a:r>
            <a:r>
              <a:rPr lang="en-US" sz="1500" dirty="0" smtClean="0"/>
              <a:t>               </a:t>
            </a:r>
          </a:p>
        </p:txBody>
      </p:sp>
      <p:sp>
        <p:nvSpPr>
          <p:cNvPr id="24" name="TextBox 23"/>
          <p:cNvSpPr txBox="1"/>
          <p:nvPr/>
        </p:nvSpPr>
        <p:spPr>
          <a:xfrm>
            <a:off x="4343400" y="4572000"/>
            <a:ext cx="4305300" cy="1508105"/>
          </a:xfrm>
          <a:prstGeom prst="rect">
            <a:avLst/>
          </a:prstGeom>
          <a:noFill/>
        </p:spPr>
        <p:txBody>
          <a:bodyPr wrap="square" rtlCol="0">
            <a:spAutoFit/>
          </a:bodyPr>
          <a:lstStyle/>
          <a:p>
            <a:pPr algn="just">
              <a:spcAft>
                <a:spcPts val="1200"/>
              </a:spcAft>
            </a:pPr>
            <a:r>
              <a:rPr lang="en-US" sz="1200" b="1" u="sng"/>
              <a:t>Article is 20 pages </a:t>
            </a:r>
            <a:r>
              <a:rPr lang="en-US" sz="1200" b="1" u="sng" smtClean="0"/>
              <a:t>long:</a:t>
            </a:r>
            <a:endParaRPr lang="en-US" sz="1200" i="1" u="sng" smtClean="0">
              <a:solidFill>
                <a:srgbClr val="0000FF"/>
              </a:solidFill>
            </a:endParaRPr>
          </a:p>
          <a:p>
            <a:pPr algn="just">
              <a:spcAft>
                <a:spcPts val="1200"/>
              </a:spcAft>
            </a:pPr>
            <a:r>
              <a:rPr lang="en-US" sz="1200" smtClean="0">
                <a:solidFill>
                  <a:srgbClr val="0000FF"/>
                </a:solidFill>
              </a:rPr>
              <a:t>… </a:t>
            </a:r>
            <a:r>
              <a:rPr lang="en-US" sz="1200" dirty="0" smtClean="0">
                <a:solidFill>
                  <a:srgbClr val="0000FF"/>
                </a:solidFill>
              </a:rPr>
              <a:t>Mark’s </a:t>
            </a:r>
            <a:r>
              <a:rPr lang="en-US" sz="1200" dirty="0">
                <a:solidFill>
                  <a:srgbClr val="0000FF"/>
                </a:solidFill>
              </a:rPr>
              <a:t>idea is BURIED </a:t>
            </a:r>
            <a:r>
              <a:rPr lang="en-US" sz="1200" dirty="0" smtClean="0">
                <a:solidFill>
                  <a:srgbClr val="0000FF"/>
                </a:solidFill>
              </a:rPr>
              <a:t>among </a:t>
            </a:r>
            <a:r>
              <a:rPr lang="en-US" sz="1200" dirty="0">
                <a:solidFill>
                  <a:srgbClr val="0000FF"/>
                </a:solidFill>
              </a:rPr>
              <a:t>20 pages of </a:t>
            </a:r>
            <a:r>
              <a:rPr lang="en-US" sz="1200" dirty="0" smtClean="0">
                <a:solidFill>
                  <a:srgbClr val="0000FF"/>
                </a:solidFill>
              </a:rPr>
              <a:t>info </a:t>
            </a:r>
            <a:r>
              <a:rPr lang="en-US" sz="1200" dirty="0" smtClean="0"/>
              <a:t>and nobody knows that Mark is the actual creator of </a:t>
            </a:r>
            <a:r>
              <a:rPr lang="en-US" sz="1200" dirty="0">
                <a:solidFill>
                  <a:srgbClr val="FF0000"/>
                </a:solidFill>
              </a:rPr>
              <a:t>idea-2</a:t>
            </a:r>
            <a:r>
              <a:rPr lang="en-US" sz="1200" dirty="0"/>
              <a:t> (the most important in the article</a:t>
            </a:r>
            <a:r>
              <a:rPr lang="en-US" sz="1200" dirty="0" smtClean="0"/>
              <a:t>)</a:t>
            </a:r>
          </a:p>
          <a:p>
            <a:pPr algn="just">
              <a:spcAft>
                <a:spcPts val="1200"/>
              </a:spcAft>
            </a:pPr>
            <a:r>
              <a:rPr lang="en-US" sz="1200" dirty="0" smtClean="0"/>
              <a:t>… public assumes that Bill, the most recognizable name, created the most important ideas in the article</a:t>
            </a:r>
            <a:endParaRPr lang="en-US" sz="1200" dirty="0"/>
          </a:p>
        </p:txBody>
      </p:sp>
      <p:sp>
        <p:nvSpPr>
          <p:cNvPr id="19" name="TextBox 18"/>
          <p:cNvSpPr txBox="1"/>
          <p:nvPr/>
        </p:nvSpPr>
        <p:spPr>
          <a:xfrm>
            <a:off x="4343400" y="1029563"/>
            <a:ext cx="4191000" cy="400110"/>
          </a:xfrm>
          <a:prstGeom prst="rect">
            <a:avLst/>
          </a:prstGeom>
          <a:noFill/>
        </p:spPr>
        <p:txBody>
          <a:bodyPr wrap="square" rtlCol="0">
            <a:spAutoFit/>
          </a:bodyPr>
          <a:lstStyle/>
          <a:p>
            <a:pPr algn="ctr">
              <a:spcAft>
                <a:spcPts val="1800"/>
              </a:spcAft>
            </a:pPr>
            <a:r>
              <a:rPr lang="en-US" sz="2000" b="1" dirty="0" smtClean="0"/>
              <a:t>… 10 co-authors</a:t>
            </a:r>
          </a:p>
        </p:txBody>
      </p:sp>
      <p:grpSp>
        <p:nvGrpSpPr>
          <p:cNvPr id="25" name="Group 24"/>
          <p:cNvGrpSpPr/>
          <p:nvPr/>
        </p:nvGrpSpPr>
        <p:grpSpPr>
          <a:xfrm>
            <a:off x="76200" y="228600"/>
            <a:ext cx="3809999" cy="5480437"/>
            <a:chOff x="76200" y="228600"/>
            <a:chExt cx="3809999" cy="5480437"/>
          </a:xfrm>
        </p:grpSpPr>
        <p:sp>
          <p:nvSpPr>
            <p:cNvPr id="26" name="TextBox 25"/>
            <p:cNvSpPr txBox="1"/>
            <p:nvPr/>
          </p:nvSpPr>
          <p:spPr>
            <a:xfrm>
              <a:off x="621200" y="4954984"/>
              <a:ext cx="2579201" cy="754053"/>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400" b="1" dirty="0" smtClean="0"/>
                <a:t>Article</a:t>
              </a:r>
              <a:r>
                <a:rPr lang="en-US" sz="1400" dirty="0" smtClean="0"/>
                <a:t> date: </a:t>
              </a:r>
              <a:r>
                <a:rPr lang="en-US" sz="1400" b="1" u="sng" dirty="0" smtClean="0">
                  <a:solidFill>
                    <a:srgbClr val="0000FF"/>
                  </a:solidFill>
                </a:rPr>
                <a:t>Nov. 8, 2016</a:t>
              </a:r>
            </a:p>
            <a:p>
              <a:pPr algn="ctr"/>
              <a:r>
                <a:rPr lang="en-US" sz="1200" dirty="0" smtClean="0"/>
                <a:t>10 co-authors:</a:t>
              </a:r>
            </a:p>
            <a:p>
              <a:pPr algn="ctr">
                <a:spcAft>
                  <a:spcPts val="1200"/>
                </a:spcAft>
              </a:pPr>
              <a:r>
                <a:rPr lang="en-US" sz="1200" dirty="0" smtClean="0"/>
                <a:t>John, Anne, Mark, Peter, Chen … Bill</a:t>
              </a:r>
            </a:p>
          </p:txBody>
        </p:sp>
        <p:sp>
          <p:nvSpPr>
            <p:cNvPr id="27" name="TextBox 26"/>
            <p:cNvSpPr txBox="1"/>
            <p:nvPr/>
          </p:nvSpPr>
          <p:spPr>
            <a:xfrm>
              <a:off x="628389" y="2529235"/>
              <a:ext cx="2572012" cy="276999"/>
            </a:xfrm>
            <a:prstGeom prst="rect">
              <a:avLst/>
            </a:prstGeom>
            <a:solidFill>
              <a:schemeClr val="bg1">
                <a:lumMod val="95000"/>
              </a:schemeClr>
            </a:solidFill>
            <a:ln w="19050">
              <a:solidFill>
                <a:srgbClr val="0000FF"/>
              </a:solidFill>
            </a:ln>
          </p:spPr>
          <p:txBody>
            <a:bodyPr wrap="square" rtlCol="0">
              <a:spAutoFit/>
            </a:bodyPr>
            <a:lstStyle/>
            <a:p>
              <a:pPr algn="ctr"/>
              <a:r>
                <a:rPr lang="en-US" sz="1200" b="1" dirty="0" smtClean="0"/>
                <a:t>idea-2</a:t>
              </a:r>
              <a:r>
                <a:rPr lang="en-US" sz="1200" dirty="0" smtClean="0"/>
                <a:t>: Mark (</a:t>
              </a:r>
              <a:r>
                <a:rPr lang="en-US" sz="1200" b="1" dirty="0" smtClean="0">
                  <a:solidFill>
                    <a:srgbClr val="0000FF"/>
                  </a:solidFill>
                </a:rPr>
                <a:t>Feb. 5, 2014</a:t>
              </a:r>
              <a:r>
                <a:rPr lang="en-US" sz="1200" dirty="0" smtClean="0"/>
                <a:t>)</a:t>
              </a:r>
              <a:endParaRPr lang="en-US" sz="1200" dirty="0">
                <a:solidFill>
                  <a:srgbClr val="0000FF"/>
                </a:solidFill>
              </a:endParaRPr>
            </a:p>
          </p:txBody>
        </p:sp>
        <p:sp>
          <p:nvSpPr>
            <p:cNvPr id="28" name="TextBox 27"/>
            <p:cNvSpPr txBox="1"/>
            <p:nvPr/>
          </p:nvSpPr>
          <p:spPr>
            <a:xfrm>
              <a:off x="621200" y="3062635"/>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Experiment-1</a:t>
              </a:r>
              <a:r>
                <a:rPr lang="en-US" sz="1200" dirty="0" smtClean="0"/>
                <a:t>: Chen (</a:t>
              </a:r>
              <a:r>
                <a:rPr lang="en-US" sz="1200" b="1" dirty="0" smtClean="0">
                  <a:solidFill>
                    <a:srgbClr val="0000FF"/>
                  </a:solidFill>
                </a:rPr>
                <a:t>Aug. 1, 2014</a:t>
              </a:r>
              <a:r>
                <a:rPr lang="en-US" sz="1200" dirty="0" smtClean="0"/>
                <a:t>)</a:t>
              </a:r>
              <a:endParaRPr lang="en-US" sz="1200" dirty="0">
                <a:solidFill>
                  <a:srgbClr val="0000FF"/>
                </a:solidFill>
              </a:endParaRPr>
            </a:p>
          </p:txBody>
        </p:sp>
        <p:sp>
          <p:nvSpPr>
            <p:cNvPr id="29" name="TextBox 28"/>
            <p:cNvSpPr txBox="1"/>
            <p:nvPr/>
          </p:nvSpPr>
          <p:spPr>
            <a:xfrm>
              <a:off x="628389" y="393384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nsight-1</a:t>
              </a:r>
              <a:r>
                <a:rPr lang="en-US" sz="1200" dirty="0" smtClean="0"/>
                <a:t>: Vera (</a:t>
              </a:r>
              <a:r>
                <a:rPr lang="en-US" sz="1200" b="1" dirty="0" smtClean="0">
                  <a:solidFill>
                    <a:srgbClr val="0000FF"/>
                  </a:solidFill>
                </a:rPr>
                <a:t>Apr. 2, 2015</a:t>
              </a:r>
              <a:r>
                <a:rPr lang="en-US" sz="1200" dirty="0" smtClean="0"/>
                <a:t>)</a:t>
              </a:r>
              <a:endParaRPr lang="en-US" sz="1200" dirty="0">
                <a:solidFill>
                  <a:srgbClr val="0000FF"/>
                </a:solidFill>
              </a:endParaRPr>
            </a:p>
          </p:txBody>
        </p:sp>
        <p:sp>
          <p:nvSpPr>
            <p:cNvPr id="30" name="TextBox 29"/>
            <p:cNvSpPr txBox="1"/>
            <p:nvPr/>
          </p:nvSpPr>
          <p:spPr>
            <a:xfrm>
              <a:off x="621200" y="1647845"/>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a:t>
              </a:r>
              <a:r>
                <a:rPr lang="en-US" sz="1200" b="1" dirty="0" smtClean="0">
                  <a:solidFill>
                    <a:srgbClr val="0000FF"/>
                  </a:solidFill>
                </a:rPr>
                <a:t>Oct. 7, 2012</a:t>
              </a:r>
              <a:r>
                <a:rPr lang="en-US" sz="1200" dirty="0" smtClean="0"/>
                <a:t>)</a:t>
              </a:r>
              <a:endParaRPr lang="en-US" sz="1200" dirty="0">
                <a:solidFill>
                  <a:srgbClr val="0000FF"/>
                </a:solidFill>
              </a:endParaRPr>
            </a:p>
          </p:txBody>
        </p:sp>
        <p:sp>
          <p:nvSpPr>
            <p:cNvPr id="31" name="TextBox 30"/>
            <p:cNvSpPr txBox="1"/>
            <p:nvPr/>
          </p:nvSpPr>
          <p:spPr>
            <a:xfrm>
              <a:off x="621200" y="4450368"/>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a:t>
              </a:r>
              <a:r>
                <a:rPr lang="en-US" sz="1200" b="1" dirty="0" smtClean="0">
                  <a:solidFill>
                    <a:srgbClr val="0000FF"/>
                  </a:solidFill>
                </a:rPr>
                <a:t>Jan. 3, 2016</a:t>
              </a:r>
              <a:r>
                <a:rPr lang="en-US" sz="1200" dirty="0" smtClean="0"/>
                <a:t>)</a:t>
              </a:r>
              <a:endParaRPr lang="en-US" sz="1200" dirty="0">
                <a:solidFill>
                  <a:srgbClr val="0000FF"/>
                </a:solidFill>
              </a:endParaRPr>
            </a:p>
          </p:txBody>
        </p:sp>
        <p:cxnSp>
          <p:nvCxnSpPr>
            <p:cNvPr id="32" name="Straight Connector 31"/>
            <p:cNvCxnSpPr/>
            <p:nvPr/>
          </p:nvCxnSpPr>
          <p:spPr>
            <a:xfrm>
              <a:off x="1143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905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667001" y="3468459"/>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57201" y="1647845"/>
              <a:ext cx="0" cy="3451592"/>
            </a:xfrm>
            <a:prstGeom prst="straightConnector1">
              <a:avLst/>
            </a:prstGeom>
            <a:ln>
              <a:solidFill>
                <a:schemeClr val="bg1">
                  <a:lumMod val="50000"/>
                </a:schemeClr>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rot="16200000">
              <a:off x="-101252" y="3143290"/>
              <a:ext cx="631904" cy="276999"/>
            </a:xfrm>
            <a:prstGeom prst="rect">
              <a:avLst/>
            </a:prstGeom>
            <a:noFill/>
          </p:spPr>
          <p:txBody>
            <a:bodyPr wrap="none" rtlCol="0">
              <a:spAutoFit/>
            </a:bodyPr>
            <a:lstStyle/>
            <a:p>
              <a:r>
                <a:rPr lang="en-US" sz="1200" i="1" dirty="0" smtClean="0"/>
                <a:t>4 years</a:t>
              </a:r>
              <a:endParaRPr lang="en-US" sz="1200" i="1" dirty="0"/>
            </a:p>
          </p:txBody>
        </p:sp>
        <p:sp>
          <p:nvSpPr>
            <p:cNvPr id="37" name="TextBox 36"/>
            <p:cNvSpPr txBox="1"/>
            <p:nvPr/>
          </p:nvSpPr>
          <p:spPr>
            <a:xfrm>
              <a:off x="621199" y="1970772"/>
              <a:ext cx="2579201" cy="461665"/>
            </a:xfrm>
            <a:prstGeom prst="rect">
              <a:avLst/>
            </a:prstGeom>
            <a:noFill/>
          </p:spPr>
          <p:txBody>
            <a:bodyPr wrap="square" rtlCol="0">
              <a:spAutoFit/>
            </a:bodyPr>
            <a:lstStyle/>
            <a:p>
              <a:pPr algn="ctr"/>
              <a:r>
                <a:rPr lang="en-US" sz="1200" i="1" dirty="0" smtClean="0"/>
                <a:t>Grant proposal … research funding  </a:t>
              </a:r>
            </a:p>
            <a:p>
              <a:pPr algn="ctr"/>
              <a:r>
                <a:rPr lang="en-US" sz="1200" i="1" dirty="0" smtClean="0"/>
                <a:t>discussions … equipment purchase …</a:t>
              </a:r>
              <a:endParaRPr lang="en-US" sz="1200" i="1" dirty="0"/>
            </a:p>
          </p:txBody>
        </p:sp>
        <p:sp>
          <p:nvSpPr>
            <p:cNvPr id="38" name="TextBox 37"/>
            <p:cNvSpPr txBox="1"/>
            <p:nvPr/>
          </p:nvSpPr>
          <p:spPr>
            <a:xfrm>
              <a:off x="76200" y="228600"/>
              <a:ext cx="3809999" cy="830997"/>
            </a:xfrm>
            <a:prstGeom prst="rect">
              <a:avLst/>
            </a:prstGeom>
            <a:noFill/>
          </p:spPr>
          <p:txBody>
            <a:bodyPr wrap="square" rtlCol="0">
              <a:spAutoFit/>
            </a:bodyPr>
            <a:lstStyle/>
            <a:p>
              <a:pPr algn="ctr">
                <a:spcAft>
                  <a:spcPts val="600"/>
                </a:spcAft>
              </a:pPr>
              <a:r>
                <a:rPr lang="en-US" sz="1500" b="1" dirty="0" smtClean="0"/>
                <a:t>Biology Department of University</a:t>
              </a:r>
            </a:p>
            <a:p>
              <a:pPr algn="ctr"/>
              <a:r>
                <a:rPr lang="en-US" sz="1400" dirty="0" smtClean="0"/>
                <a:t>Professors: Peter &amp; Bill</a:t>
              </a:r>
            </a:p>
            <a:p>
              <a:pPr algn="ctr">
                <a:spcAft>
                  <a:spcPts val="1800"/>
                </a:spcAft>
              </a:pPr>
              <a:r>
                <a:rPr lang="en-US" sz="1400" dirty="0" smtClean="0"/>
                <a:t>Students: Mark, Chen, Vera, John, Anne, …</a:t>
              </a:r>
            </a:p>
          </p:txBody>
        </p:sp>
        <p:sp>
          <p:nvSpPr>
            <p:cNvPr id="39" name="TextBox 38"/>
            <p:cNvSpPr txBox="1"/>
            <p:nvPr/>
          </p:nvSpPr>
          <p:spPr>
            <a:xfrm>
              <a:off x="691598" y="1219200"/>
              <a:ext cx="2438402" cy="307777"/>
            </a:xfrm>
            <a:prstGeom prst="rect">
              <a:avLst/>
            </a:prstGeom>
            <a:noFill/>
          </p:spPr>
          <p:txBody>
            <a:bodyPr wrap="square" rtlCol="0">
              <a:spAutoFit/>
            </a:bodyPr>
            <a:lstStyle/>
            <a:p>
              <a:pPr algn="ctr">
                <a:spcAft>
                  <a:spcPts val="600"/>
                </a:spcAft>
              </a:pPr>
              <a:r>
                <a:rPr lang="en-US" sz="1400" u="sng" dirty="0" smtClean="0"/>
                <a:t>Story </a:t>
              </a:r>
              <a:r>
                <a:rPr lang="en-US" sz="1400" u="sng" dirty="0"/>
                <a:t>of Article</a:t>
              </a:r>
              <a:r>
                <a:rPr lang="en-US" sz="1400" dirty="0" smtClean="0"/>
                <a:t>:</a:t>
              </a:r>
              <a:endParaRPr lang="en-US" sz="1400" dirty="0"/>
            </a:p>
          </p:txBody>
        </p:sp>
      </p:grpSp>
      <p:sp>
        <p:nvSpPr>
          <p:cNvPr id="44" name="Rectangle 43"/>
          <p:cNvSpPr/>
          <p:nvPr/>
        </p:nvSpPr>
        <p:spPr>
          <a:xfrm>
            <a:off x="4648200" y="914400"/>
            <a:ext cx="3657600" cy="293505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57404149"/>
      </p:ext>
    </p:extLst>
  </p:cSld>
  <p:clrMapOvr>
    <a:masterClrMapping/>
  </p:clrMapOvr>
  <mc:AlternateContent xmlns:mc="http://schemas.openxmlformats.org/markup-compatibility/2006" xmlns:p14="http://schemas.microsoft.com/office/powerpoint/2010/main">
    <mc:Choice Requires="p14">
      <p:transition spd="slow" p14:dur="2000" advTm="11378"/>
    </mc:Choice>
    <mc:Fallback xmlns="">
      <p:transition spd="slow" advTm="11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10" presetClass="entr" presetSubtype="0" fill="hold" grpId="0" nodeType="afterEffect">
                                  <p:stCondLst>
                                    <p:cond delay="100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5209488"/>
            <a:ext cx="6400800" cy="1046440"/>
          </a:xfrm>
          <a:prstGeom prst="rect">
            <a:avLst/>
          </a:prstGeom>
          <a:noFill/>
          <a:ln w="3175">
            <a:noFill/>
          </a:ln>
        </p:spPr>
        <p:txBody>
          <a:bodyPr wrap="square" rtlCol="0">
            <a:spAutoFit/>
          </a:bodyPr>
          <a:lstStyle/>
          <a:p>
            <a:pPr>
              <a:spcAft>
                <a:spcPts val="600"/>
              </a:spcAft>
            </a:pPr>
            <a:r>
              <a:rPr lang="en-US" sz="1400" dirty="0" smtClean="0">
                <a:solidFill>
                  <a:srgbClr val="C00000"/>
                </a:solidFill>
              </a:rPr>
              <a:t>Idea-1</a:t>
            </a:r>
            <a:r>
              <a:rPr lang="en-US" sz="1400" dirty="0" smtClean="0">
                <a:sym typeface="Wingdings" panose="05000000000000000000" pitchFamily="2" charset="2"/>
              </a:rPr>
              <a:t> created in </a:t>
            </a:r>
            <a:r>
              <a:rPr lang="en-US" sz="1400" u="sng" dirty="0" smtClean="0">
                <a:solidFill>
                  <a:srgbClr val="0000FF"/>
                </a:solidFill>
                <a:sym typeface="Wingdings" panose="05000000000000000000" pitchFamily="2" charset="2"/>
              </a:rPr>
              <a:t>Oct. 2012 </a:t>
            </a:r>
            <a:r>
              <a:rPr lang="en-US" sz="1400" dirty="0" smtClean="0">
                <a:sym typeface="Wingdings" panose="05000000000000000000" pitchFamily="2" charset="2"/>
              </a:rPr>
              <a:t>– article date </a:t>
            </a:r>
            <a:r>
              <a:rPr lang="en-US" sz="1400" u="sng" dirty="0" smtClean="0">
                <a:solidFill>
                  <a:srgbClr val="0000FF"/>
                </a:solidFill>
                <a:sym typeface="Wingdings" panose="05000000000000000000" pitchFamily="2" charset="2"/>
              </a:rPr>
              <a:t>Nov. 8, 2016</a:t>
            </a:r>
            <a:r>
              <a:rPr lang="en-US" sz="1400" dirty="0" smtClean="0">
                <a:solidFill>
                  <a:srgbClr val="0000FF"/>
                </a:solidFill>
                <a:sym typeface="Wingdings" panose="05000000000000000000" pitchFamily="2" charset="2"/>
              </a:rPr>
              <a:t>  </a:t>
            </a:r>
            <a:r>
              <a:rPr lang="en-US" sz="1400" dirty="0" smtClean="0">
                <a:sym typeface="Wingdings" panose="05000000000000000000" pitchFamily="2" charset="2"/>
              </a:rPr>
              <a:t> </a:t>
            </a:r>
            <a:r>
              <a:rPr lang="en-US" sz="1400" dirty="0" smtClean="0">
                <a:solidFill>
                  <a:srgbClr val="FF0000"/>
                </a:solidFill>
                <a:sym typeface="Wingdings" panose="05000000000000000000" pitchFamily="2" charset="2"/>
              </a:rPr>
              <a:t>LOST </a:t>
            </a:r>
            <a:r>
              <a:rPr lang="en-US" sz="1400" u="sng" dirty="0" smtClean="0">
                <a:solidFill>
                  <a:srgbClr val="FF0000"/>
                </a:solidFill>
                <a:sym typeface="Wingdings" panose="05000000000000000000" pitchFamily="2" charset="2"/>
              </a:rPr>
              <a:t>4 years</a:t>
            </a:r>
            <a:r>
              <a:rPr lang="en-US" sz="1400" dirty="0" smtClean="0">
                <a:solidFill>
                  <a:srgbClr val="FF0000"/>
                </a:solidFill>
                <a:sym typeface="Wingdings" panose="05000000000000000000" pitchFamily="2" charset="2"/>
              </a:rPr>
              <a:t> of priority </a:t>
            </a:r>
          </a:p>
          <a:p>
            <a:r>
              <a:rPr lang="en-US" sz="1400" dirty="0" smtClean="0">
                <a:solidFill>
                  <a:srgbClr val="C00000"/>
                </a:solidFill>
              </a:rPr>
              <a:t>Idea-2</a:t>
            </a:r>
            <a:r>
              <a:rPr lang="en-US" sz="1400" dirty="0" smtClean="0"/>
              <a:t> </a:t>
            </a:r>
            <a:r>
              <a:rPr lang="en-US" sz="1400" dirty="0" smtClean="0">
                <a:sym typeface="Wingdings" panose="05000000000000000000" pitchFamily="2" charset="2"/>
              </a:rPr>
              <a:t>created in </a:t>
            </a:r>
            <a:r>
              <a:rPr lang="en-US" sz="1400" u="sng" dirty="0" smtClean="0">
                <a:solidFill>
                  <a:srgbClr val="0000FF"/>
                </a:solidFill>
                <a:sym typeface="Wingdings" panose="05000000000000000000" pitchFamily="2" charset="2"/>
              </a:rPr>
              <a:t>Feb. 2014</a:t>
            </a:r>
            <a:r>
              <a:rPr lang="en-US" sz="1400" dirty="0" smtClean="0">
                <a:sym typeface="Wingdings" panose="05000000000000000000" pitchFamily="2" charset="2"/>
              </a:rPr>
              <a:t> </a:t>
            </a:r>
            <a:r>
              <a:rPr lang="en-US" sz="1400" dirty="0">
                <a:sym typeface="Wingdings" panose="05000000000000000000" pitchFamily="2" charset="2"/>
              </a:rPr>
              <a:t>– article date </a:t>
            </a:r>
            <a:r>
              <a:rPr lang="en-US" sz="1400" u="sng" dirty="0" smtClean="0">
                <a:solidFill>
                  <a:srgbClr val="0000FF"/>
                </a:solidFill>
                <a:sym typeface="Wingdings" panose="05000000000000000000" pitchFamily="2" charset="2"/>
              </a:rPr>
              <a:t>Nov. </a:t>
            </a:r>
            <a:r>
              <a:rPr lang="en-US" sz="1400" u="sng" dirty="0">
                <a:solidFill>
                  <a:srgbClr val="0000FF"/>
                </a:solidFill>
                <a:sym typeface="Wingdings" panose="05000000000000000000" pitchFamily="2" charset="2"/>
              </a:rPr>
              <a:t>8, 2016</a:t>
            </a:r>
            <a:r>
              <a:rPr lang="en-US" sz="1400" dirty="0">
                <a:solidFill>
                  <a:srgbClr val="0000FF"/>
                </a:solidFill>
                <a:sym typeface="Wingdings" panose="05000000000000000000" pitchFamily="2" charset="2"/>
              </a:rPr>
              <a:t> </a:t>
            </a:r>
            <a:r>
              <a:rPr lang="en-US" sz="1400" dirty="0">
                <a:sym typeface="Wingdings" panose="05000000000000000000" pitchFamily="2" charset="2"/>
              </a:rPr>
              <a:t> </a:t>
            </a:r>
            <a:r>
              <a:rPr lang="en-US" sz="1400" dirty="0">
                <a:solidFill>
                  <a:srgbClr val="FF0000"/>
                </a:solidFill>
                <a:sym typeface="Wingdings" panose="05000000000000000000" pitchFamily="2" charset="2"/>
              </a:rPr>
              <a:t>LOST </a:t>
            </a:r>
            <a:r>
              <a:rPr lang="en-US" sz="1400" u="sng" dirty="0" smtClean="0">
                <a:solidFill>
                  <a:srgbClr val="FF0000"/>
                </a:solidFill>
                <a:sym typeface="Wingdings" panose="05000000000000000000" pitchFamily="2" charset="2"/>
              </a:rPr>
              <a:t>2 years </a:t>
            </a:r>
            <a:r>
              <a:rPr lang="en-US" sz="1400" dirty="0">
                <a:solidFill>
                  <a:srgbClr val="FF0000"/>
                </a:solidFill>
                <a:sym typeface="Wingdings" panose="05000000000000000000" pitchFamily="2" charset="2"/>
              </a:rPr>
              <a:t>of </a:t>
            </a:r>
            <a:r>
              <a:rPr lang="en-US" sz="1400" dirty="0" smtClean="0">
                <a:solidFill>
                  <a:srgbClr val="FF0000"/>
                </a:solidFill>
                <a:sym typeface="Wingdings" panose="05000000000000000000" pitchFamily="2" charset="2"/>
              </a:rPr>
              <a:t>priority</a:t>
            </a:r>
            <a:endParaRPr lang="en-US" sz="1400" dirty="0" smtClean="0">
              <a:sym typeface="Wingdings" panose="05000000000000000000" pitchFamily="2" charset="2"/>
            </a:endParaRPr>
          </a:p>
          <a:p>
            <a:pPr>
              <a:spcAft>
                <a:spcPts val="600"/>
              </a:spcAft>
            </a:pPr>
            <a:r>
              <a:rPr lang="en-US" sz="1000" dirty="0" smtClean="0">
                <a:solidFill>
                  <a:srgbClr val="C00000"/>
                </a:solidFill>
              </a:rPr>
              <a:t>…</a:t>
            </a:r>
          </a:p>
          <a:p>
            <a:pPr>
              <a:spcAft>
                <a:spcPts val="600"/>
              </a:spcAft>
            </a:pPr>
            <a:r>
              <a:rPr lang="en-US" sz="1400" dirty="0" smtClean="0">
                <a:solidFill>
                  <a:srgbClr val="C00000"/>
                </a:solidFill>
              </a:rPr>
              <a:t>Idea-9</a:t>
            </a:r>
            <a:r>
              <a:rPr lang="en-US" sz="1400" dirty="0" smtClean="0"/>
              <a:t> </a:t>
            </a:r>
            <a:r>
              <a:rPr lang="en-US" sz="1400" dirty="0" smtClean="0">
                <a:sym typeface="Wingdings" panose="05000000000000000000" pitchFamily="2" charset="2"/>
              </a:rPr>
              <a:t>created in </a:t>
            </a:r>
            <a:r>
              <a:rPr lang="en-US" sz="1400" u="sng" dirty="0" smtClean="0">
                <a:solidFill>
                  <a:srgbClr val="0000FF"/>
                </a:solidFill>
                <a:sym typeface="Wingdings" panose="05000000000000000000" pitchFamily="2" charset="2"/>
              </a:rPr>
              <a:t>Jan. 2016</a:t>
            </a:r>
            <a:r>
              <a:rPr lang="en-US" sz="1400" u="sng" dirty="0" smtClean="0">
                <a:sym typeface="Wingdings" panose="05000000000000000000" pitchFamily="2" charset="2"/>
              </a:rPr>
              <a:t> </a:t>
            </a:r>
            <a:r>
              <a:rPr lang="en-US" sz="1400" dirty="0">
                <a:sym typeface="Wingdings" panose="05000000000000000000" pitchFamily="2" charset="2"/>
              </a:rPr>
              <a:t>– article date </a:t>
            </a:r>
            <a:r>
              <a:rPr lang="en-US" sz="1400" u="sng" dirty="0" smtClean="0">
                <a:solidFill>
                  <a:srgbClr val="0000FF"/>
                </a:solidFill>
                <a:sym typeface="Wingdings" panose="05000000000000000000" pitchFamily="2" charset="2"/>
              </a:rPr>
              <a:t>Nov. </a:t>
            </a:r>
            <a:r>
              <a:rPr lang="en-US" sz="1400" u="sng" dirty="0">
                <a:solidFill>
                  <a:srgbClr val="0000FF"/>
                </a:solidFill>
                <a:sym typeface="Wingdings" panose="05000000000000000000" pitchFamily="2" charset="2"/>
              </a:rPr>
              <a:t>8, 201</a:t>
            </a:r>
            <a:r>
              <a:rPr lang="en-US" sz="1400" u="sng" dirty="0">
                <a:solidFill>
                  <a:srgbClr val="0066FF"/>
                </a:solidFill>
                <a:sym typeface="Wingdings" panose="05000000000000000000" pitchFamily="2" charset="2"/>
              </a:rPr>
              <a:t>6</a:t>
            </a:r>
            <a:r>
              <a:rPr lang="en-US" sz="1400" dirty="0">
                <a:solidFill>
                  <a:srgbClr val="0066FF"/>
                </a:solidFill>
                <a:sym typeface="Wingdings" panose="05000000000000000000" pitchFamily="2" charset="2"/>
              </a:rPr>
              <a:t> </a:t>
            </a:r>
            <a:r>
              <a:rPr lang="en-US" sz="1400" dirty="0">
                <a:sym typeface="Wingdings" panose="05000000000000000000" pitchFamily="2" charset="2"/>
              </a:rPr>
              <a:t> </a:t>
            </a:r>
            <a:r>
              <a:rPr lang="en-US" sz="1400" dirty="0">
                <a:solidFill>
                  <a:srgbClr val="FF0000"/>
                </a:solidFill>
                <a:sym typeface="Wingdings" panose="05000000000000000000" pitchFamily="2" charset="2"/>
              </a:rPr>
              <a:t>LOST </a:t>
            </a:r>
            <a:r>
              <a:rPr lang="en-US" sz="1400" u="sng" dirty="0" smtClean="0">
                <a:solidFill>
                  <a:srgbClr val="FF0000"/>
                </a:solidFill>
                <a:sym typeface="Wingdings" panose="05000000000000000000" pitchFamily="2" charset="2"/>
              </a:rPr>
              <a:t>8 </a:t>
            </a:r>
            <a:r>
              <a:rPr lang="en-US" sz="1400" u="sng" dirty="0">
                <a:solidFill>
                  <a:srgbClr val="FF0000"/>
                </a:solidFill>
                <a:sym typeface="Wingdings" panose="05000000000000000000" pitchFamily="2" charset="2"/>
              </a:rPr>
              <a:t>months</a:t>
            </a:r>
            <a:r>
              <a:rPr lang="en-US" sz="1400" dirty="0">
                <a:solidFill>
                  <a:srgbClr val="FF0000"/>
                </a:solidFill>
                <a:sym typeface="Wingdings" panose="05000000000000000000" pitchFamily="2" charset="2"/>
              </a:rPr>
              <a:t> of </a:t>
            </a:r>
            <a:r>
              <a:rPr lang="en-US" sz="1400" dirty="0" smtClean="0">
                <a:solidFill>
                  <a:srgbClr val="FF0000"/>
                </a:solidFill>
                <a:sym typeface="Wingdings" panose="05000000000000000000" pitchFamily="2" charset="2"/>
              </a:rPr>
              <a:t>priority</a:t>
            </a:r>
          </a:p>
        </p:txBody>
      </p:sp>
      <p:sp>
        <p:nvSpPr>
          <p:cNvPr id="3" name="TextBox 2"/>
          <p:cNvSpPr txBox="1"/>
          <p:nvPr/>
        </p:nvSpPr>
        <p:spPr>
          <a:xfrm>
            <a:off x="4267200" y="152400"/>
            <a:ext cx="4648200" cy="400110"/>
          </a:xfrm>
          <a:prstGeom prst="rect">
            <a:avLst/>
          </a:prstGeom>
          <a:noFill/>
        </p:spPr>
        <p:txBody>
          <a:bodyPr wrap="square" rtlCol="0">
            <a:spAutoFit/>
          </a:bodyPr>
          <a:lstStyle/>
          <a:p>
            <a:pPr algn="ctr"/>
            <a:r>
              <a:rPr lang="en-US" sz="2000" b="1" u="sng" dirty="0" smtClean="0"/>
              <a:t>The problem of </a:t>
            </a:r>
            <a:r>
              <a:rPr lang="en-US" sz="2000" b="1" u="sng" dirty="0" smtClean="0">
                <a:solidFill>
                  <a:srgbClr val="0000FF"/>
                </a:solidFill>
              </a:rPr>
              <a:t>multi-idea</a:t>
            </a:r>
            <a:r>
              <a:rPr lang="en-US" sz="2000" b="1" u="sng" dirty="0" smtClean="0"/>
              <a:t> Articles:</a:t>
            </a:r>
            <a:endParaRPr lang="en-US" sz="2000" b="1" u="sng" dirty="0"/>
          </a:p>
        </p:txBody>
      </p:sp>
      <p:grpSp>
        <p:nvGrpSpPr>
          <p:cNvPr id="4" name="Group 3"/>
          <p:cNvGrpSpPr/>
          <p:nvPr/>
        </p:nvGrpSpPr>
        <p:grpSpPr>
          <a:xfrm>
            <a:off x="76200" y="197822"/>
            <a:ext cx="3505202" cy="4526578"/>
            <a:chOff x="152399" y="609600"/>
            <a:chExt cx="3505202" cy="4526578"/>
          </a:xfrm>
        </p:grpSpPr>
        <p:grpSp>
          <p:nvGrpSpPr>
            <p:cNvPr id="5" name="Group 4"/>
            <p:cNvGrpSpPr/>
            <p:nvPr/>
          </p:nvGrpSpPr>
          <p:grpSpPr>
            <a:xfrm>
              <a:off x="228600" y="609600"/>
              <a:ext cx="3429001" cy="4526578"/>
              <a:chOff x="2419612" y="601414"/>
              <a:chExt cx="3429001" cy="4526578"/>
            </a:xfrm>
          </p:grpSpPr>
          <p:sp>
            <p:nvSpPr>
              <p:cNvPr id="11" name="TextBox 10"/>
              <p:cNvSpPr txBox="1"/>
              <p:nvPr/>
            </p:nvSpPr>
            <p:spPr>
              <a:xfrm>
                <a:off x="2419612" y="601414"/>
                <a:ext cx="3429001" cy="630942"/>
              </a:xfrm>
              <a:prstGeom prst="rect">
                <a:avLst/>
              </a:prstGeom>
              <a:noFill/>
            </p:spPr>
            <p:txBody>
              <a:bodyPr wrap="square" rtlCol="0">
                <a:spAutoFit/>
              </a:bodyPr>
              <a:lstStyle/>
              <a:p>
                <a:pPr algn="ctr">
                  <a:spcAft>
                    <a:spcPts val="600"/>
                  </a:spcAft>
                </a:pPr>
                <a:r>
                  <a:rPr lang="en-US" sz="1600" dirty="0" smtClean="0"/>
                  <a:t>Story of Article:</a:t>
                </a:r>
                <a:endParaRPr lang="en-US" sz="1400" b="1" dirty="0" smtClean="0"/>
              </a:p>
              <a:p>
                <a:pPr algn="ctr"/>
                <a:r>
                  <a:rPr lang="en-US" sz="1400" dirty="0" smtClean="0"/>
                  <a:t>4 years … 15 collaborators … 3 institutions</a:t>
                </a:r>
              </a:p>
            </p:txBody>
          </p:sp>
          <p:sp>
            <p:nvSpPr>
              <p:cNvPr id="12" name="TextBox 11"/>
              <p:cNvSpPr txBox="1"/>
              <p:nvPr/>
            </p:nvSpPr>
            <p:spPr>
              <a:xfrm>
                <a:off x="2888411" y="4373939"/>
                <a:ext cx="2579201" cy="754053"/>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400" b="1" dirty="0" smtClean="0"/>
                  <a:t>Article</a:t>
                </a:r>
                <a:r>
                  <a:rPr lang="en-US" sz="1400" dirty="0" smtClean="0"/>
                  <a:t> date: </a:t>
                </a:r>
                <a:r>
                  <a:rPr lang="en-US" sz="1400" b="1" u="sng" dirty="0" smtClean="0">
                    <a:solidFill>
                      <a:srgbClr val="0000FF"/>
                    </a:solidFill>
                  </a:rPr>
                  <a:t>Nov. 8, 2016</a:t>
                </a:r>
              </a:p>
              <a:p>
                <a:pPr algn="ctr"/>
                <a:r>
                  <a:rPr lang="en-US" sz="1200" dirty="0" smtClean="0"/>
                  <a:t>10 co-authors:</a:t>
                </a:r>
              </a:p>
              <a:p>
                <a:pPr algn="ctr">
                  <a:spcAft>
                    <a:spcPts val="1200"/>
                  </a:spcAft>
                </a:pPr>
                <a:r>
                  <a:rPr lang="en-US" sz="1200" dirty="0" smtClean="0"/>
                  <a:t>John, Anne, Mark, Peter, Chen … Bill</a:t>
                </a:r>
              </a:p>
            </p:txBody>
          </p:sp>
          <p:sp>
            <p:nvSpPr>
              <p:cNvPr id="13" name="TextBox 12"/>
              <p:cNvSpPr txBox="1"/>
              <p:nvPr/>
            </p:nvSpPr>
            <p:spPr>
              <a:xfrm>
                <a:off x="2895600" y="1948190"/>
                <a:ext cx="2572012" cy="276999"/>
              </a:xfrm>
              <a:prstGeom prst="rect">
                <a:avLst/>
              </a:prstGeom>
              <a:solidFill>
                <a:schemeClr val="bg1">
                  <a:lumMod val="95000"/>
                </a:schemeClr>
              </a:solidFill>
              <a:ln w="19050">
                <a:solidFill>
                  <a:srgbClr val="0000FF"/>
                </a:solidFill>
              </a:ln>
            </p:spPr>
            <p:txBody>
              <a:bodyPr wrap="square" rtlCol="0">
                <a:spAutoFit/>
              </a:bodyPr>
              <a:lstStyle/>
              <a:p>
                <a:pPr algn="ctr"/>
                <a:r>
                  <a:rPr lang="en-US" sz="1200" b="1" dirty="0" smtClean="0"/>
                  <a:t>idea-2</a:t>
                </a:r>
                <a:r>
                  <a:rPr lang="en-US" sz="1200" dirty="0" smtClean="0"/>
                  <a:t>: Mark (</a:t>
                </a:r>
                <a:r>
                  <a:rPr lang="en-US" sz="1200" b="1" dirty="0" smtClean="0">
                    <a:solidFill>
                      <a:srgbClr val="0000FF"/>
                    </a:solidFill>
                  </a:rPr>
                  <a:t>Feb. 5, 2014</a:t>
                </a:r>
                <a:r>
                  <a:rPr lang="en-US" sz="1200" dirty="0" smtClean="0"/>
                  <a:t>)</a:t>
                </a:r>
                <a:endParaRPr lang="en-US" sz="1200" dirty="0">
                  <a:solidFill>
                    <a:srgbClr val="0000FF"/>
                  </a:solidFill>
                </a:endParaRPr>
              </a:p>
            </p:txBody>
          </p:sp>
          <p:sp>
            <p:nvSpPr>
              <p:cNvPr id="14" name="TextBox 13"/>
              <p:cNvSpPr txBox="1"/>
              <p:nvPr/>
            </p:nvSpPr>
            <p:spPr>
              <a:xfrm>
                <a:off x="2888411" y="248159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Experiment-1</a:t>
                </a:r>
                <a:r>
                  <a:rPr lang="en-US" sz="1200" dirty="0" smtClean="0"/>
                  <a:t>: Chen (</a:t>
                </a:r>
                <a:r>
                  <a:rPr lang="en-US" sz="1200" b="1" dirty="0" smtClean="0">
                    <a:solidFill>
                      <a:srgbClr val="0000FF"/>
                    </a:solidFill>
                  </a:rPr>
                  <a:t>Aug. 1, 2014</a:t>
                </a:r>
                <a:r>
                  <a:rPr lang="en-US" sz="1200" dirty="0" smtClean="0"/>
                  <a:t>)</a:t>
                </a:r>
                <a:endParaRPr lang="en-US" sz="1200" dirty="0">
                  <a:solidFill>
                    <a:srgbClr val="0000FF"/>
                  </a:solidFill>
                </a:endParaRPr>
              </a:p>
            </p:txBody>
          </p:sp>
          <p:sp>
            <p:nvSpPr>
              <p:cNvPr id="15" name="TextBox 14"/>
              <p:cNvSpPr txBox="1"/>
              <p:nvPr/>
            </p:nvSpPr>
            <p:spPr>
              <a:xfrm>
                <a:off x="2895600" y="3352800"/>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nsight-1</a:t>
                </a:r>
                <a:r>
                  <a:rPr lang="en-US" sz="1200" dirty="0" smtClean="0"/>
                  <a:t>: Vera (</a:t>
                </a:r>
                <a:r>
                  <a:rPr lang="en-US" sz="1200" b="1" dirty="0" smtClean="0">
                    <a:solidFill>
                      <a:srgbClr val="0000FF"/>
                    </a:solidFill>
                  </a:rPr>
                  <a:t>Apr. 2, 2015</a:t>
                </a:r>
                <a:r>
                  <a:rPr lang="en-US" sz="1200" dirty="0" smtClean="0"/>
                  <a:t>)</a:t>
                </a:r>
                <a:endParaRPr lang="en-US" sz="1200" dirty="0">
                  <a:solidFill>
                    <a:srgbClr val="0000FF"/>
                  </a:solidFill>
                </a:endParaRPr>
              </a:p>
            </p:txBody>
          </p:sp>
          <p:sp>
            <p:nvSpPr>
              <p:cNvPr id="16" name="TextBox 15"/>
              <p:cNvSpPr txBox="1"/>
              <p:nvPr/>
            </p:nvSpPr>
            <p:spPr>
              <a:xfrm>
                <a:off x="2888411" y="144780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a:t>
                </a:r>
                <a:r>
                  <a:rPr lang="en-US" sz="1200" b="1" dirty="0" smtClean="0">
                    <a:solidFill>
                      <a:srgbClr val="0000FF"/>
                    </a:solidFill>
                  </a:rPr>
                  <a:t>Oct. 7, 2012</a:t>
                </a:r>
                <a:r>
                  <a:rPr lang="en-US" sz="1200" dirty="0" smtClean="0"/>
                  <a:t>)</a:t>
                </a:r>
                <a:endParaRPr lang="en-US" sz="1200" dirty="0">
                  <a:solidFill>
                    <a:srgbClr val="0000FF"/>
                  </a:solidFill>
                </a:endParaRPr>
              </a:p>
            </p:txBody>
          </p:sp>
          <p:sp>
            <p:nvSpPr>
              <p:cNvPr id="17" name="TextBox 16"/>
              <p:cNvSpPr txBox="1"/>
              <p:nvPr/>
            </p:nvSpPr>
            <p:spPr>
              <a:xfrm>
                <a:off x="2888411" y="3869323"/>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a:t>
                </a:r>
                <a:r>
                  <a:rPr lang="en-US" sz="1200" b="1" dirty="0" smtClean="0">
                    <a:solidFill>
                      <a:srgbClr val="0000FF"/>
                    </a:solidFill>
                  </a:rPr>
                  <a:t>Jan. 3, 2016</a:t>
                </a:r>
                <a:r>
                  <a:rPr lang="en-US" sz="1200" dirty="0" smtClean="0"/>
                  <a:t>)</a:t>
                </a:r>
                <a:endParaRPr lang="en-US" sz="1200" dirty="0">
                  <a:solidFill>
                    <a:srgbClr val="0000FF"/>
                  </a:solidFill>
                </a:endParaRPr>
              </a:p>
            </p:txBody>
          </p:sp>
        </p:grpSp>
        <p:cxnSp>
          <p:nvCxnSpPr>
            <p:cNvPr id="6" name="Straight Connector 5"/>
            <p:cNvCxnSpPr/>
            <p:nvPr/>
          </p:nvCxnSpPr>
          <p:spPr>
            <a:xfrm>
              <a:off x="1219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981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743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33400" y="1455986"/>
              <a:ext cx="0" cy="3074313"/>
            </a:xfrm>
            <a:prstGeom prst="straightConnector1">
              <a:avLst/>
            </a:prstGeom>
            <a:ln>
              <a:solidFill>
                <a:schemeClr val="bg1">
                  <a:lumMod val="50000"/>
                </a:schemeClr>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25053" y="2815666"/>
              <a:ext cx="631904" cy="276999"/>
            </a:xfrm>
            <a:prstGeom prst="rect">
              <a:avLst/>
            </a:prstGeom>
            <a:noFill/>
          </p:spPr>
          <p:txBody>
            <a:bodyPr wrap="none" rtlCol="0">
              <a:spAutoFit/>
            </a:bodyPr>
            <a:lstStyle/>
            <a:p>
              <a:r>
                <a:rPr lang="en-US" sz="1200" i="1" dirty="0" smtClean="0"/>
                <a:t>4 years</a:t>
              </a:r>
              <a:endParaRPr lang="en-US" sz="1200" i="1" dirty="0"/>
            </a:p>
          </p:txBody>
        </p:sp>
      </p:grpSp>
      <p:sp>
        <p:nvSpPr>
          <p:cNvPr id="18" name="Right Bracket 17"/>
          <p:cNvSpPr/>
          <p:nvPr/>
        </p:nvSpPr>
        <p:spPr>
          <a:xfrm>
            <a:off x="3200400" y="1715987"/>
            <a:ext cx="152400" cy="2435424"/>
          </a:xfrm>
          <a:prstGeom prst="rightBracket">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TextBox 18"/>
          <p:cNvSpPr txBox="1"/>
          <p:nvPr/>
        </p:nvSpPr>
        <p:spPr>
          <a:xfrm>
            <a:off x="4800600" y="1447800"/>
            <a:ext cx="3404361" cy="2200602"/>
          </a:xfrm>
          <a:prstGeom prst="rect">
            <a:avLst/>
          </a:prstGeom>
          <a:noFill/>
        </p:spPr>
        <p:txBody>
          <a:bodyPr wrap="square" rtlCol="0">
            <a:spAutoFit/>
          </a:bodyPr>
          <a:lstStyle/>
          <a:p>
            <a:pPr algn="ctr">
              <a:spcAft>
                <a:spcPts val="1200"/>
              </a:spcAft>
            </a:pPr>
            <a:r>
              <a:rPr lang="en-US" sz="1600" b="1" dirty="0" smtClean="0"/>
              <a:t>Article does </a:t>
            </a:r>
            <a:r>
              <a:rPr lang="en-US" sz="1600" b="1" smtClean="0"/>
              <a:t>NOT say </a:t>
            </a:r>
            <a:r>
              <a:rPr lang="en-US" sz="1600" b="1" dirty="0" smtClean="0"/>
              <a:t>that:</a:t>
            </a:r>
          </a:p>
          <a:p>
            <a:pPr>
              <a:spcAft>
                <a:spcPts val="600"/>
              </a:spcAft>
            </a:pPr>
            <a:r>
              <a:rPr lang="en-US" sz="1500" dirty="0" smtClean="0"/>
              <a:t> … </a:t>
            </a:r>
            <a:r>
              <a:rPr lang="en-US" sz="1500" dirty="0" smtClean="0">
                <a:solidFill>
                  <a:srgbClr val="FF0000"/>
                </a:solidFill>
              </a:rPr>
              <a:t>Idea-1</a:t>
            </a:r>
            <a:r>
              <a:rPr lang="en-US" sz="1500" dirty="0" smtClean="0"/>
              <a:t> was created on </a:t>
            </a:r>
            <a:r>
              <a:rPr lang="en-US" sz="1500" dirty="0" smtClean="0">
                <a:solidFill>
                  <a:srgbClr val="0000FF"/>
                </a:solidFill>
              </a:rPr>
              <a:t>Oct. 7 2012</a:t>
            </a:r>
          </a:p>
          <a:p>
            <a:pPr>
              <a:spcAft>
                <a:spcPts val="600"/>
              </a:spcAft>
            </a:pPr>
            <a:r>
              <a:rPr lang="en-US" sz="1500" dirty="0" smtClean="0"/>
              <a:t> … </a:t>
            </a:r>
            <a:r>
              <a:rPr lang="en-US" sz="1500" dirty="0" smtClean="0">
                <a:solidFill>
                  <a:srgbClr val="FF0000"/>
                </a:solidFill>
              </a:rPr>
              <a:t>Idea-2</a:t>
            </a:r>
            <a:r>
              <a:rPr lang="en-US" sz="1500" dirty="0" smtClean="0"/>
              <a:t> was created on </a:t>
            </a:r>
            <a:r>
              <a:rPr lang="en-US" sz="1500" dirty="0" smtClean="0">
                <a:solidFill>
                  <a:srgbClr val="0000FF"/>
                </a:solidFill>
              </a:rPr>
              <a:t>Feb. 5 2014</a:t>
            </a:r>
          </a:p>
          <a:p>
            <a:pPr lvl="1">
              <a:spcAft>
                <a:spcPts val="600"/>
              </a:spcAft>
            </a:pPr>
            <a:r>
              <a:rPr lang="en-US" sz="1000" dirty="0" smtClean="0"/>
              <a:t>…</a:t>
            </a:r>
          </a:p>
          <a:p>
            <a:pPr>
              <a:spcAft>
                <a:spcPts val="600"/>
              </a:spcAft>
            </a:pPr>
            <a:r>
              <a:rPr lang="en-US" sz="1500" dirty="0" smtClean="0"/>
              <a:t> … </a:t>
            </a:r>
            <a:r>
              <a:rPr lang="en-US" sz="1500" dirty="0" smtClean="0">
                <a:solidFill>
                  <a:srgbClr val="FF0000"/>
                </a:solidFill>
              </a:rPr>
              <a:t>Idea-9</a:t>
            </a:r>
            <a:r>
              <a:rPr lang="en-US" sz="1500" dirty="0" smtClean="0"/>
              <a:t> was created on </a:t>
            </a:r>
            <a:r>
              <a:rPr lang="en-US" sz="1500" dirty="0" smtClean="0">
                <a:solidFill>
                  <a:srgbClr val="0000FF"/>
                </a:solidFill>
              </a:rPr>
              <a:t>Jan. 3 2016 </a:t>
            </a:r>
          </a:p>
          <a:p>
            <a:pPr>
              <a:spcAft>
                <a:spcPts val="600"/>
              </a:spcAft>
            </a:pPr>
            <a:endParaRPr lang="en-US" sz="1500" b="1" i="1" dirty="0">
              <a:solidFill>
                <a:srgbClr val="0000FF"/>
              </a:solidFill>
            </a:endParaRPr>
          </a:p>
          <a:p>
            <a:pPr>
              <a:spcAft>
                <a:spcPts val="600"/>
              </a:spcAft>
            </a:pPr>
            <a:r>
              <a:rPr lang="en-US" sz="1600" cap="all" dirty="0" smtClean="0"/>
              <a:t>Earliest date </a:t>
            </a:r>
            <a:r>
              <a:rPr lang="en-US" sz="1600" dirty="0" smtClean="0"/>
              <a:t>on article: </a:t>
            </a:r>
            <a:r>
              <a:rPr lang="en-US" sz="1600" u="sng" dirty="0" smtClean="0"/>
              <a:t>Nov. 8 2016</a:t>
            </a:r>
            <a:endParaRPr lang="en-US" sz="1600" dirty="0" smtClean="0"/>
          </a:p>
        </p:txBody>
      </p:sp>
      <p:sp>
        <p:nvSpPr>
          <p:cNvPr id="20" name="TextBox 19"/>
          <p:cNvSpPr txBox="1"/>
          <p:nvPr/>
        </p:nvSpPr>
        <p:spPr>
          <a:xfrm rot="5400000">
            <a:off x="2265239" y="2672209"/>
            <a:ext cx="2670973" cy="553998"/>
          </a:xfrm>
          <a:prstGeom prst="rect">
            <a:avLst/>
          </a:prstGeom>
          <a:noFill/>
        </p:spPr>
        <p:txBody>
          <a:bodyPr wrap="square" rtlCol="0">
            <a:spAutoFit/>
          </a:bodyPr>
          <a:lstStyle/>
          <a:p>
            <a:pPr algn="ctr"/>
            <a:r>
              <a:rPr lang="en-US" sz="1500" b="1" cap="small" dirty="0" smtClean="0"/>
              <a:t>2 years</a:t>
            </a:r>
          </a:p>
          <a:p>
            <a:pPr algn="ctr"/>
            <a:r>
              <a:rPr lang="en-US" sz="1500" b="1" cap="small" dirty="0" smtClean="0"/>
              <a:t>Unsecured Idea</a:t>
            </a:r>
          </a:p>
        </p:txBody>
      </p:sp>
      <p:sp>
        <p:nvSpPr>
          <p:cNvPr id="21" name="TextBox 20"/>
          <p:cNvSpPr txBox="1"/>
          <p:nvPr/>
        </p:nvSpPr>
        <p:spPr>
          <a:xfrm>
            <a:off x="5029200" y="4572000"/>
            <a:ext cx="2670973" cy="323165"/>
          </a:xfrm>
          <a:prstGeom prst="rect">
            <a:avLst/>
          </a:prstGeom>
          <a:noFill/>
        </p:spPr>
        <p:txBody>
          <a:bodyPr wrap="square" rtlCol="0">
            <a:spAutoFit/>
          </a:bodyPr>
          <a:lstStyle/>
          <a:p>
            <a:pPr algn="ctr"/>
            <a:r>
              <a:rPr lang="en-US" sz="1500" b="1" u="sng" dirty="0" smtClean="0"/>
              <a:t>unsecured period</a:t>
            </a:r>
          </a:p>
        </p:txBody>
      </p:sp>
      <p:sp>
        <p:nvSpPr>
          <p:cNvPr id="26" name="Rectangle 25"/>
          <p:cNvSpPr/>
          <p:nvPr/>
        </p:nvSpPr>
        <p:spPr>
          <a:xfrm>
            <a:off x="1143000" y="5085010"/>
            <a:ext cx="6781800" cy="133337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triped Right Arrow 26"/>
          <p:cNvSpPr/>
          <p:nvPr/>
        </p:nvSpPr>
        <p:spPr>
          <a:xfrm rot="5400000">
            <a:off x="6262603" y="4814803"/>
            <a:ext cx="248961" cy="484632"/>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Audio 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28" name="Rectangle 27"/>
          <p:cNvSpPr/>
          <p:nvPr/>
        </p:nvSpPr>
        <p:spPr>
          <a:xfrm>
            <a:off x="4267200" y="1182707"/>
            <a:ext cx="4343400" cy="2703493"/>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3366842"/>
      </p:ext>
    </p:extLst>
  </p:cSld>
  <p:clrMapOvr>
    <a:masterClrMapping/>
  </p:clrMapOvr>
  <mc:AlternateContent xmlns:mc="http://schemas.openxmlformats.org/markup-compatibility/2006" xmlns:p14="http://schemas.microsoft.com/office/powerpoint/2010/main">
    <mc:Choice Requires="p14">
      <p:transition spd="slow" p14:dur="2000" advTm="29310"/>
    </mc:Choice>
    <mc:Fallback xmlns="">
      <p:transition spd="slow" advTm="29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par>
                          <p:cTn id="7" fill="hold">
                            <p:stCondLst>
                              <p:cond delay="1"/>
                            </p:stCondLst>
                            <p:childTnLst>
                              <p:par>
                                <p:cTn id="8" presetID="22" presetClass="entr" presetSubtype="8" fill="hold" grpId="0" nodeType="afterEffect">
                                  <p:stCondLst>
                                    <p:cond delay="100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1000"/>
                                        <p:tgtEl>
                                          <p:spTgt spid="28"/>
                                        </p:tgtEl>
                                      </p:cBhvr>
                                    </p:animEffect>
                                  </p:childTnLst>
                                </p:cTn>
                              </p:par>
                            </p:childTnLst>
                          </p:cTn>
                        </p:par>
                        <p:par>
                          <p:cTn id="11" fill="hold">
                            <p:stCondLst>
                              <p:cond delay="2001"/>
                            </p:stCondLst>
                            <p:childTnLst>
                              <p:par>
                                <p:cTn id="12" presetID="10" presetClass="exit" presetSubtype="0" fill="hold" grpId="1" nodeType="afterEffect">
                                  <p:stCondLst>
                                    <p:cond delay="12000"/>
                                  </p:stCondLst>
                                  <p:childTnLst>
                                    <p:animEffect transition="out" filter="fade">
                                      <p:cBhvr>
                                        <p:cTn id="13" dur="500"/>
                                        <p:tgtEl>
                                          <p:spTgt spid="28"/>
                                        </p:tgtEl>
                                      </p:cBhvr>
                                    </p:animEffect>
                                    <p:set>
                                      <p:cBhvr>
                                        <p:cTn id="14" dur="1" fill="hold">
                                          <p:stCondLst>
                                            <p:cond delay="499"/>
                                          </p:stCondLst>
                                        </p:cTn>
                                        <p:tgtEl>
                                          <p:spTgt spid="28"/>
                                        </p:tgtEl>
                                        <p:attrNameLst>
                                          <p:attrName>style.visibility</p:attrName>
                                        </p:attrNameLst>
                                      </p:cBhvr>
                                      <p:to>
                                        <p:strVal val="hidden"/>
                                      </p:to>
                                    </p:set>
                                  </p:childTnLst>
                                </p:cTn>
                              </p:par>
                            </p:childTnLst>
                          </p:cTn>
                        </p:par>
                        <p:par>
                          <p:cTn id="15" fill="hold">
                            <p:stCondLst>
                              <p:cond delay="14501"/>
                            </p:stCondLst>
                            <p:childTnLst>
                              <p:par>
                                <p:cTn id="16" presetID="10" presetClass="entr" presetSubtype="0" fill="hold" grpId="0" nodeType="afterEffect">
                                  <p:stCondLst>
                                    <p:cond delay="100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3"/>
                </p:tgtEl>
              </p:cMediaNode>
            </p:audio>
          </p:childTnLst>
        </p:cTn>
      </p:par>
    </p:tnLst>
    <p:bldLst>
      <p:bldP spid="26" grpId="0" animBg="1"/>
      <p:bldP spid="28" grpId="0" animBg="1"/>
      <p:bldP spid="2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86200" y="392548"/>
            <a:ext cx="5105400" cy="1395254"/>
          </a:xfrm>
          <a:prstGeom prst="rect">
            <a:avLst/>
          </a:prstGeom>
          <a:noFill/>
        </p:spPr>
        <p:txBody>
          <a:bodyPr wrap="square" rtlCol="0">
            <a:spAutoFit/>
          </a:bodyPr>
          <a:lstStyle/>
          <a:p>
            <a:pPr algn="ctr">
              <a:spcAft>
                <a:spcPts val="600"/>
              </a:spcAft>
            </a:pPr>
            <a:r>
              <a:rPr lang="en-US" sz="2200" b="1" u="sng" dirty="0"/>
              <a:t>Mark’s </a:t>
            </a:r>
            <a:r>
              <a:rPr lang="en-US" sz="2200" b="1" u="sng" dirty="0" smtClean="0"/>
              <a:t>Situation</a:t>
            </a:r>
          </a:p>
          <a:p>
            <a:pPr>
              <a:spcAft>
                <a:spcPts val="600"/>
              </a:spcAft>
            </a:pPr>
            <a:endParaRPr lang="en-US" sz="1600" dirty="0" smtClean="0"/>
          </a:p>
          <a:p>
            <a:pPr marL="285750" indent="-285750">
              <a:lnSpc>
                <a:spcPts val="2200"/>
              </a:lnSpc>
              <a:spcAft>
                <a:spcPts val="600"/>
              </a:spcAft>
              <a:buFont typeface="Wingdings" panose="05000000000000000000" pitchFamily="2" charset="2"/>
              <a:buChar char="§"/>
            </a:pPr>
            <a:r>
              <a:rPr lang="en-US" sz="1600" dirty="0" smtClean="0"/>
              <a:t>Disclosing </a:t>
            </a:r>
            <a:r>
              <a:rPr lang="en-US" sz="1600" dirty="0"/>
              <a:t>his idea to advisor &amp; colleagues </a:t>
            </a:r>
            <a:r>
              <a:rPr lang="en-US" sz="1600" dirty="0" smtClean="0"/>
              <a:t>is </a:t>
            </a:r>
            <a:r>
              <a:rPr lang="en-US" sz="1600" u="sng" dirty="0" smtClean="0"/>
              <a:t>RISKY</a:t>
            </a:r>
            <a:r>
              <a:rPr lang="en-US" sz="1600" dirty="0" smtClean="0"/>
              <a:t> … they can </a:t>
            </a:r>
            <a:r>
              <a:rPr lang="en-US" sz="1600" dirty="0"/>
              <a:t>tell </a:t>
            </a:r>
            <a:r>
              <a:rPr lang="en-US" sz="1600" dirty="0" smtClean="0"/>
              <a:t>him “</a:t>
            </a:r>
            <a:r>
              <a:rPr lang="en-US" sz="1600" i="1" dirty="0">
                <a:solidFill>
                  <a:srgbClr val="0000FF"/>
                </a:solidFill>
              </a:rPr>
              <a:t>I knew about this idea long ago</a:t>
            </a:r>
            <a:r>
              <a:rPr lang="en-US" sz="1600" dirty="0" smtClean="0"/>
              <a:t>”</a:t>
            </a:r>
            <a:endParaRPr lang="en-US" sz="1600" dirty="0"/>
          </a:p>
        </p:txBody>
      </p:sp>
      <p:grpSp>
        <p:nvGrpSpPr>
          <p:cNvPr id="5" name="Group 4"/>
          <p:cNvGrpSpPr/>
          <p:nvPr/>
        </p:nvGrpSpPr>
        <p:grpSpPr>
          <a:xfrm>
            <a:off x="76200" y="197822"/>
            <a:ext cx="3505202" cy="4526578"/>
            <a:chOff x="152399" y="609600"/>
            <a:chExt cx="3505202" cy="4526578"/>
          </a:xfrm>
        </p:grpSpPr>
        <p:grpSp>
          <p:nvGrpSpPr>
            <p:cNvPr id="6" name="Group 5"/>
            <p:cNvGrpSpPr/>
            <p:nvPr/>
          </p:nvGrpSpPr>
          <p:grpSpPr>
            <a:xfrm>
              <a:off x="228600" y="609600"/>
              <a:ext cx="3429001" cy="4526578"/>
              <a:chOff x="2419612" y="601414"/>
              <a:chExt cx="3429001" cy="4526578"/>
            </a:xfrm>
          </p:grpSpPr>
          <p:sp>
            <p:nvSpPr>
              <p:cNvPr id="12" name="TextBox 11"/>
              <p:cNvSpPr txBox="1"/>
              <p:nvPr/>
            </p:nvSpPr>
            <p:spPr>
              <a:xfrm>
                <a:off x="2419612" y="601414"/>
                <a:ext cx="3429001" cy="630942"/>
              </a:xfrm>
              <a:prstGeom prst="rect">
                <a:avLst/>
              </a:prstGeom>
              <a:noFill/>
            </p:spPr>
            <p:txBody>
              <a:bodyPr wrap="square" rtlCol="0">
                <a:spAutoFit/>
              </a:bodyPr>
              <a:lstStyle/>
              <a:p>
                <a:pPr algn="ctr">
                  <a:spcAft>
                    <a:spcPts val="600"/>
                  </a:spcAft>
                </a:pPr>
                <a:r>
                  <a:rPr lang="en-US" sz="1600" dirty="0" smtClean="0"/>
                  <a:t>Story of Article:</a:t>
                </a:r>
                <a:endParaRPr lang="en-US" sz="1400" b="1" dirty="0" smtClean="0"/>
              </a:p>
              <a:p>
                <a:pPr algn="ctr"/>
                <a:r>
                  <a:rPr lang="en-US" sz="1400" dirty="0" smtClean="0"/>
                  <a:t>4 years … 15 collaborators … 3 institutions</a:t>
                </a:r>
              </a:p>
            </p:txBody>
          </p:sp>
          <p:sp>
            <p:nvSpPr>
              <p:cNvPr id="13" name="TextBox 12"/>
              <p:cNvSpPr txBox="1"/>
              <p:nvPr/>
            </p:nvSpPr>
            <p:spPr>
              <a:xfrm>
                <a:off x="2888411" y="4373939"/>
                <a:ext cx="2579201" cy="754053"/>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400" b="1" dirty="0" smtClean="0"/>
                  <a:t>Article</a:t>
                </a:r>
                <a:r>
                  <a:rPr lang="en-US" sz="1400" dirty="0" smtClean="0"/>
                  <a:t> date: </a:t>
                </a:r>
                <a:r>
                  <a:rPr lang="en-US" sz="1400" b="1" u="sng" dirty="0" smtClean="0">
                    <a:solidFill>
                      <a:srgbClr val="0000FF"/>
                    </a:solidFill>
                  </a:rPr>
                  <a:t>Nov. 8, 2016</a:t>
                </a:r>
              </a:p>
              <a:p>
                <a:pPr algn="ctr"/>
                <a:r>
                  <a:rPr lang="en-US" sz="1200" dirty="0" smtClean="0"/>
                  <a:t>10 co-authors:</a:t>
                </a:r>
              </a:p>
              <a:p>
                <a:pPr algn="ctr">
                  <a:spcAft>
                    <a:spcPts val="1200"/>
                  </a:spcAft>
                </a:pPr>
                <a:r>
                  <a:rPr lang="en-US" sz="1200" dirty="0" smtClean="0"/>
                  <a:t>John, Anne, Mark, Peter, Chen … Bill</a:t>
                </a:r>
              </a:p>
            </p:txBody>
          </p:sp>
          <p:sp>
            <p:nvSpPr>
              <p:cNvPr id="14" name="TextBox 13"/>
              <p:cNvSpPr txBox="1"/>
              <p:nvPr/>
            </p:nvSpPr>
            <p:spPr>
              <a:xfrm>
                <a:off x="2895600" y="1948190"/>
                <a:ext cx="2572012" cy="276999"/>
              </a:xfrm>
              <a:prstGeom prst="rect">
                <a:avLst/>
              </a:prstGeom>
              <a:solidFill>
                <a:schemeClr val="bg1">
                  <a:lumMod val="95000"/>
                </a:schemeClr>
              </a:solidFill>
              <a:ln w="19050">
                <a:solidFill>
                  <a:srgbClr val="0000FF"/>
                </a:solidFill>
              </a:ln>
            </p:spPr>
            <p:txBody>
              <a:bodyPr wrap="square" rtlCol="0">
                <a:spAutoFit/>
              </a:bodyPr>
              <a:lstStyle/>
              <a:p>
                <a:pPr algn="ctr"/>
                <a:r>
                  <a:rPr lang="en-US" sz="1200" b="1" dirty="0" smtClean="0"/>
                  <a:t>idea-2</a:t>
                </a:r>
                <a:r>
                  <a:rPr lang="en-US" sz="1200" dirty="0" smtClean="0"/>
                  <a:t>: Mark (</a:t>
                </a:r>
                <a:r>
                  <a:rPr lang="en-US" sz="1200" b="1" dirty="0" smtClean="0">
                    <a:solidFill>
                      <a:srgbClr val="0000FF"/>
                    </a:solidFill>
                  </a:rPr>
                  <a:t>Feb. 5, 2014</a:t>
                </a:r>
                <a:r>
                  <a:rPr lang="en-US" sz="1200" dirty="0" smtClean="0"/>
                  <a:t>)</a:t>
                </a:r>
                <a:endParaRPr lang="en-US" sz="1200" dirty="0">
                  <a:solidFill>
                    <a:srgbClr val="0000FF"/>
                  </a:solidFill>
                </a:endParaRPr>
              </a:p>
            </p:txBody>
          </p:sp>
          <p:sp>
            <p:nvSpPr>
              <p:cNvPr id="15" name="TextBox 14"/>
              <p:cNvSpPr txBox="1"/>
              <p:nvPr/>
            </p:nvSpPr>
            <p:spPr>
              <a:xfrm>
                <a:off x="2888411" y="248159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Experiment-1</a:t>
                </a:r>
                <a:r>
                  <a:rPr lang="en-US" sz="1200" dirty="0" smtClean="0"/>
                  <a:t>: Chen (</a:t>
                </a:r>
                <a:r>
                  <a:rPr lang="en-US" sz="1200" b="1" dirty="0" smtClean="0">
                    <a:solidFill>
                      <a:srgbClr val="0000FF"/>
                    </a:solidFill>
                  </a:rPr>
                  <a:t>Aug. 1, 2014</a:t>
                </a:r>
                <a:r>
                  <a:rPr lang="en-US" sz="1200" dirty="0" smtClean="0"/>
                  <a:t>)</a:t>
                </a:r>
                <a:endParaRPr lang="en-US" sz="1200" dirty="0">
                  <a:solidFill>
                    <a:srgbClr val="0000FF"/>
                  </a:solidFill>
                </a:endParaRPr>
              </a:p>
            </p:txBody>
          </p:sp>
          <p:sp>
            <p:nvSpPr>
              <p:cNvPr id="16" name="TextBox 15"/>
              <p:cNvSpPr txBox="1"/>
              <p:nvPr/>
            </p:nvSpPr>
            <p:spPr>
              <a:xfrm>
                <a:off x="2895600" y="3352800"/>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nsight-1</a:t>
                </a:r>
                <a:r>
                  <a:rPr lang="en-US" sz="1200" dirty="0" smtClean="0"/>
                  <a:t>: Vera (</a:t>
                </a:r>
                <a:r>
                  <a:rPr lang="en-US" sz="1200" b="1" dirty="0" smtClean="0">
                    <a:solidFill>
                      <a:srgbClr val="0000FF"/>
                    </a:solidFill>
                  </a:rPr>
                  <a:t>Apr. 2, 2015</a:t>
                </a:r>
                <a:r>
                  <a:rPr lang="en-US" sz="1200" dirty="0" smtClean="0"/>
                  <a:t>)</a:t>
                </a:r>
                <a:endParaRPr lang="en-US" sz="1200" dirty="0">
                  <a:solidFill>
                    <a:srgbClr val="0000FF"/>
                  </a:solidFill>
                </a:endParaRPr>
              </a:p>
            </p:txBody>
          </p:sp>
          <p:sp>
            <p:nvSpPr>
              <p:cNvPr id="17" name="TextBox 16"/>
              <p:cNvSpPr txBox="1"/>
              <p:nvPr/>
            </p:nvSpPr>
            <p:spPr>
              <a:xfrm>
                <a:off x="2888411" y="144780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a:t>
                </a:r>
                <a:r>
                  <a:rPr lang="en-US" sz="1200" b="1" dirty="0" smtClean="0">
                    <a:solidFill>
                      <a:srgbClr val="0000FF"/>
                    </a:solidFill>
                  </a:rPr>
                  <a:t>Oct. 7, 2012</a:t>
                </a:r>
                <a:r>
                  <a:rPr lang="en-US" sz="1200" dirty="0" smtClean="0"/>
                  <a:t>)</a:t>
                </a:r>
                <a:endParaRPr lang="en-US" sz="1200" dirty="0">
                  <a:solidFill>
                    <a:srgbClr val="0000FF"/>
                  </a:solidFill>
                </a:endParaRPr>
              </a:p>
            </p:txBody>
          </p:sp>
          <p:sp>
            <p:nvSpPr>
              <p:cNvPr id="18" name="TextBox 17"/>
              <p:cNvSpPr txBox="1"/>
              <p:nvPr/>
            </p:nvSpPr>
            <p:spPr>
              <a:xfrm>
                <a:off x="2888411" y="3869323"/>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a:t>
                </a:r>
                <a:r>
                  <a:rPr lang="en-US" sz="1200" b="1" dirty="0" smtClean="0">
                    <a:solidFill>
                      <a:srgbClr val="0000FF"/>
                    </a:solidFill>
                  </a:rPr>
                  <a:t>Jan. 3, 2016</a:t>
                </a:r>
                <a:r>
                  <a:rPr lang="en-US" sz="1200" dirty="0" smtClean="0"/>
                  <a:t>)</a:t>
                </a:r>
                <a:endParaRPr lang="en-US" sz="1200" dirty="0">
                  <a:solidFill>
                    <a:srgbClr val="0000FF"/>
                  </a:solidFill>
                </a:endParaRPr>
              </a:p>
            </p:txBody>
          </p:sp>
        </p:grpSp>
        <p:cxnSp>
          <p:nvCxnSpPr>
            <p:cNvPr id="7" name="Straight Connector 6"/>
            <p:cNvCxnSpPr/>
            <p:nvPr/>
          </p:nvCxnSpPr>
          <p:spPr>
            <a:xfrm>
              <a:off x="1219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981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743200" y="28956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33400" y="1455986"/>
              <a:ext cx="0" cy="3074313"/>
            </a:xfrm>
            <a:prstGeom prst="straightConnector1">
              <a:avLst/>
            </a:prstGeom>
            <a:ln>
              <a:solidFill>
                <a:schemeClr val="bg1">
                  <a:lumMod val="50000"/>
                </a:schemeClr>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25053" y="2815666"/>
              <a:ext cx="631904" cy="276999"/>
            </a:xfrm>
            <a:prstGeom prst="rect">
              <a:avLst/>
            </a:prstGeom>
            <a:noFill/>
          </p:spPr>
          <p:txBody>
            <a:bodyPr wrap="none" rtlCol="0">
              <a:spAutoFit/>
            </a:bodyPr>
            <a:lstStyle/>
            <a:p>
              <a:r>
                <a:rPr lang="en-US" sz="1200" i="1" dirty="0" smtClean="0"/>
                <a:t>4 years</a:t>
              </a:r>
              <a:endParaRPr lang="en-US" sz="1200" i="1" dirty="0"/>
            </a:p>
          </p:txBody>
        </p:sp>
      </p:grpSp>
      <p:sp>
        <p:nvSpPr>
          <p:cNvPr id="19" name="Right Bracket 18"/>
          <p:cNvSpPr/>
          <p:nvPr/>
        </p:nvSpPr>
        <p:spPr>
          <a:xfrm>
            <a:off x="3200400" y="1715987"/>
            <a:ext cx="152400" cy="2435424"/>
          </a:xfrm>
          <a:prstGeom prst="rightBracket">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p:cNvSpPr txBox="1"/>
          <p:nvPr/>
        </p:nvSpPr>
        <p:spPr>
          <a:xfrm rot="5400000">
            <a:off x="2294313" y="2672209"/>
            <a:ext cx="2670973" cy="553998"/>
          </a:xfrm>
          <a:prstGeom prst="rect">
            <a:avLst/>
          </a:prstGeom>
          <a:noFill/>
        </p:spPr>
        <p:txBody>
          <a:bodyPr wrap="square" rtlCol="0">
            <a:spAutoFit/>
          </a:bodyPr>
          <a:lstStyle/>
          <a:p>
            <a:pPr algn="ctr"/>
            <a:r>
              <a:rPr lang="en-US" sz="1500" b="1" cap="small" dirty="0" smtClean="0"/>
              <a:t>2 years</a:t>
            </a:r>
          </a:p>
          <a:p>
            <a:pPr algn="ctr"/>
            <a:r>
              <a:rPr lang="en-US" sz="1500" b="1" cap="small" dirty="0" smtClean="0"/>
              <a:t>Unsecured Idea</a:t>
            </a:r>
          </a:p>
        </p:txBody>
      </p:sp>
      <p:sp>
        <p:nvSpPr>
          <p:cNvPr id="21" name="TextBox 20"/>
          <p:cNvSpPr txBox="1"/>
          <p:nvPr/>
        </p:nvSpPr>
        <p:spPr>
          <a:xfrm>
            <a:off x="3962400" y="4191000"/>
            <a:ext cx="4949158" cy="1785104"/>
          </a:xfrm>
          <a:prstGeom prst="rect">
            <a:avLst/>
          </a:prstGeom>
          <a:noFill/>
        </p:spPr>
        <p:txBody>
          <a:bodyPr wrap="square" rtlCol="0">
            <a:spAutoFit/>
          </a:bodyPr>
          <a:lstStyle/>
          <a:p>
            <a:pPr algn="ctr">
              <a:spcAft>
                <a:spcPts val="2400"/>
              </a:spcAft>
            </a:pPr>
            <a:r>
              <a:rPr lang="en-US" sz="1500" u="sng" dirty="0" smtClean="0"/>
              <a:t>Other RISKS</a:t>
            </a:r>
            <a:r>
              <a:rPr lang="en-US" sz="1500" dirty="0" smtClean="0"/>
              <a:t>:</a:t>
            </a:r>
          </a:p>
          <a:p>
            <a:pPr marL="285750" indent="-285750">
              <a:spcAft>
                <a:spcPts val="1800"/>
              </a:spcAft>
              <a:buFont typeface="Wingdings" panose="05000000000000000000" pitchFamily="2" charset="2"/>
              <a:buChar char="§"/>
            </a:pPr>
            <a:r>
              <a:rPr lang="en-US" sz="1500" dirty="0" smtClean="0"/>
              <a:t>Mark </a:t>
            </a:r>
            <a:r>
              <a:rPr lang="en-US" sz="1500" dirty="0"/>
              <a:t>lives with the fear </a:t>
            </a:r>
            <a:r>
              <a:rPr lang="en-US" sz="1500" dirty="0" smtClean="0"/>
              <a:t>&amp; uncertainty that others </a:t>
            </a:r>
            <a:r>
              <a:rPr lang="en-US" sz="1500" dirty="0"/>
              <a:t>may </a:t>
            </a:r>
            <a:r>
              <a:rPr lang="en-US" sz="1500" dirty="0" smtClean="0"/>
              <a:t>publish the idea before him</a:t>
            </a:r>
            <a:endParaRPr lang="en-US" sz="1500" dirty="0"/>
          </a:p>
          <a:p>
            <a:pPr marL="285750" indent="-285750">
              <a:spcAft>
                <a:spcPts val="1800"/>
              </a:spcAft>
              <a:buFont typeface="Wingdings" panose="05000000000000000000" pitchFamily="2" charset="2"/>
              <a:buChar char="§"/>
            </a:pPr>
            <a:r>
              <a:rPr lang="en-US" sz="1500" dirty="0" smtClean="0"/>
              <a:t>Mark </a:t>
            </a:r>
            <a:r>
              <a:rPr lang="en-US" sz="1500" dirty="0"/>
              <a:t>is not even </a:t>
            </a:r>
            <a:r>
              <a:rPr lang="en-US" sz="1500" dirty="0" smtClean="0"/>
              <a:t>sure </a:t>
            </a:r>
            <a:r>
              <a:rPr lang="en-US" sz="1500" dirty="0"/>
              <a:t>that an article will be </a:t>
            </a:r>
            <a:r>
              <a:rPr lang="en-US" sz="1500" dirty="0" smtClean="0"/>
              <a:t>published … </a:t>
            </a:r>
            <a:r>
              <a:rPr lang="en-US" sz="1500" dirty="0"/>
              <a:t>or that he will be on the article …</a:t>
            </a:r>
          </a:p>
        </p:txBody>
      </p:sp>
      <p:sp>
        <p:nvSpPr>
          <p:cNvPr id="22" name="Striped Right Arrow 21"/>
          <p:cNvSpPr/>
          <p:nvPr/>
        </p:nvSpPr>
        <p:spPr>
          <a:xfrm>
            <a:off x="4027866" y="2975095"/>
            <a:ext cx="609600" cy="377705"/>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495800" y="2198638"/>
            <a:ext cx="4066252" cy="1154162"/>
          </a:xfrm>
          <a:prstGeom prst="rect">
            <a:avLst/>
          </a:prstGeom>
          <a:noFill/>
        </p:spPr>
        <p:txBody>
          <a:bodyPr wrap="square" rtlCol="0">
            <a:spAutoFit/>
          </a:bodyPr>
          <a:lstStyle/>
          <a:p>
            <a:pPr algn="ctr">
              <a:spcAft>
                <a:spcPts val="600"/>
              </a:spcAft>
            </a:pPr>
            <a:r>
              <a:rPr lang="en-US" dirty="0" smtClean="0"/>
              <a:t>Feb</a:t>
            </a:r>
            <a:r>
              <a:rPr lang="en-US" dirty="0"/>
              <a:t>. 2014 -- Nov. 2016</a:t>
            </a:r>
          </a:p>
          <a:p>
            <a:pPr algn="ctr"/>
            <a:r>
              <a:rPr lang="en-US" dirty="0"/>
              <a:t>Mark’s idea is </a:t>
            </a:r>
            <a:r>
              <a:rPr lang="en-US" dirty="0">
                <a:solidFill>
                  <a:srgbClr val="FF0000"/>
                </a:solidFill>
              </a:rPr>
              <a:t>unsecured</a:t>
            </a:r>
          </a:p>
          <a:p>
            <a:pPr algn="ctr"/>
            <a:r>
              <a:rPr lang="en-US" sz="1000" dirty="0"/>
              <a:t> </a:t>
            </a:r>
            <a:endParaRPr lang="en-US" sz="1000" b="1" dirty="0">
              <a:solidFill>
                <a:srgbClr val="0000FF"/>
              </a:solidFill>
            </a:endParaRPr>
          </a:p>
          <a:p>
            <a:pPr algn="ctr">
              <a:spcAft>
                <a:spcPts val="600"/>
              </a:spcAft>
            </a:pPr>
            <a:r>
              <a:rPr lang="en-US" sz="1700" dirty="0" smtClean="0">
                <a:solidFill>
                  <a:srgbClr val="0000FF"/>
                </a:solidFill>
              </a:rPr>
              <a:t>“</a:t>
            </a:r>
            <a:r>
              <a:rPr lang="en-US" sz="1700" dirty="0">
                <a:solidFill>
                  <a:srgbClr val="0000FF"/>
                </a:solidFill>
              </a:rPr>
              <a:t>Word Spreads” about Mark’s idea </a:t>
            </a:r>
            <a:r>
              <a:rPr lang="en-US" sz="1700" dirty="0" smtClean="0">
                <a:solidFill>
                  <a:srgbClr val="0000FF"/>
                </a:solidFill>
              </a:rPr>
              <a:t>…</a:t>
            </a:r>
          </a:p>
        </p:txBody>
      </p:sp>
      <p:pic>
        <p:nvPicPr>
          <p:cNvPr id="26" name="Audio 2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27" name="Rectangle 26"/>
          <p:cNvSpPr/>
          <p:nvPr/>
        </p:nvSpPr>
        <p:spPr>
          <a:xfrm>
            <a:off x="3755442" y="912791"/>
            <a:ext cx="5156116" cy="106840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3276600" y="2077998"/>
            <a:ext cx="5634957" cy="166473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87080518"/>
      </p:ext>
    </p:extLst>
  </p:cSld>
  <p:clrMapOvr>
    <a:masterClrMapping/>
  </p:clrMapOvr>
  <mc:AlternateContent xmlns:mc="http://schemas.openxmlformats.org/markup-compatibility/2006" xmlns:p14="http://schemas.microsoft.com/office/powerpoint/2010/main">
    <mc:Choice Requires="p14">
      <p:transition spd="slow" p14:dur="2000" advTm="24099"/>
    </mc:Choice>
    <mc:Fallback xmlns="">
      <p:transition spd="slow" advTm="24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par>
                          <p:cTn id="7" fill="hold">
                            <p:stCondLst>
                              <p:cond delay="1"/>
                            </p:stCondLst>
                            <p:childTnLst>
                              <p:par>
                                <p:cTn id="8" presetID="10" presetClass="entr" presetSubtype="0" fill="hold" grpId="0" nodeType="afterEffect">
                                  <p:stCondLst>
                                    <p:cond delay="25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0"/>
                                        <p:tgtEl>
                                          <p:spTgt spid="27"/>
                                        </p:tgtEl>
                                      </p:cBhvr>
                                    </p:animEffect>
                                  </p:childTnLst>
                                </p:cTn>
                              </p:par>
                            </p:childTnLst>
                          </p:cTn>
                        </p:par>
                        <p:par>
                          <p:cTn id="11" fill="hold">
                            <p:stCondLst>
                              <p:cond delay="3501"/>
                            </p:stCondLst>
                            <p:childTnLst>
                              <p:par>
                                <p:cTn id="12" presetID="10" presetClass="exit" presetSubtype="0" fill="hold" grpId="1" nodeType="afterEffect">
                                  <p:stCondLst>
                                    <p:cond delay="7500"/>
                                  </p:stCondLst>
                                  <p:childTnLst>
                                    <p:animEffect transition="out" filter="fade">
                                      <p:cBhvr>
                                        <p:cTn id="13" dur="500"/>
                                        <p:tgtEl>
                                          <p:spTgt spid="27"/>
                                        </p:tgtEl>
                                      </p:cBhvr>
                                    </p:animEffect>
                                    <p:set>
                                      <p:cBhvr>
                                        <p:cTn id="14" dur="1" fill="hold">
                                          <p:stCondLst>
                                            <p:cond delay="499"/>
                                          </p:stCondLst>
                                        </p:cTn>
                                        <p:tgtEl>
                                          <p:spTgt spid="27"/>
                                        </p:tgtEl>
                                        <p:attrNameLst>
                                          <p:attrName>style.visibility</p:attrName>
                                        </p:attrNameLst>
                                      </p:cBhvr>
                                      <p:to>
                                        <p:strVal val="hidden"/>
                                      </p:to>
                                    </p:set>
                                  </p:childTnLst>
                                </p:cTn>
                              </p:par>
                            </p:childTnLst>
                          </p:cTn>
                        </p:par>
                        <p:par>
                          <p:cTn id="15" fill="hold">
                            <p:stCondLst>
                              <p:cond delay="11501"/>
                            </p:stCondLst>
                            <p:childTnLst>
                              <p:par>
                                <p:cTn id="16" presetID="22" presetClass="entr" presetSubtype="8" fill="hold" grpId="0" nodeType="afterEffect">
                                  <p:stCondLst>
                                    <p:cond delay="50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6"/>
                </p:tgtEl>
              </p:cMediaNode>
            </p:audio>
          </p:childTnLst>
        </p:cTn>
      </p:par>
    </p:tnLst>
    <p:bldLst>
      <p:bldP spid="27" grpId="0" animBg="1"/>
      <p:bldP spid="27" grpId="1"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76200" y="909191"/>
            <a:ext cx="3124201" cy="3838545"/>
            <a:chOff x="76199" y="1455986"/>
            <a:chExt cx="3124201" cy="3838545"/>
          </a:xfrm>
        </p:grpSpPr>
        <p:sp>
          <p:nvSpPr>
            <p:cNvPr id="11" name="TextBox 10"/>
            <p:cNvSpPr txBox="1"/>
            <p:nvPr/>
          </p:nvSpPr>
          <p:spPr>
            <a:xfrm>
              <a:off x="621199" y="4571256"/>
              <a:ext cx="2579201" cy="723275"/>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200" b="1" dirty="0" smtClean="0"/>
                <a:t>Article</a:t>
              </a:r>
              <a:r>
                <a:rPr lang="en-US" sz="1200" dirty="0" smtClean="0"/>
                <a:t> date: Nov. 8, 2016</a:t>
              </a:r>
            </a:p>
            <a:p>
              <a:pPr algn="ctr"/>
              <a:r>
                <a:rPr lang="en-US" sz="1200" dirty="0" smtClean="0"/>
                <a:t>10 co-authors:</a:t>
              </a:r>
            </a:p>
            <a:p>
              <a:pPr algn="ctr">
                <a:spcAft>
                  <a:spcPts val="1200"/>
                </a:spcAft>
              </a:pPr>
              <a:r>
                <a:rPr lang="en-US" sz="1200" b="1" dirty="0" smtClean="0"/>
                <a:t>John, Anne, Mark, Peter, Chen … Bill</a:t>
              </a:r>
            </a:p>
          </p:txBody>
        </p:sp>
        <p:sp>
          <p:nvSpPr>
            <p:cNvPr id="12" name="TextBox 11"/>
            <p:cNvSpPr txBox="1"/>
            <p:nvPr/>
          </p:nvSpPr>
          <p:spPr>
            <a:xfrm>
              <a:off x="628388" y="1956376"/>
              <a:ext cx="2572012" cy="461665"/>
            </a:xfrm>
            <a:prstGeom prst="rect">
              <a:avLst/>
            </a:prstGeom>
            <a:solidFill>
              <a:schemeClr val="bg1">
                <a:lumMod val="95000"/>
              </a:schemeClr>
            </a:solidFill>
            <a:ln w="19050">
              <a:solidFill>
                <a:srgbClr val="0000FF"/>
              </a:solidFill>
            </a:ln>
          </p:spPr>
          <p:txBody>
            <a:bodyPr wrap="square" rtlCol="0">
              <a:spAutoFit/>
            </a:bodyPr>
            <a:lstStyle/>
            <a:p>
              <a:pPr algn="ctr"/>
              <a:r>
                <a:rPr lang="en-US" sz="1200" b="1" dirty="0" smtClean="0"/>
                <a:t>idea-2</a:t>
              </a:r>
              <a:r>
                <a:rPr lang="en-US" sz="1200" dirty="0" smtClean="0">
                  <a:solidFill>
                    <a:srgbClr val="0066FF"/>
                  </a:solidFill>
                </a:rPr>
                <a:t>: </a:t>
              </a:r>
              <a:r>
                <a:rPr lang="en-US" sz="1100" dirty="0" smtClean="0">
                  <a:solidFill>
                    <a:srgbClr val="0066FF"/>
                  </a:solidFill>
                </a:rPr>
                <a:t>idea for a novel experiment … </a:t>
              </a:r>
            </a:p>
            <a:p>
              <a:pPr algn="ctr"/>
              <a:r>
                <a:rPr lang="en-US" sz="1200" dirty="0" smtClean="0"/>
                <a:t>Mark, actual-date: </a:t>
              </a:r>
              <a:r>
                <a:rPr lang="en-US" sz="1200" b="1" dirty="0" smtClean="0">
                  <a:solidFill>
                    <a:srgbClr val="FF0066"/>
                  </a:solidFill>
                </a:rPr>
                <a:t>Feb. 5, 2014</a:t>
              </a:r>
              <a:endParaRPr lang="en-US" sz="1200" dirty="0" smtClean="0"/>
            </a:p>
          </p:txBody>
        </p:sp>
        <p:sp>
          <p:nvSpPr>
            <p:cNvPr id="13" name="TextBox 12"/>
            <p:cNvSpPr txBox="1"/>
            <p:nvPr/>
          </p:nvSpPr>
          <p:spPr>
            <a:xfrm>
              <a:off x="621199" y="2646402"/>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a:t>
              </a:r>
              <a:r>
                <a:rPr lang="en-US" sz="1200" dirty="0" smtClean="0"/>
                <a:t>: Chen (Aug. 1, 2014)</a:t>
              </a:r>
              <a:endParaRPr lang="en-US" sz="1200" dirty="0">
                <a:solidFill>
                  <a:srgbClr val="0000FF"/>
                </a:solidFill>
              </a:endParaRPr>
            </a:p>
          </p:txBody>
        </p:sp>
        <p:sp>
          <p:nvSpPr>
            <p:cNvPr id="14" name="TextBox 13"/>
            <p:cNvSpPr txBox="1"/>
            <p:nvPr/>
          </p:nvSpPr>
          <p:spPr>
            <a:xfrm>
              <a:off x="628388" y="3517612"/>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insight</a:t>
              </a:r>
              <a:r>
                <a:rPr lang="en-US" sz="1200" dirty="0" smtClean="0"/>
                <a:t>: Vera (Apr. 2, 2015)</a:t>
              </a:r>
              <a:endParaRPr lang="en-US" sz="1200" dirty="0">
                <a:solidFill>
                  <a:srgbClr val="0000FF"/>
                </a:solidFill>
              </a:endParaRPr>
            </a:p>
          </p:txBody>
        </p:sp>
        <p:sp>
          <p:nvSpPr>
            <p:cNvPr id="15" name="TextBox 14"/>
            <p:cNvSpPr txBox="1"/>
            <p:nvPr/>
          </p:nvSpPr>
          <p:spPr>
            <a:xfrm>
              <a:off x="621199" y="1455986"/>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(Oct. 7, 2012)</a:t>
              </a:r>
              <a:endParaRPr lang="en-US" sz="1200" dirty="0">
                <a:solidFill>
                  <a:srgbClr val="0000FF"/>
                </a:solidFill>
              </a:endParaRPr>
            </a:p>
          </p:txBody>
        </p:sp>
        <p:sp>
          <p:nvSpPr>
            <p:cNvPr id="16" name="TextBox 15"/>
            <p:cNvSpPr txBox="1"/>
            <p:nvPr/>
          </p:nvSpPr>
          <p:spPr>
            <a:xfrm>
              <a:off x="621199" y="403413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(Jan. 3, 2016)</a:t>
              </a:r>
              <a:endParaRPr lang="en-US" sz="1200" dirty="0">
                <a:solidFill>
                  <a:srgbClr val="0000FF"/>
                </a:solidFill>
              </a:endParaRPr>
            </a:p>
          </p:txBody>
        </p:sp>
        <p:cxnSp>
          <p:nvCxnSpPr>
            <p:cNvPr id="17" name="Straight Connector 16"/>
            <p:cNvCxnSpPr/>
            <p:nvPr/>
          </p:nvCxnSpPr>
          <p:spPr>
            <a:xfrm>
              <a:off x="1143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905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667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 y="1497687"/>
              <a:ext cx="0" cy="3074313"/>
            </a:xfrm>
            <a:prstGeom prst="straightConnector1">
              <a:avLst/>
            </a:prstGeom>
            <a:ln>
              <a:solidFill>
                <a:schemeClr val="bg1">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rot="16200000">
              <a:off x="-101253" y="2972292"/>
              <a:ext cx="631904" cy="276999"/>
            </a:xfrm>
            <a:prstGeom prst="rect">
              <a:avLst/>
            </a:prstGeom>
            <a:noFill/>
          </p:spPr>
          <p:txBody>
            <a:bodyPr wrap="none" rtlCol="0">
              <a:spAutoFit/>
            </a:bodyPr>
            <a:lstStyle/>
            <a:p>
              <a:r>
                <a:rPr lang="en-US" sz="1200" i="1" dirty="0" smtClean="0"/>
                <a:t>4 years</a:t>
              </a:r>
              <a:endParaRPr lang="en-US" sz="1200" i="1" dirty="0"/>
            </a:p>
          </p:txBody>
        </p:sp>
      </p:grpSp>
      <p:sp>
        <p:nvSpPr>
          <p:cNvPr id="22" name="Right Bracket 21"/>
          <p:cNvSpPr/>
          <p:nvPr/>
        </p:nvSpPr>
        <p:spPr>
          <a:xfrm>
            <a:off x="3200400" y="1778911"/>
            <a:ext cx="152400" cy="2388513"/>
          </a:xfrm>
          <a:prstGeom prst="rightBracket">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TextBox 22"/>
          <p:cNvSpPr txBox="1"/>
          <p:nvPr/>
        </p:nvSpPr>
        <p:spPr>
          <a:xfrm rot="5400000">
            <a:off x="2171202" y="2805134"/>
            <a:ext cx="2670973" cy="307777"/>
          </a:xfrm>
          <a:prstGeom prst="rect">
            <a:avLst/>
          </a:prstGeom>
          <a:noFill/>
        </p:spPr>
        <p:txBody>
          <a:bodyPr wrap="square" rtlCol="0">
            <a:spAutoFit/>
          </a:bodyPr>
          <a:lstStyle/>
          <a:p>
            <a:pPr algn="ctr"/>
            <a:r>
              <a:rPr lang="en-US" sz="1400" b="1" dirty="0" smtClean="0"/>
              <a:t>Unsecured Time (2 years)</a:t>
            </a:r>
            <a:endParaRPr lang="en-US" sz="1400" b="1" dirty="0"/>
          </a:p>
        </p:txBody>
      </p:sp>
      <p:sp>
        <p:nvSpPr>
          <p:cNvPr id="24" name="TextBox 23"/>
          <p:cNvSpPr txBox="1"/>
          <p:nvPr/>
        </p:nvSpPr>
        <p:spPr>
          <a:xfrm>
            <a:off x="685800" y="76200"/>
            <a:ext cx="2468240" cy="400110"/>
          </a:xfrm>
          <a:prstGeom prst="rect">
            <a:avLst/>
          </a:prstGeom>
          <a:noFill/>
        </p:spPr>
        <p:txBody>
          <a:bodyPr wrap="none" rtlCol="0">
            <a:spAutoFit/>
          </a:bodyPr>
          <a:lstStyle/>
          <a:p>
            <a:pPr algn="ctr"/>
            <a:r>
              <a:rPr lang="en-US" sz="2000" b="1" u="sng" dirty="0" smtClean="0"/>
              <a:t>Without the Registry</a:t>
            </a:r>
            <a:endParaRPr lang="en-US" sz="2000" b="1" u="sng" dirty="0"/>
          </a:p>
        </p:txBody>
      </p:sp>
      <p:grpSp>
        <p:nvGrpSpPr>
          <p:cNvPr id="32" name="Group 31"/>
          <p:cNvGrpSpPr/>
          <p:nvPr/>
        </p:nvGrpSpPr>
        <p:grpSpPr>
          <a:xfrm>
            <a:off x="3200401" y="1318736"/>
            <a:ext cx="1705838" cy="365138"/>
            <a:chOff x="3200401" y="1318736"/>
            <a:chExt cx="1705838" cy="365138"/>
          </a:xfrm>
        </p:grpSpPr>
        <p:cxnSp>
          <p:nvCxnSpPr>
            <p:cNvPr id="28" name="Straight Connector 27"/>
            <p:cNvCxnSpPr>
              <a:stCxn id="12" idx="3"/>
              <a:endCxn id="27" idx="1"/>
            </p:cNvCxnSpPr>
            <p:nvPr/>
          </p:nvCxnSpPr>
          <p:spPr>
            <a:xfrm>
              <a:off x="3200401" y="1640414"/>
              <a:ext cx="1705838" cy="43460"/>
            </a:xfrm>
            <a:prstGeom prst="line">
              <a:avLst/>
            </a:prstGeom>
            <a:ln w="19050">
              <a:solidFill>
                <a:schemeClr val="bg1">
                  <a:lumMod val="50000"/>
                </a:schemeClr>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733800" y="1318736"/>
              <a:ext cx="882975" cy="338554"/>
            </a:xfrm>
            <a:prstGeom prst="rect">
              <a:avLst/>
            </a:prstGeom>
            <a:noFill/>
          </p:spPr>
          <p:txBody>
            <a:bodyPr wrap="square" rtlCol="0">
              <a:spAutoFit/>
            </a:bodyPr>
            <a:lstStyle/>
            <a:p>
              <a:pPr algn="ctr"/>
              <a:r>
                <a:rPr lang="en-US" sz="1600" b="1" i="1" dirty="0" smtClean="0">
                  <a:solidFill>
                    <a:srgbClr val="FF0066"/>
                  </a:solidFill>
                </a:rPr>
                <a:t>20 mins</a:t>
              </a:r>
              <a:endParaRPr lang="en-US" sz="1600" b="1" i="1" dirty="0">
                <a:solidFill>
                  <a:srgbClr val="FF0066"/>
                </a:solidFill>
              </a:endParaRPr>
            </a:p>
          </p:txBody>
        </p:sp>
      </p:grpSp>
      <p:sp>
        <p:nvSpPr>
          <p:cNvPr id="63" name="TextBox 62"/>
          <p:cNvSpPr txBox="1"/>
          <p:nvPr/>
        </p:nvSpPr>
        <p:spPr>
          <a:xfrm>
            <a:off x="152401" y="553759"/>
            <a:ext cx="3429001" cy="307777"/>
          </a:xfrm>
          <a:prstGeom prst="rect">
            <a:avLst/>
          </a:prstGeom>
          <a:noFill/>
        </p:spPr>
        <p:txBody>
          <a:bodyPr wrap="square" rtlCol="0">
            <a:spAutoFit/>
          </a:bodyPr>
          <a:lstStyle/>
          <a:p>
            <a:pPr algn="ctr"/>
            <a:r>
              <a:rPr lang="en-US" sz="1400" dirty="0" smtClean="0"/>
              <a:t>4 years … 15 collaborators … 3 institutions</a:t>
            </a:r>
          </a:p>
        </p:txBody>
      </p:sp>
      <p:grpSp>
        <p:nvGrpSpPr>
          <p:cNvPr id="31" name="Group 30"/>
          <p:cNvGrpSpPr/>
          <p:nvPr/>
        </p:nvGrpSpPr>
        <p:grpSpPr>
          <a:xfrm>
            <a:off x="3939854" y="57090"/>
            <a:ext cx="4978524" cy="6609294"/>
            <a:chOff x="3939854" y="57090"/>
            <a:chExt cx="4978524" cy="6609294"/>
          </a:xfrm>
        </p:grpSpPr>
        <p:sp>
          <p:nvSpPr>
            <p:cNvPr id="3" name="Rectangle 2"/>
            <p:cNvSpPr/>
            <p:nvPr/>
          </p:nvSpPr>
          <p:spPr>
            <a:xfrm>
              <a:off x="7039839" y="1431466"/>
              <a:ext cx="533400" cy="4894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p:cNvSpPr/>
            <p:nvPr/>
          </p:nvSpPr>
          <p:spPr>
            <a:xfrm>
              <a:off x="7039839" y="3147536"/>
              <a:ext cx="533400" cy="4894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p:cNvSpPr/>
            <p:nvPr/>
          </p:nvSpPr>
          <p:spPr>
            <a:xfrm>
              <a:off x="7039839" y="4747736"/>
              <a:ext cx="533400" cy="4894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triped Right Arrow 5"/>
            <p:cNvSpPr/>
            <p:nvPr/>
          </p:nvSpPr>
          <p:spPr>
            <a:xfrm rot="5400000">
              <a:off x="5884585" y="3975533"/>
              <a:ext cx="349890" cy="408742"/>
            </a:xfrm>
            <a:prstGeom prst="stripedRightArrow">
              <a:avLst>
                <a:gd name="adj1" fmla="val 50000"/>
                <a:gd name="adj2" fmla="val 3767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4906239" y="1214514"/>
              <a:ext cx="2332761" cy="938719"/>
            </a:xfrm>
            <a:prstGeom prst="rect">
              <a:avLst/>
            </a:prstGeom>
            <a:solidFill>
              <a:schemeClr val="tx2">
                <a:lumMod val="20000"/>
                <a:lumOff val="80000"/>
              </a:schemeClr>
            </a:solidFill>
            <a:ln w="6350">
              <a:solidFill>
                <a:schemeClr val="bg1">
                  <a:lumMod val="50000"/>
                </a:schemeClr>
              </a:solidFill>
            </a:ln>
          </p:spPr>
          <p:txBody>
            <a:bodyPr wrap="square" rtlCol="0">
              <a:spAutoFit/>
            </a:bodyPr>
            <a:lstStyle>
              <a:defPPr>
                <a:defRPr lang="en-US"/>
              </a:defPPr>
              <a:lvl1pPr algn="ctr">
                <a:spcAft>
                  <a:spcPts val="600"/>
                </a:spcAft>
                <a:defRPr sz="1200" b="1" u="sng"/>
              </a:lvl1pPr>
            </a:lstStyle>
            <a:p>
              <a:pPr>
                <a:spcAft>
                  <a:spcPts val="0"/>
                </a:spcAft>
              </a:pPr>
              <a:endParaRPr lang="en-US" sz="500" dirty="0"/>
            </a:p>
            <a:p>
              <a:r>
                <a:rPr lang="en-US" sz="1600" cap="small" dirty="0" smtClean="0"/>
                <a:t>Registration of Idea</a:t>
              </a:r>
            </a:p>
            <a:p>
              <a:r>
                <a:rPr lang="en-US" sz="1300" b="0" u="none" dirty="0" smtClean="0"/>
                <a:t>(Private)</a:t>
              </a:r>
              <a:endParaRPr lang="en-US" sz="1300" b="0" u="none" dirty="0"/>
            </a:p>
            <a:p>
              <a:r>
                <a:rPr lang="en-US" sz="1100" b="0" u="none" dirty="0"/>
                <a:t>Idea-Creation-Date: </a:t>
              </a:r>
              <a:r>
                <a:rPr lang="en-US" sz="1100" b="0" u="none" dirty="0">
                  <a:solidFill>
                    <a:srgbClr val="FF0066"/>
                  </a:solidFill>
                </a:rPr>
                <a:t>Feb. 5, </a:t>
              </a:r>
              <a:r>
                <a:rPr lang="en-US" sz="1100" b="0" u="none" dirty="0" smtClean="0">
                  <a:solidFill>
                    <a:srgbClr val="FF0066"/>
                  </a:solidFill>
                </a:rPr>
                <a:t>2014</a:t>
              </a:r>
              <a:endParaRPr lang="en-US" sz="1100" b="0" u="none" dirty="0">
                <a:solidFill>
                  <a:srgbClr val="FF0066"/>
                </a:solidFill>
              </a:endParaRPr>
            </a:p>
          </p:txBody>
        </p:sp>
        <p:sp>
          <p:nvSpPr>
            <p:cNvPr id="35" name="TextBox 34"/>
            <p:cNvSpPr txBox="1"/>
            <p:nvPr/>
          </p:nvSpPr>
          <p:spPr>
            <a:xfrm>
              <a:off x="4906239" y="2907049"/>
              <a:ext cx="2332761" cy="938719"/>
            </a:xfrm>
            <a:prstGeom prst="rect">
              <a:avLst/>
            </a:prstGeom>
            <a:solidFill>
              <a:schemeClr val="tx2">
                <a:lumMod val="20000"/>
                <a:lumOff val="80000"/>
              </a:schemeClr>
            </a:solidFill>
            <a:ln w="6350">
              <a:solidFill>
                <a:schemeClr val="bg1">
                  <a:lumMod val="50000"/>
                </a:schemeClr>
              </a:solidFill>
            </a:ln>
          </p:spPr>
          <p:txBody>
            <a:bodyPr wrap="square" rtlCol="0">
              <a:spAutoFit/>
            </a:bodyPr>
            <a:lstStyle/>
            <a:p>
              <a:pPr algn="ctr"/>
              <a:endParaRPr lang="en-US" sz="500" b="1" u="sng" dirty="0" smtClean="0"/>
            </a:p>
            <a:p>
              <a:pPr algn="ctr">
                <a:spcAft>
                  <a:spcPts val="600"/>
                </a:spcAft>
              </a:pPr>
              <a:r>
                <a:rPr lang="en-US" sz="1600" b="1" u="sng" cap="small" smtClean="0"/>
                <a:t>Priority-Claims</a:t>
              </a:r>
              <a:endParaRPr lang="en-US" sz="1600" b="1" u="sng" cap="small" dirty="0" smtClean="0"/>
            </a:p>
            <a:p>
              <a:pPr algn="ctr">
                <a:spcAft>
                  <a:spcPts val="600"/>
                </a:spcAft>
              </a:pPr>
              <a:r>
                <a:rPr lang="en-US" sz="1300" dirty="0" smtClean="0"/>
                <a:t>(Public)</a:t>
              </a:r>
            </a:p>
            <a:p>
              <a:pPr algn="ctr">
                <a:spcAft>
                  <a:spcPts val="600"/>
                </a:spcAft>
              </a:pPr>
              <a:r>
                <a:rPr lang="en-US" sz="1100" dirty="0"/>
                <a:t>Idea-Creation-Date: </a:t>
              </a:r>
              <a:r>
                <a:rPr lang="en-US" sz="1100" dirty="0">
                  <a:solidFill>
                    <a:srgbClr val="FF0066"/>
                  </a:solidFill>
                </a:rPr>
                <a:t>Feb. 5, </a:t>
              </a:r>
              <a:r>
                <a:rPr lang="en-US" sz="1100" dirty="0" smtClean="0">
                  <a:solidFill>
                    <a:srgbClr val="FF0066"/>
                  </a:solidFill>
                </a:rPr>
                <a:t>2014</a:t>
              </a:r>
              <a:endParaRPr lang="en-US" sz="1100" dirty="0">
                <a:solidFill>
                  <a:srgbClr val="FF0066"/>
                </a:solidFill>
              </a:endParaRPr>
            </a:p>
          </p:txBody>
        </p:sp>
        <p:sp>
          <p:nvSpPr>
            <p:cNvPr id="36" name="TextBox 35"/>
            <p:cNvSpPr txBox="1"/>
            <p:nvPr/>
          </p:nvSpPr>
          <p:spPr>
            <a:xfrm>
              <a:off x="4906239" y="4507249"/>
              <a:ext cx="2332761" cy="938719"/>
            </a:xfrm>
            <a:prstGeom prst="rect">
              <a:avLst/>
            </a:prstGeom>
            <a:solidFill>
              <a:schemeClr val="tx2">
                <a:lumMod val="20000"/>
                <a:lumOff val="80000"/>
              </a:schemeClr>
            </a:solidFill>
            <a:ln w="6350">
              <a:solidFill>
                <a:schemeClr val="bg1">
                  <a:lumMod val="50000"/>
                </a:schemeClr>
              </a:solidFill>
            </a:ln>
          </p:spPr>
          <p:txBody>
            <a:bodyPr wrap="square" rtlCol="0">
              <a:spAutoFit/>
            </a:bodyPr>
            <a:lstStyle/>
            <a:p>
              <a:pPr algn="ctr"/>
              <a:endParaRPr lang="en-US" sz="500" b="1" u="sng" dirty="0" smtClean="0"/>
            </a:p>
            <a:p>
              <a:pPr algn="ctr">
                <a:spcAft>
                  <a:spcPts val="600"/>
                </a:spcAft>
              </a:pPr>
              <a:r>
                <a:rPr lang="en-US" sz="1600" b="1" u="sng" cap="small" dirty="0" smtClean="0"/>
                <a:t>Priority-Certificates</a:t>
              </a:r>
            </a:p>
            <a:p>
              <a:pPr algn="ctr">
                <a:spcAft>
                  <a:spcPts val="600"/>
                </a:spcAft>
              </a:pPr>
              <a:r>
                <a:rPr lang="en-US" sz="1300" dirty="0" smtClean="0"/>
                <a:t>(Formal Examination)</a:t>
              </a:r>
            </a:p>
            <a:p>
              <a:pPr algn="ctr">
                <a:spcAft>
                  <a:spcPts val="600"/>
                </a:spcAft>
              </a:pPr>
              <a:r>
                <a:rPr lang="en-US" sz="1100" dirty="0"/>
                <a:t>Idea-Creation-Date: </a:t>
              </a:r>
              <a:r>
                <a:rPr lang="en-US" sz="1100" dirty="0">
                  <a:solidFill>
                    <a:srgbClr val="FF0066"/>
                  </a:solidFill>
                </a:rPr>
                <a:t>Feb. 5, </a:t>
              </a:r>
              <a:r>
                <a:rPr lang="en-US" sz="1100" dirty="0" smtClean="0">
                  <a:solidFill>
                    <a:srgbClr val="FF0066"/>
                  </a:solidFill>
                </a:rPr>
                <a:t>2014</a:t>
              </a:r>
              <a:endParaRPr lang="en-US" sz="1100" dirty="0">
                <a:solidFill>
                  <a:srgbClr val="FF0066"/>
                </a:solidFill>
              </a:endParaRPr>
            </a:p>
          </p:txBody>
        </p:sp>
        <p:sp>
          <p:nvSpPr>
            <p:cNvPr id="37" name="Striped Right Arrow 36"/>
            <p:cNvSpPr/>
            <p:nvPr/>
          </p:nvSpPr>
          <p:spPr>
            <a:xfrm rot="5400000">
              <a:off x="5850065" y="2268023"/>
              <a:ext cx="349890" cy="408742"/>
            </a:xfrm>
            <a:prstGeom prst="stripedRightArrow">
              <a:avLst>
                <a:gd name="adj1" fmla="val 50000"/>
                <a:gd name="adj2" fmla="val 3767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00600" y="2341589"/>
              <a:ext cx="953540" cy="276999"/>
            </a:xfrm>
            <a:prstGeom prst="rect">
              <a:avLst/>
            </a:prstGeom>
            <a:noFill/>
          </p:spPr>
          <p:txBody>
            <a:bodyPr wrap="square" rtlCol="0">
              <a:spAutoFit/>
            </a:bodyPr>
            <a:lstStyle/>
            <a:p>
              <a:r>
                <a:rPr lang="en-US" sz="1200" i="1" dirty="0" smtClean="0"/>
                <a:t>0 to 3 years</a:t>
              </a:r>
              <a:endParaRPr lang="en-US" sz="1200" i="1" dirty="0"/>
            </a:p>
          </p:txBody>
        </p:sp>
        <p:sp>
          <p:nvSpPr>
            <p:cNvPr id="39" name="TextBox 38"/>
            <p:cNvSpPr txBox="1"/>
            <p:nvPr/>
          </p:nvSpPr>
          <p:spPr>
            <a:xfrm>
              <a:off x="4830040" y="4011763"/>
              <a:ext cx="953540" cy="276999"/>
            </a:xfrm>
            <a:prstGeom prst="rect">
              <a:avLst/>
            </a:prstGeom>
            <a:noFill/>
          </p:spPr>
          <p:txBody>
            <a:bodyPr wrap="square" rtlCol="0">
              <a:spAutoFit/>
            </a:bodyPr>
            <a:lstStyle/>
            <a:p>
              <a:r>
                <a:rPr lang="en-US" sz="1200" i="1" dirty="0" smtClean="0"/>
                <a:t>2 to 5 years</a:t>
              </a:r>
              <a:endParaRPr lang="en-US" sz="1200" i="1" dirty="0"/>
            </a:p>
          </p:txBody>
        </p:sp>
        <p:sp>
          <p:nvSpPr>
            <p:cNvPr id="40" name="TextBox 39"/>
            <p:cNvSpPr txBox="1"/>
            <p:nvPr/>
          </p:nvSpPr>
          <p:spPr>
            <a:xfrm>
              <a:off x="5592039" y="2645439"/>
              <a:ext cx="990600" cy="276999"/>
            </a:xfrm>
            <a:prstGeom prst="rect">
              <a:avLst/>
            </a:prstGeom>
            <a:noFill/>
          </p:spPr>
          <p:txBody>
            <a:bodyPr wrap="square" rtlCol="0">
              <a:spAutoFit/>
            </a:bodyPr>
            <a:lstStyle/>
            <a:p>
              <a:r>
                <a:rPr lang="en-US" sz="1200" b="1" cap="small" dirty="0" smtClean="0">
                  <a:solidFill>
                    <a:srgbClr val="0033CC"/>
                  </a:solidFill>
                </a:rPr>
                <a:t>Publication</a:t>
              </a:r>
              <a:endParaRPr lang="en-US" sz="1200" b="1" cap="small" dirty="0">
                <a:solidFill>
                  <a:srgbClr val="0033CC"/>
                </a:solidFill>
              </a:endParaRPr>
            </a:p>
          </p:txBody>
        </p:sp>
        <p:pic>
          <p:nvPicPr>
            <p:cNvPr id="44" name="Picture 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3601" y="2666562"/>
              <a:ext cx="1236999" cy="138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7"/>
            <p:cNvPicPr preferRelativeResize="0">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5449" y="4290536"/>
              <a:ext cx="1233304" cy="138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TextBox 55"/>
            <p:cNvSpPr txBox="1"/>
            <p:nvPr/>
          </p:nvSpPr>
          <p:spPr>
            <a:xfrm>
              <a:off x="5094391" y="57090"/>
              <a:ext cx="3164648" cy="400110"/>
            </a:xfrm>
            <a:prstGeom prst="rect">
              <a:avLst/>
            </a:prstGeom>
            <a:noFill/>
          </p:spPr>
          <p:txBody>
            <a:bodyPr wrap="none" rtlCol="0">
              <a:spAutoFit/>
            </a:bodyPr>
            <a:lstStyle/>
            <a:p>
              <a:pPr algn="ctr">
                <a:spcAft>
                  <a:spcPts val="1200"/>
                </a:spcAft>
              </a:pPr>
              <a:r>
                <a:rPr lang="en-US" sz="2000" b="1" u="sng" cap="small" dirty="0" smtClean="0">
                  <a:solidFill>
                    <a:srgbClr val="0000FF"/>
                  </a:solidFill>
                </a:rPr>
                <a:t>World Registry of New Ideas</a:t>
              </a:r>
              <a:endParaRPr lang="en-US" sz="2000" b="1" dirty="0" smtClean="0">
                <a:solidFill>
                  <a:srgbClr val="0000FF"/>
                </a:solidFill>
              </a:endParaRPr>
            </a:p>
          </p:txBody>
        </p:sp>
        <p:sp>
          <p:nvSpPr>
            <p:cNvPr id="57" name="TextBox 56"/>
            <p:cNvSpPr txBox="1"/>
            <p:nvPr/>
          </p:nvSpPr>
          <p:spPr>
            <a:xfrm>
              <a:off x="7239000" y="480536"/>
              <a:ext cx="1456461" cy="492443"/>
            </a:xfrm>
            <a:prstGeom prst="rect">
              <a:avLst/>
            </a:prstGeom>
            <a:noFill/>
          </p:spPr>
          <p:txBody>
            <a:bodyPr wrap="square" rtlCol="0">
              <a:spAutoFit/>
            </a:bodyPr>
            <a:lstStyle/>
            <a:p>
              <a:pPr algn="ctr"/>
              <a:r>
                <a:rPr lang="en-US" sz="1300" dirty="0" smtClean="0"/>
                <a:t>Three</a:t>
              </a:r>
            </a:p>
            <a:p>
              <a:pPr algn="ctr"/>
              <a:r>
                <a:rPr lang="en-US" sz="1300" b="1" dirty="0" smtClean="0">
                  <a:solidFill>
                    <a:srgbClr val="0000FF"/>
                  </a:solidFill>
                </a:rPr>
                <a:t>New FORMS </a:t>
              </a:r>
              <a:r>
                <a:rPr lang="en-US" sz="1300" b="1" dirty="0">
                  <a:solidFill>
                    <a:srgbClr val="0000FF"/>
                  </a:solidFill>
                </a:rPr>
                <a:t>of </a:t>
              </a:r>
              <a:r>
                <a:rPr lang="en-US" sz="1300" b="1" dirty="0" smtClean="0">
                  <a:solidFill>
                    <a:srgbClr val="0000FF"/>
                  </a:solidFill>
                </a:rPr>
                <a:t>IP</a:t>
              </a:r>
              <a:endParaRPr lang="en-US" sz="1300" b="1" dirty="0">
                <a:solidFill>
                  <a:srgbClr val="0000FF"/>
                </a:solidFill>
              </a:endParaRPr>
            </a:p>
          </p:txBody>
        </p:sp>
        <p:sp>
          <p:nvSpPr>
            <p:cNvPr id="58" name="TextBox 57"/>
            <p:cNvSpPr txBox="1"/>
            <p:nvPr/>
          </p:nvSpPr>
          <p:spPr>
            <a:xfrm>
              <a:off x="4906239" y="709136"/>
              <a:ext cx="2251099" cy="492443"/>
            </a:xfrm>
            <a:prstGeom prst="rect">
              <a:avLst/>
            </a:prstGeom>
            <a:noFill/>
          </p:spPr>
          <p:txBody>
            <a:bodyPr wrap="square" rtlCol="0">
              <a:spAutoFit/>
            </a:bodyPr>
            <a:lstStyle/>
            <a:p>
              <a:pPr algn="ctr"/>
              <a:r>
                <a:rPr lang="en-US" sz="1300" dirty="0" smtClean="0">
                  <a:latin typeface="+mj-lt"/>
                  <a:cs typeface="Arial" panose="020B0604020202020204" pitchFamily="34" charset="0"/>
                </a:rPr>
                <a:t>Three</a:t>
              </a:r>
            </a:p>
            <a:p>
              <a:pPr algn="ctr"/>
              <a:r>
                <a:rPr lang="en-US" sz="1300" b="1" dirty="0" smtClean="0">
                  <a:latin typeface="+mj-lt"/>
                  <a:cs typeface="Arial" panose="020B0604020202020204" pitchFamily="34" charset="0"/>
                </a:rPr>
                <a:t>LEVELS </a:t>
              </a:r>
              <a:r>
                <a:rPr lang="en-US" sz="1300" b="1" dirty="0">
                  <a:latin typeface="+mj-lt"/>
                  <a:cs typeface="Arial" panose="020B0604020202020204" pitchFamily="34" charset="0"/>
                </a:rPr>
                <a:t>of </a:t>
              </a:r>
              <a:r>
                <a:rPr lang="en-US" sz="1300" b="1" dirty="0" smtClean="0">
                  <a:latin typeface="+mj-lt"/>
                  <a:cs typeface="Arial" panose="020B0604020202020204" pitchFamily="34" charset="0"/>
                </a:rPr>
                <a:t>OWNERSHIP</a:t>
              </a:r>
              <a:endParaRPr lang="en-US" sz="1300" b="1" dirty="0">
                <a:solidFill>
                  <a:srgbClr val="0000FF"/>
                </a:solidFill>
              </a:endParaRPr>
            </a:p>
          </p:txBody>
        </p:sp>
        <p:pic>
          <p:nvPicPr>
            <p:cNvPr id="60" name="Picture 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3601" y="990162"/>
              <a:ext cx="1236999" cy="138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939854" y="5750749"/>
              <a:ext cx="4978524" cy="915635"/>
            </a:xfrm>
            <a:prstGeom prst="rect">
              <a:avLst/>
            </a:prstGeom>
            <a:noFill/>
          </p:spPr>
          <p:txBody>
            <a:bodyPr wrap="square" rtlCol="0">
              <a:spAutoFit/>
            </a:bodyPr>
            <a:lstStyle/>
            <a:p>
              <a:pPr algn="ctr">
                <a:spcAft>
                  <a:spcPts val="600"/>
                </a:spcAft>
              </a:pPr>
              <a:r>
                <a:rPr lang="en-US" sz="1400" dirty="0"/>
                <a:t>Mark, Peter, Chen, Vera … </a:t>
              </a:r>
              <a:r>
                <a:rPr lang="en-US" sz="1400" dirty="0" smtClean="0"/>
                <a:t>John</a:t>
              </a:r>
            </a:p>
            <a:p>
              <a:pPr algn="ctr">
                <a:spcAft>
                  <a:spcPts val="300"/>
                </a:spcAft>
              </a:pPr>
              <a:r>
                <a:rPr lang="en-US" sz="1600" dirty="0" smtClean="0"/>
                <a:t>secure CREDIT &amp; RECOGNITION</a:t>
              </a:r>
              <a:endParaRPr lang="en-US" sz="1600" dirty="0"/>
            </a:p>
            <a:p>
              <a:pPr algn="ctr"/>
              <a:r>
                <a:rPr lang="en-US" sz="1600" dirty="0"/>
                <a:t>f</a:t>
              </a:r>
              <a:r>
                <a:rPr lang="en-US" sz="1600" dirty="0" smtClean="0"/>
                <a:t>or their </a:t>
              </a:r>
              <a:r>
                <a:rPr lang="en-US" sz="1600" b="1" cap="small" dirty="0" smtClean="0">
                  <a:solidFill>
                    <a:srgbClr val="0000FF"/>
                  </a:solidFill>
                </a:rPr>
                <a:t>Individual Contributions </a:t>
              </a:r>
              <a:r>
                <a:rPr lang="en-US" sz="1600" b="1" cap="small" dirty="0" smtClean="0">
                  <a:solidFill>
                    <a:srgbClr val="0033CC"/>
                  </a:solidFill>
                </a:rPr>
                <a:t>&amp;</a:t>
              </a:r>
              <a:r>
                <a:rPr lang="en-US" sz="1600" b="1" cap="small" dirty="0" smtClean="0">
                  <a:solidFill>
                    <a:srgbClr val="0000FF"/>
                  </a:solidFill>
                </a:rPr>
                <a:t> Ideas</a:t>
              </a:r>
              <a:r>
                <a:rPr lang="en-US" sz="1600" dirty="0" smtClean="0"/>
                <a:t> to the Article!!</a:t>
              </a:r>
              <a:endParaRPr lang="en-US" sz="1600" dirty="0"/>
            </a:p>
          </p:txBody>
        </p:sp>
        <p:sp>
          <p:nvSpPr>
            <p:cNvPr id="30" name="TextBox 29"/>
            <p:cNvSpPr txBox="1"/>
            <p:nvPr/>
          </p:nvSpPr>
          <p:spPr>
            <a:xfrm>
              <a:off x="6427559" y="4267200"/>
              <a:ext cx="811441" cy="246221"/>
            </a:xfrm>
            <a:prstGeom prst="rect">
              <a:avLst/>
            </a:prstGeom>
            <a:noFill/>
          </p:spPr>
          <p:txBody>
            <a:bodyPr wrap="none" rtlCol="0">
              <a:spAutoFit/>
            </a:bodyPr>
            <a:lstStyle/>
            <a:p>
              <a:r>
                <a:rPr lang="en-US" sz="1000" b="1" dirty="0" smtClean="0"/>
                <a:t>Jan. 8, 2021</a:t>
              </a:r>
              <a:endParaRPr lang="en-US" sz="1000" b="1" dirty="0"/>
            </a:p>
          </p:txBody>
        </p:sp>
        <p:sp>
          <p:nvSpPr>
            <p:cNvPr id="49" name="TextBox 48"/>
            <p:cNvSpPr txBox="1"/>
            <p:nvPr/>
          </p:nvSpPr>
          <p:spPr>
            <a:xfrm>
              <a:off x="6479715" y="2667000"/>
              <a:ext cx="835485" cy="246221"/>
            </a:xfrm>
            <a:prstGeom prst="rect">
              <a:avLst/>
            </a:prstGeom>
            <a:noFill/>
          </p:spPr>
          <p:txBody>
            <a:bodyPr wrap="none" rtlCol="0">
              <a:spAutoFit/>
            </a:bodyPr>
            <a:lstStyle/>
            <a:p>
              <a:r>
                <a:rPr lang="en-US" sz="1000" b="1" dirty="0" smtClean="0"/>
                <a:t>Dec. 4, 2016</a:t>
              </a:r>
              <a:endParaRPr lang="en-US" sz="1000" b="1" dirty="0"/>
            </a:p>
          </p:txBody>
        </p:sp>
      </p:gr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grpSp>
        <p:nvGrpSpPr>
          <p:cNvPr id="33" name="Group 32"/>
          <p:cNvGrpSpPr/>
          <p:nvPr/>
        </p:nvGrpSpPr>
        <p:grpSpPr>
          <a:xfrm>
            <a:off x="3092775" y="1722120"/>
            <a:ext cx="1524000" cy="2545080"/>
            <a:chOff x="3092775" y="1722120"/>
            <a:chExt cx="1524000" cy="2545080"/>
          </a:xfrm>
        </p:grpSpPr>
        <p:grpSp>
          <p:nvGrpSpPr>
            <p:cNvPr id="26" name="Group 25"/>
            <p:cNvGrpSpPr/>
            <p:nvPr/>
          </p:nvGrpSpPr>
          <p:grpSpPr>
            <a:xfrm>
              <a:off x="3276600" y="1903128"/>
              <a:ext cx="1222177" cy="2145049"/>
              <a:chOff x="3276600" y="1903128"/>
              <a:chExt cx="1222177" cy="2145049"/>
            </a:xfrm>
          </p:grpSpPr>
          <p:grpSp>
            <p:nvGrpSpPr>
              <p:cNvPr id="25" name="Group 24"/>
              <p:cNvGrpSpPr/>
              <p:nvPr/>
            </p:nvGrpSpPr>
            <p:grpSpPr>
              <a:xfrm>
                <a:off x="3276600" y="1903128"/>
                <a:ext cx="447021" cy="2145049"/>
                <a:chOff x="3439179" y="1905000"/>
                <a:chExt cx="447021" cy="2145049"/>
              </a:xfrm>
            </p:grpSpPr>
            <p:cxnSp>
              <p:nvCxnSpPr>
                <p:cNvPr id="5" name="Straight Connector 4"/>
                <p:cNvCxnSpPr/>
                <p:nvPr/>
              </p:nvCxnSpPr>
              <p:spPr>
                <a:xfrm flipH="1">
                  <a:off x="3439179" y="1920891"/>
                  <a:ext cx="447021" cy="21291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3439179" y="1905000"/>
                  <a:ext cx="447021" cy="21291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rot="5400000">
                <a:off x="3279591" y="2816410"/>
                <a:ext cx="2130596" cy="307777"/>
              </a:xfrm>
              <a:prstGeom prst="rect">
                <a:avLst/>
              </a:prstGeom>
              <a:noFill/>
            </p:spPr>
            <p:txBody>
              <a:bodyPr wrap="square" rtlCol="0">
                <a:spAutoFit/>
              </a:bodyPr>
              <a:lstStyle/>
              <a:p>
                <a:pPr algn="ctr"/>
                <a:r>
                  <a:rPr lang="en-US" sz="1400" dirty="0" smtClean="0"/>
                  <a:t>REGISTRY eliminates </a:t>
                </a:r>
              </a:p>
            </p:txBody>
          </p:sp>
          <p:sp>
            <p:nvSpPr>
              <p:cNvPr id="47" name="Striped Right Arrow 46"/>
              <p:cNvSpPr/>
              <p:nvPr/>
            </p:nvSpPr>
            <p:spPr>
              <a:xfrm rot="10800000">
                <a:off x="3764910" y="2783938"/>
                <a:ext cx="349890" cy="408742"/>
              </a:xfrm>
              <a:prstGeom prst="stripedRightArrow">
                <a:avLst>
                  <a:gd name="adj1" fmla="val 50000"/>
                  <a:gd name="adj2" fmla="val 3767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 name="Rectangle 51"/>
            <p:cNvSpPr/>
            <p:nvPr/>
          </p:nvSpPr>
          <p:spPr>
            <a:xfrm>
              <a:off x="3092775" y="1722120"/>
              <a:ext cx="1524000" cy="254508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 name="Rectangle 50"/>
          <p:cNvSpPr/>
          <p:nvPr/>
        </p:nvSpPr>
        <p:spPr>
          <a:xfrm>
            <a:off x="3764909" y="5674023"/>
            <a:ext cx="5153469" cy="103606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5686219"/>
      </p:ext>
    </p:extLst>
  </p:cSld>
  <p:clrMapOvr>
    <a:masterClrMapping/>
  </p:clrMapOvr>
  <mc:AlternateContent xmlns:mc="http://schemas.openxmlformats.org/markup-compatibility/2006" xmlns:p14="http://schemas.microsoft.com/office/powerpoint/2010/main">
    <mc:Choice Requires="p14">
      <p:transition spd="slow" p14:dur="2000" advTm="31803"/>
    </mc:Choice>
    <mc:Fallback xmlns="">
      <p:transition spd="slow" advTm="31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1"/>
                            </p:stCondLst>
                            <p:childTnLst>
                              <p:par>
                                <p:cTn id="8" presetID="22" presetClass="entr" presetSubtype="1" fill="hold" nodeType="afterEffect">
                                  <p:stCondLst>
                                    <p:cond delay="500"/>
                                  </p:stCondLst>
                                  <p:childTnLst>
                                    <p:set>
                                      <p:cBhvr>
                                        <p:cTn id="9" dur="1" fill="hold">
                                          <p:stCondLst>
                                            <p:cond delay="0"/>
                                          </p:stCondLst>
                                        </p:cTn>
                                        <p:tgtEl>
                                          <p:spTgt spid="31"/>
                                        </p:tgtEl>
                                        <p:attrNameLst>
                                          <p:attrName>style.visibility</p:attrName>
                                        </p:attrNameLst>
                                      </p:cBhvr>
                                      <p:to>
                                        <p:strVal val="visible"/>
                                      </p:to>
                                    </p:set>
                                    <p:animEffect transition="in" filter="wipe(up)">
                                      <p:cBhvr>
                                        <p:cTn id="10" dur="2000"/>
                                        <p:tgtEl>
                                          <p:spTgt spid="31"/>
                                        </p:tgtEl>
                                      </p:cBhvr>
                                    </p:animEffect>
                                  </p:childTnLst>
                                </p:cTn>
                              </p:par>
                            </p:childTnLst>
                          </p:cTn>
                        </p:par>
                        <p:par>
                          <p:cTn id="11" fill="hold">
                            <p:stCondLst>
                              <p:cond delay="2501"/>
                            </p:stCondLst>
                            <p:childTnLst>
                              <p:par>
                                <p:cTn id="12" presetID="22" presetClass="entr" presetSubtype="1"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up)">
                                      <p:cBhvr>
                                        <p:cTn id="14" dur="1000"/>
                                        <p:tgtEl>
                                          <p:spTgt spid="32"/>
                                        </p:tgtEl>
                                      </p:cBhvr>
                                    </p:animEffect>
                                  </p:childTnLst>
                                </p:cTn>
                              </p:par>
                            </p:childTnLst>
                          </p:cTn>
                        </p:par>
                        <p:par>
                          <p:cTn id="15" fill="hold">
                            <p:stCondLst>
                              <p:cond delay="3501"/>
                            </p:stCondLst>
                            <p:childTnLst>
                              <p:par>
                                <p:cTn id="16" presetID="22" presetClass="entr" presetSubtype="2" fill="hold" nodeType="afterEffect">
                                  <p:stCondLst>
                                    <p:cond delay="17000"/>
                                  </p:stCondLst>
                                  <p:childTnLst>
                                    <p:set>
                                      <p:cBhvr>
                                        <p:cTn id="17" dur="1" fill="hold">
                                          <p:stCondLst>
                                            <p:cond delay="0"/>
                                          </p:stCondLst>
                                        </p:cTn>
                                        <p:tgtEl>
                                          <p:spTgt spid="33"/>
                                        </p:tgtEl>
                                        <p:attrNameLst>
                                          <p:attrName>style.visibility</p:attrName>
                                        </p:attrNameLst>
                                      </p:cBhvr>
                                      <p:to>
                                        <p:strVal val="visible"/>
                                      </p:to>
                                    </p:set>
                                    <p:animEffect transition="in" filter="wipe(right)">
                                      <p:cBhvr>
                                        <p:cTn id="18" dur="500"/>
                                        <p:tgtEl>
                                          <p:spTgt spid="33"/>
                                        </p:tgtEl>
                                      </p:cBhvr>
                                    </p:animEffect>
                                  </p:childTnLst>
                                </p:cTn>
                              </p:par>
                            </p:childTnLst>
                          </p:cTn>
                        </p:par>
                        <p:par>
                          <p:cTn id="19" fill="hold">
                            <p:stCondLst>
                              <p:cond delay="21001"/>
                            </p:stCondLst>
                            <p:childTnLst>
                              <p:par>
                                <p:cTn id="20" presetID="22" presetClass="entr" presetSubtype="8" fill="hold" grpId="0" nodeType="afterEffect">
                                  <p:stCondLst>
                                    <p:cond delay="300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bldLst>
      <p:bldP spid="5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Text Box 2"/>
          <p:cNvSpPr txBox="1">
            <a:spLocks noChangeArrowheads="1"/>
          </p:cNvSpPr>
          <p:nvPr/>
        </p:nvSpPr>
        <p:spPr bwMode="auto">
          <a:xfrm>
            <a:off x="2359025" y="3415100"/>
            <a:ext cx="2136775" cy="2147500"/>
          </a:xfrm>
          <a:prstGeom prst="rect">
            <a:avLst/>
          </a:prstGeom>
          <a:solidFill>
            <a:schemeClr val="bg1"/>
          </a:solidFill>
          <a:ln>
            <a:solidFill>
              <a:schemeClr val="tx1">
                <a:lumMod val="50000"/>
                <a:lumOff val="50000"/>
              </a:schemeClr>
            </a:solidFill>
          </a:ln>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Mark </a:t>
            </a:r>
            <a:r>
              <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Simpson                           Dec. 25 2017</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mj-lt"/>
                <a:ea typeface="Calibri" pitchFamily="34" charset="0"/>
                <a:cs typeface="Times New Roman" pitchFamily="18" charset="0"/>
              </a:rPr>
              <a:t>My idea is:</a:t>
            </a:r>
            <a:endParaRPr kumimoji="0" lang="en-US" altLang="en-US" sz="1400" b="0" i="0" u="none" strike="noStrike" cap="none" normalizeH="0" baseline="0" dirty="0" smtClean="0">
              <a:ln>
                <a:noFill/>
              </a:ln>
              <a:solidFill>
                <a:schemeClr val="tx1"/>
              </a:solidFill>
              <a:effectLst/>
              <a:latin typeface="+mj-lt"/>
              <a:cs typeface="Arial" pitchFamily="34" charset="0"/>
            </a:endParaRPr>
          </a:p>
          <a:p>
            <a:pPr eaLnBrk="0" fontAlgn="base" hangingPunct="0">
              <a:spcBef>
                <a:spcPct val="0"/>
              </a:spcBef>
              <a:spcAft>
                <a:spcPct val="0"/>
              </a:spcAft>
            </a:pPr>
            <a:r>
              <a:rPr kumimoji="0" lang="en-US" altLang="en-US" sz="7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Over the last days I worked to figure out the source of the numerous absorption peaks in the transmission spectra on the cell cultures for studying the neurons we received from NIH and obtained by my collaborators at NIH. The experiments were performed a couple of years ago (they were not able to find a suitable interpretation of the data in Fig. 1). The positions of the resonance peaks are shown in the figure 1 below. I want to suggest a new mechanism of communication between neurons as explained with reference to figure 1 below… As seen in that figure the electrical </a:t>
            </a:r>
            <a:r>
              <a:rPr lang="en-US" altLang="en-US" sz="700" dirty="0">
                <a:latin typeface="Calibri" pitchFamily="34" charset="0"/>
                <a:ea typeface="Calibri" pitchFamily="34" charset="0"/>
                <a:cs typeface="Times New Roman" pitchFamily="18" charset="0"/>
              </a:rPr>
              <a:t>signals. The positions of the resonance peaks are shown in the figure 1 </a:t>
            </a:r>
            <a:r>
              <a:rPr lang="en-US" altLang="en-US" sz="700" smtClean="0">
                <a:latin typeface="Calibri" pitchFamily="34" charset="0"/>
                <a:ea typeface="Calibri" pitchFamily="34" charset="0"/>
                <a:cs typeface="Times New Roman" pitchFamily="18" charset="0"/>
              </a:rPr>
              <a:t>below </a:t>
            </a:r>
            <a:r>
              <a:rPr lang="en-US" altLang="en-US" sz="700">
                <a:latin typeface="Calibri" pitchFamily="34" charset="0"/>
                <a:ea typeface="Calibri" pitchFamily="34" charset="0"/>
                <a:cs typeface="Times New Roman" pitchFamily="18" charset="0"/>
              </a:rPr>
              <a:t>the resonance peaks are shown in the figure 1 below </a:t>
            </a:r>
          </a:p>
          <a:p>
            <a:pPr lvl="0" eaLnBrk="0" fontAlgn="base" hangingPunct="0">
              <a:spcBef>
                <a:spcPct val="0"/>
              </a:spcBef>
              <a:spcAft>
                <a:spcPct val="0"/>
              </a:spcAft>
            </a:pPr>
            <a:endParaRPr lang="en-US" altLang="en-US" sz="700" dirty="0">
              <a:latin typeface="Calibri" pitchFamily="34" charset="0"/>
              <a:ea typeface="Calibri" pitchFamily="34" charset="0"/>
              <a:cs typeface="Times New Roman" pitchFamily="18" charset="0"/>
            </a:endParaRPr>
          </a:p>
        </p:txBody>
      </p:sp>
      <p:sp>
        <p:nvSpPr>
          <p:cNvPr id="6" name="Rectangle 5"/>
          <p:cNvSpPr/>
          <p:nvPr/>
        </p:nvSpPr>
        <p:spPr>
          <a:xfrm>
            <a:off x="4800600" y="1876708"/>
            <a:ext cx="4101054" cy="4752692"/>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5033035" y="1888868"/>
            <a:ext cx="1452642" cy="469359"/>
          </a:xfrm>
          <a:prstGeom prst="rect">
            <a:avLst/>
          </a:prstGeom>
          <a:noFill/>
        </p:spPr>
        <p:txBody>
          <a:bodyPr wrap="none" rtlCol="0">
            <a:spAutoFit/>
          </a:bodyPr>
          <a:lstStyle/>
          <a:p>
            <a:pPr algn="ctr">
              <a:spcAft>
                <a:spcPts val="300"/>
              </a:spcAft>
            </a:pPr>
            <a:r>
              <a:rPr lang="en-US" sz="1100" b="1" dirty="0" smtClean="0"/>
              <a:t>Registration-Account </a:t>
            </a:r>
          </a:p>
          <a:p>
            <a:pPr algn="ctr">
              <a:spcAft>
                <a:spcPts val="300"/>
              </a:spcAft>
            </a:pPr>
            <a:r>
              <a:rPr lang="en-US" sz="1100" dirty="0" smtClean="0">
                <a:solidFill>
                  <a:srgbClr val="0000FF"/>
                </a:solidFill>
              </a:rPr>
              <a:t>Mark C. Simpson</a:t>
            </a:r>
          </a:p>
        </p:txBody>
      </p:sp>
      <p:graphicFrame>
        <p:nvGraphicFramePr>
          <p:cNvPr id="8" name="Table 7"/>
          <p:cNvGraphicFramePr>
            <a:graphicFrameLocks noGrp="1"/>
          </p:cNvGraphicFramePr>
          <p:nvPr>
            <p:extLst>
              <p:ext uri="{D42A27DB-BD31-4B8C-83A1-F6EECF244321}">
                <p14:modId xmlns:p14="http://schemas.microsoft.com/office/powerpoint/2010/main" val="2693532509"/>
              </p:ext>
            </p:extLst>
          </p:nvPr>
        </p:nvGraphicFramePr>
        <p:xfrm>
          <a:off x="6705600" y="3112533"/>
          <a:ext cx="2057400" cy="2590800"/>
        </p:xfrm>
        <a:graphic>
          <a:graphicData uri="http://schemas.openxmlformats.org/drawingml/2006/table">
            <a:tbl>
              <a:tblPr firstRow="1" bandRow="1">
                <a:tableStyleId>{5940675A-B579-460E-94D1-54222C63F5DA}</a:tableStyleId>
              </a:tblPr>
              <a:tblGrid>
                <a:gridCol w="228600"/>
                <a:gridCol w="990600"/>
                <a:gridCol w="838200"/>
              </a:tblGrid>
              <a:tr h="274320">
                <a:tc>
                  <a:txBody>
                    <a:bodyPr/>
                    <a:lstStyle/>
                    <a:p>
                      <a:endParaRPr lang="en-US" sz="1000" dirty="0"/>
                    </a:p>
                  </a:txBody>
                  <a:tcPr/>
                </a:tc>
                <a:tc>
                  <a:txBody>
                    <a:bodyPr/>
                    <a:lstStyle/>
                    <a:p>
                      <a:pPr algn="ctr"/>
                      <a:r>
                        <a:rPr lang="en-US" sz="1000" b="1" dirty="0" smtClean="0"/>
                        <a:t>Registered Documents</a:t>
                      </a:r>
                      <a:endParaRPr lang="en-US" sz="1000" b="1" dirty="0"/>
                    </a:p>
                  </a:txBody>
                  <a:tcPr/>
                </a:tc>
                <a:tc>
                  <a:txBody>
                    <a:bodyPr/>
                    <a:lstStyle/>
                    <a:p>
                      <a:pPr algn="ctr"/>
                      <a:r>
                        <a:rPr lang="en-US" sz="900" b="1" dirty="0" smtClean="0"/>
                        <a:t>Date &amp; Time Created</a:t>
                      </a:r>
                      <a:endParaRPr lang="en-US" sz="900" b="1" dirty="0"/>
                    </a:p>
                  </a:txBody>
                  <a:tcPr/>
                </a:tc>
              </a:tr>
              <a:tr h="274320">
                <a:tc>
                  <a:txBody>
                    <a:bodyPr/>
                    <a:lstStyle/>
                    <a:p>
                      <a:r>
                        <a:rPr lang="en-US" sz="1000" dirty="0" smtClean="0"/>
                        <a:t>1</a:t>
                      </a:r>
                    </a:p>
                  </a:txBody>
                  <a:tcPr/>
                </a:tc>
                <a:tc>
                  <a:txBody>
                    <a:bodyPr/>
                    <a:lstStyle/>
                    <a:p>
                      <a:r>
                        <a:rPr lang="en-US" sz="1000" u="sng" dirty="0" smtClean="0">
                          <a:solidFill>
                            <a:srgbClr val="0000FF"/>
                          </a:solidFill>
                        </a:rPr>
                        <a:t>Document-21</a:t>
                      </a:r>
                      <a:endParaRPr lang="en-US" sz="1000" u="sng" dirty="0">
                        <a:solidFill>
                          <a:srgbClr val="0000FF"/>
                        </a:solidFill>
                      </a:endParaRPr>
                    </a:p>
                  </a:txBody>
                  <a:tcPr/>
                </a:tc>
                <a:tc>
                  <a:txBody>
                    <a:bodyPr/>
                    <a:lstStyle/>
                    <a:p>
                      <a:pPr algn="ctr"/>
                      <a:r>
                        <a:rPr lang="en-US" sz="900" b="1" u="sng" dirty="0" smtClean="0">
                          <a:solidFill>
                            <a:srgbClr val="FF0000"/>
                          </a:solidFill>
                        </a:rPr>
                        <a:t>12/25/2017</a:t>
                      </a:r>
                      <a:endParaRPr lang="en-US" sz="900" b="1" u="sng" dirty="0">
                        <a:solidFill>
                          <a:srgbClr val="FF0000"/>
                        </a:solidFill>
                      </a:endParaRPr>
                    </a:p>
                  </a:txBody>
                  <a:tcPr/>
                </a:tc>
              </a:tr>
              <a:tr h="274320">
                <a:tc>
                  <a:txBody>
                    <a:bodyPr/>
                    <a:lstStyle/>
                    <a:p>
                      <a:r>
                        <a:rPr lang="en-US" sz="1000" dirty="0" smtClean="0"/>
                        <a:t>2</a:t>
                      </a:r>
                      <a:endParaRPr lang="en-US" sz="1000" dirty="0"/>
                    </a:p>
                  </a:txBody>
                  <a:tcPr/>
                </a:tc>
                <a:tc>
                  <a:txBody>
                    <a:bodyPr/>
                    <a:lstStyle/>
                    <a:p>
                      <a:r>
                        <a:rPr lang="en-US" sz="1000" u="sng" dirty="0" smtClean="0">
                          <a:solidFill>
                            <a:srgbClr val="0000FF"/>
                          </a:solidFill>
                        </a:rPr>
                        <a:t>Document-20</a:t>
                      </a:r>
                      <a:endParaRPr lang="en-US" sz="1000" u="sng" dirty="0">
                        <a:solidFill>
                          <a:srgbClr val="0000FF"/>
                        </a:solidFill>
                      </a:endParaRPr>
                    </a:p>
                  </a:txBody>
                  <a:tcPr/>
                </a:tc>
                <a:tc>
                  <a:txBody>
                    <a:bodyPr/>
                    <a:lstStyle/>
                    <a:p>
                      <a:pPr algn="ctr"/>
                      <a:r>
                        <a:rPr lang="en-US" sz="900" dirty="0" smtClean="0"/>
                        <a:t>01/21/2017</a:t>
                      </a:r>
                      <a:endParaRPr lang="en-US" sz="900" dirty="0"/>
                    </a:p>
                  </a:txBody>
                  <a:tcPr/>
                </a:tc>
              </a:tr>
              <a:tr h="274320">
                <a:tc>
                  <a:txBody>
                    <a:bodyPr/>
                    <a:lstStyle/>
                    <a:p>
                      <a:r>
                        <a:rPr lang="en-US" sz="1000" dirty="0" smtClean="0"/>
                        <a:t>3</a:t>
                      </a:r>
                      <a:endParaRPr lang="en-US" sz="1000" dirty="0"/>
                    </a:p>
                  </a:txBody>
                  <a:tcPr/>
                </a:tc>
                <a:tc>
                  <a:txBody>
                    <a:bodyPr/>
                    <a:lstStyle/>
                    <a:p>
                      <a:r>
                        <a:rPr lang="en-US" sz="1000" u="sng" dirty="0" smtClean="0">
                          <a:solidFill>
                            <a:srgbClr val="006600"/>
                          </a:solidFill>
                        </a:rPr>
                        <a:t>Voice-3</a:t>
                      </a:r>
                    </a:p>
                  </a:txBody>
                  <a:tcPr/>
                </a:tc>
                <a:tc>
                  <a:txBody>
                    <a:bodyPr/>
                    <a:lstStyle/>
                    <a:p>
                      <a:pPr algn="ctr"/>
                      <a:r>
                        <a:rPr lang="en-US" sz="900" dirty="0" smtClean="0"/>
                        <a:t>12/26/2016</a:t>
                      </a:r>
                      <a:endParaRPr lang="en-US" sz="900" dirty="0"/>
                    </a:p>
                  </a:txBody>
                  <a:tcPr/>
                </a:tc>
              </a:tr>
              <a:tr h="274320">
                <a:tc>
                  <a:txBody>
                    <a:bodyPr/>
                    <a:lstStyle/>
                    <a:p>
                      <a:r>
                        <a:rPr lang="en-US" sz="1000" dirty="0" smtClean="0"/>
                        <a:t>4</a:t>
                      </a:r>
                      <a:endParaRPr lang="en-US" sz="1000" dirty="0"/>
                    </a:p>
                  </a:txBody>
                  <a:tcPr/>
                </a:tc>
                <a:tc>
                  <a:txBody>
                    <a:bodyPr/>
                    <a:lstStyle/>
                    <a:p>
                      <a:r>
                        <a:rPr lang="en-US" sz="1000" u="sng" dirty="0" smtClean="0">
                          <a:solidFill>
                            <a:srgbClr val="C00000"/>
                          </a:solidFill>
                        </a:rPr>
                        <a:t>VideoRecord-5</a:t>
                      </a:r>
                      <a:endParaRPr lang="en-US" sz="1000" u="sng" dirty="0">
                        <a:solidFill>
                          <a:srgbClr val="C00000"/>
                        </a:solidFill>
                      </a:endParaRPr>
                    </a:p>
                  </a:txBody>
                  <a:tcPr/>
                </a:tc>
                <a:tc>
                  <a:txBody>
                    <a:bodyPr/>
                    <a:lstStyle/>
                    <a:p>
                      <a:pPr algn="ctr"/>
                      <a:r>
                        <a:rPr lang="en-US" sz="900" dirty="0" smtClean="0"/>
                        <a:t>12/24/2016</a:t>
                      </a:r>
                      <a:endParaRPr lang="en-US" sz="900" dirty="0"/>
                    </a:p>
                  </a:txBody>
                  <a:tcPr/>
                </a:tc>
              </a:tr>
              <a:tr h="274320">
                <a:tc>
                  <a:txBody>
                    <a:bodyPr/>
                    <a:lstStyle/>
                    <a:p>
                      <a:r>
                        <a:rPr lang="en-US" sz="1000" dirty="0" smtClean="0"/>
                        <a:t>5</a:t>
                      </a:r>
                      <a:endParaRPr lang="en-US" sz="1000" dirty="0"/>
                    </a:p>
                  </a:txBody>
                  <a:tcPr/>
                </a:tc>
                <a:tc>
                  <a:txBody>
                    <a:bodyPr/>
                    <a:lstStyle/>
                    <a:p>
                      <a:r>
                        <a:rPr lang="en-US" sz="1000" u="sng" dirty="0" smtClean="0">
                          <a:solidFill>
                            <a:srgbClr val="0000FF"/>
                          </a:solidFill>
                        </a:rPr>
                        <a:t>Document-19</a:t>
                      </a:r>
                      <a:endParaRPr lang="en-US" sz="1000" u="sng" dirty="0">
                        <a:solidFill>
                          <a:srgbClr val="0000FF"/>
                        </a:solidFill>
                      </a:endParaRPr>
                    </a:p>
                  </a:txBody>
                  <a:tcPr/>
                </a:tc>
                <a:tc>
                  <a:txBody>
                    <a:bodyPr/>
                    <a:lstStyle/>
                    <a:p>
                      <a:pPr algn="ctr"/>
                      <a:r>
                        <a:rPr lang="en-US" sz="900" dirty="0" smtClean="0"/>
                        <a:t>12/20/2016</a:t>
                      </a:r>
                      <a:endParaRPr lang="en-US" sz="900" dirty="0"/>
                    </a:p>
                  </a:txBody>
                  <a:tcPr/>
                </a:tc>
              </a:tr>
              <a:tr h="274320">
                <a:tc>
                  <a:txBody>
                    <a:bodyPr/>
                    <a:lstStyle/>
                    <a:p>
                      <a:r>
                        <a:rPr lang="en-US" sz="1000" dirty="0" smtClean="0"/>
                        <a:t>6</a:t>
                      </a:r>
                      <a:endParaRPr lang="en-US" sz="1000" dirty="0"/>
                    </a:p>
                  </a:txBody>
                  <a:tcPr/>
                </a:tc>
                <a:tc>
                  <a:txBody>
                    <a:bodyPr/>
                    <a:lstStyle/>
                    <a:p>
                      <a:r>
                        <a:rPr lang="en-US" sz="1000" u="sng" dirty="0" smtClean="0">
                          <a:solidFill>
                            <a:srgbClr val="0000FF"/>
                          </a:solidFill>
                        </a:rPr>
                        <a:t>Document-18</a:t>
                      </a:r>
                      <a:endParaRPr lang="en-US" sz="1000" u="sng" dirty="0">
                        <a:solidFill>
                          <a:srgbClr val="0000FF"/>
                        </a:solidFill>
                      </a:endParaRPr>
                    </a:p>
                  </a:txBody>
                  <a:tcPr/>
                </a:tc>
                <a:tc>
                  <a:txBody>
                    <a:bodyPr/>
                    <a:lstStyle/>
                    <a:p>
                      <a:pPr algn="ctr"/>
                      <a:r>
                        <a:rPr lang="en-US" sz="900" dirty="0" smtClean="0"/>
                        <a:t>11/19/2016</a:t>
                      </a:r>
                      <a:endParaRPr lang="en-US" sz="900" dirty="0"/>
                    </a:p>
                  </a:txBody>
                  <a:tcPr/>
                </a:tc>
              </a:tr>
              <a:tr h="274320">
                <a:tc>
                  <a:txBody>
                    <a:bodyPr/>
                    <a:lstStyle/>
                    <a:p>
                      <a:r>
                        <a:rPr lang="en-US" sz="1000" dirty="0" smtClean="0"/>
                        <a:t>7</a:t>
                      </a:r>
                      <a:endParaRPr 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u="sng" dirty="0" smtClean="0">
                          <a:solidFill>
                            <a:srgbClr val="006600"/>
                          </a:solidFill>
                        </a:rPr>
                        <a:t>Voice-2</a:t>
                      </a:r>
                    </a:p>
                  </a:txBody>
                  <a:tcPr/>
                </a:tc>
                <a:tc>
                  <a:txBody>
                    <a:bodyPr/>
                    <a:lstStyle/>
                    <a:p>
                      <a:pPr algn="ctr"/>
                      <a:r>
                        <a:rPr lang="en-US" sz="900" dirty="0" smtClean="0"/>
                        <a:t>10/25/2016</a:t>
                      </a:r>
                      <a:endParaRPr lang="en-US" sz="900" dirty="0"/>
                    </a:p>
                  </a:txBody>
                  <a:tcPr/>
                </a:tc>
              </a:tr>
              <a:tr h="274320">
                <a:tc>
                  <a:txBody>
                    <a:bodyPr/>
                    <a:lstStyle/>
                    <a:p>
                      <a:r>
                        <a:rPr lang="en-US" sz="1000" dirty="0" smtClean="0"/>
                        <a:t>8</a:t>
                      </a:r>
                      <a:endParaRPr lang="en-US" sz="1000" dirty="0"/>
                    </a:p>
                  </a:txBody>
                  <a:tcPr/>
                </a:tc>
                <a:tc>
                  <a:txBody>
                    <a:bodyPr/>
                    <a:lstStyle/>
                    <a:p>
                      <a:r>
                        <a:rPr lang="en-US" sz="1000" u="sng" dirty="0" smtClean="0">
                          <a:solidFill>
                            <a:srgbClr val="006600"/>
                          </a:solidFill>
                        </a:rPr>
                        <a:t>Voice</a:t>
                      </a:r>
                      <a:r>
                        <a:rPr lang="en-US" sz="1000" u="sng" baseline="0" dirty="0" smtClean="0">
                          <a:solidFill>
                            <a:srgbClr val="006600"/>
                          </a:solidFill>
                        </a:rPr>
                        <a:t>-1</a:t>
                      </a:r>
                      <a:endParaRPr lang="en-US" sz="1000" u="sng" dirty="0">
                        <a:solidFill>
                          <a:srgbClr val="006600"/>
                        </a:solidFill>
                      </a:endParaRPr>
                    </a:p>
                  </a:txBody>
                  <a:tcPr/>
                </a:tc>
                <a:tc>
                  <a:txBody>
                    <a:bodyPr/>
                    <a:lstStyle/>
                    <a:p>
                      <a:pPr algn="ctr"/>
                      <a:r>
                        <a:rPr lang="en-US" sz="900" dirty="0" smtClean="0"/>
                        <a:t>10/15/2016</a:t>
                      </a:r>
                      <a:endParaRPr lang="en-US" sz="900" dirty="0"/>
                    </a:p>
                  </a:txBody>
                  <a:tcPr/>
                </a:tc>
              </a:tr>
            </a:tbl>
          </a:graphicData>
        </a:graphic>
      </p:graphicFrame>
      <p:sp>
        <p:nvSpPr>
          <p:cNvPr id="9" name="TextBox 8"/>
          <p:cNvSpPr txBox="1"/>
          <p:nvPr/>
        </p:nvSpPr>
        <p:spPr>
          <a:xfrm>
            <a:off x="6990604" y="2574668"/>
            <a:ext cx="1619995" cy="461665"/>
          </a:xfrm>
          <a:prstGeom prst="rect">
            <a:avLst/>
          </a:prstGeom>
          <a:noFill/>
        </p:spPr>
        <p:txBody>
          <a:bodyPr wrap="none" rtlCol="0">
            <a:spAutoFit/>
          </a:bodyPr>
          <a:lstStyle/>
          <a:p>
            <a:pPr algn="ctr"/>
            <a:r>
              <a:rPr lang="en-US" sz="1200" b="1" u="sng" dirty="0" smtClean="0"/>
              <a:t>USER RECORDS</a:t>
            </a:r>
          </a:p>
          <a:p>
            <a:pPr algn="ctr"/>
            <a:r>
              <a:rPr lang="en-US" sz="1200" b="1" dirty="0" smtClean="0"/>
              <a:t>Registered Documents</a:t>
            </a:r>
            <a:endParaRPr lang="en-US" sz="1200" b="1" dirty="0"/>
          </a:p>
        </p:txBody>
      </p:sp>
      <p:sp>
        <p:nvSpPr>
          <p:cNvPr id="10" name="TextBox 9"/>
          <p:cNvSpPr txBox="1"/>
          <p:nvPr/>
        </p:nvSpPr>
        <p:spPr>
          <a:xfrm>
            <a:off x="6846809" y="2269868"/>
            <a:ext cx="1839991" cy="276999"/>
          </a:xfrm>
          <a:prstGeom prst="rect">
            <a:avLst/>
          </a:prstGeom>
          <a:noFill/>
        </p:spPr>
        <p:txBody>
          <a:bodyPr wrap="none" rtlCol="0">
            <a:spAutoFit/>
          </a:bodyPr>
          <a:lstStyle/>
          <a:p>
            <a:pPr algn="ctr"/>
            <a:r>
              <a:rPr lang="en-US" sz="1200" b="1" dirty="0" smtClean="0"/>
              <a:t>PRIVATE &amp; CONFIDENTIAL</a:t>
            </a:r>
            <a:endParaRPr lang="en-US" sz="1200" b="1" dirty="0"/>
          </a:p>
        </p:txBody>
      </p:sp>
      <p:sp>
        <p:nvSpPr>
          <p:cNvPr id="11" name="Rounded Rectangle 10"/>
          <p:cNvSpPr/>
          <p:nvPr/>
        </p:nvSpPr>
        <p:spPr>
          <a:xfrm>
            <a:off x="8092170" y="1949827"/>
            <a:ext cx="746935"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rgbClr val="0066FF"/>
                </a:solidFill>
              </a:rPr>
              <a:t>Sign Off</a:t>
            </a:r>
            <a:endParaRPr lang="en-US" sz="900" dirty="0">
              <a:solidFill>
                <a:srgbClr val="0066FF"/>
              </a:solidFill>
            </a:endParaRPr>
          </a:p>
        </p:txBody>
      </p:sp>
      <p:sp>
        <p:nvSpPr>
          <p:cNvPr id="12" name="Rectangle 11"/>
          <p:cNvSpPr/>
          <p:nvPr/>
        </p:nvSpPr>
        <p:spPr>
          <a:xfrm>
            <a:off x="4791718" y="685800"/>
            <a:ext cx="4109935" cy="990601"/>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4957741" y="1431668"/>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Sign-in</a:t>
            </a:r>
            <a:endParaRPr lang="en-US" sz="900" b="1" dirty="0">
              <a:solidFill>
                <a:schemeClr val="tx1"/>
              </a:solidFill>
            </a:endParaRPr>
          </a:p>
        </p:txBody>
      </p:sp>
      <p:sp>
        <p:nvSpPr>
          <p:cNvPr id="14" name="Rectangle 13"/>
          <p:cNvSpPr/>
          <p:nvPr/>
        </p:nvSpPr>
        <p:spPr>
          <a:xfrm>
            <a:off x="4893217" y="886310"/>
            <a:ext cx="1507583"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chemeClr val="tx1"/>
                </a:solidFill>
              </a:rPr>
              <a:t>MSimpson84</a:t>
            </a:r>
            <a:endParaRPr lang="en-US" sz="800" dirty="0">
              <a:solidFill>
                <a:schemeClr val="tx1"/>
              </a:solidFill>
            </a:endParaRPr>
          </a:p>
        </p:txBody>
      </p:sp>
      <p:sp>
        <p:nvSpPr>
          <p:cNvPr id="15" name="Rectangle 14"/>
          <p:cNvSpPr/>
          <p:nvPr/>
        </p:nvSpPr>
        <p:spPr>
          <a:xfrm>
            <a:off x="4893217" y="1197865"/>
            <a:ext cx="1507583"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chemeClr val="tx1"/>
                </a:solidFill>
              </a:rPr>
              <a:t>*********</a:t>
            </a:r>
            <a:endParaRPr lang="en-US" sz="800" dirty="0">
              <a:solidFill>
                <a:schemeClr val="tx1"/>
              </a:solidFill>
            </a:endParaRPr>
          </a:p>
        </p:txBody>
      </p:sp>
      <p:sp>
        <p:nvSpPr>
          <p:cNvPr id="16" name="TextBox 15"/>
          <p:cNvSpPr txBox="1"/>
          <p:nvPr/>
        </p:nvSpPr>
        <p:spPr>
          <a:xfrm>
            <a:off x="4893217" y="685801"/>
            <a:ext cx="975258" cy="246221"/>
          </a:xfrm>
          <a:prstGeom prst="rect">
            <a:avLst/>
          </a:prstGeom>
          <a:noFill/>
        </p:spPr>
        <p:txBody>
          <a:bodyPr wrap="square" rtlCol="0">
            <a:spAutoFit/>
          </a:bodyPr>
          <a:lstStyle/>
          <a:p>
            <a:pPr>
              <a:spcAft>
                <a:spcPts val="600"/>
              </a:spcAft>
            </a:pPr>
            <a:r>
              <a:rPr lang="en-US" sz="1000" dirty="0" smtClean="0"/>
              <a:t>Username</a:t>
            </a:r>
            <a:endParaRPr lang="en-US" sz="1000" dirty="0" smtClean="0">
              <a:solidFill>
                <a:srgbClr val="C00000"/>
              </a:solidFill>
            </a:endParaRPr>
          </a:p>
        </p:txBody>
      </p:sp>
      <p:sp>
        <p:nvSpPr>
          <p:cNvPr id="17" name="TextBox 16"/>
          <p:cNvSpPr txBox="1"/>
          <p:nvPr/>
        </p:nvSpPr>
        <p:spPr>
          <a:xfrm>
            <a:off x="4892142" y="996697"/>
            <a:ext cx="975258" cy="246221"/>
          </a:xfrm>
          <a:prstGeom prst="rect">
            <a:avLst/>
          </a:prstGeom>
          <a:noFill/>
        </p:spPr>
        <p:txBody>
          <a:bodyPr wrap="square" rtlCol="0">
            <a:spAutoFit/>
          </a:bodyPr>
          <a:lstStyle/>
          <a:p>
            <a:pPr>
              <a:spcAft>
                <a:spcPts val="600"/>
              </a:spcAft>
            </a:pPr>
            <a:r>
              <a:rPr lang="en-US" sz="1000" dirty="0" smtClean="0"/>
              <a:t>Password</a:t>
            </a:r>
            <a:endParaRPr lang="en-US" sz="1000" dirty="0" smtClean="0">
              <a:solidFill>
                <a:srgbClr val="C00000"/>
              </a:solidFill>
            </a:endParaRPr>
          </a:p>
        </p:txBody>
      </p:sp>
      <p:sp>
        <p:nvSpPr>
          <p:cNvPr id="18" name="TextBox 17"/>
          <p:cNvSpPr txBox="1"/>
          <p:nvPr/>
        </p:nvSpPr>
        <p:spPr>
          <a:xfrm>
            <a:off x="6790458" y="838200"/>
            <a:ext cx="1684564" cy="661720"/>
          </a:xfrm>
          <a:prstGeom prst="rect">
            <a:avLst/>
          </a:prstGeom>
          <a:noFill/>
        </p:spPr>
        <p:txBody>
          <a:bodyPr wrap="none" rtlCol="0">
            <a:spAutoFit/>
          </a:bodyPr>
          <a:lstStyle/>
          <a:p>
            <a:pPr algn="ctr">
              <a:spcAft>
                <a:spcPts val="600"/>
              </a:spcAft>
            </a:pPr>
            <a:r>
              <a:rPr lang="en-US" sz="1600" b="1" u="sng" smtClean="0">
                <a:solidFill>
                  <a:srgbClr val="FF0000"/>
                </a:solidFill>
              </a:rPr>
              <a:t>Idea-Registration</a:t>
            </a:r>
          </a:p>
          <a:p>
            <a:pPr algn="ctr">
              <a:spcAft>
                <a:spcPts val="600"/>
              </a:spcAft>
            </a:pPr>
            <a:r>
              <a:rPr lang="en-US" sz="1600" b="1" u="sng" smtClean="0">
                <a:solidFill>
                  <a:srgbClr val="FF0000"/>
                </a:solidFill>
              </a:rPr>
              <a:t>Accounts</a:t>
            </a:r>
            <a:endParaRPr lang="en-US" sz="1600" b="1" dirty="0" smtClean="0">
              <a:solidFill>
                <a:srgbClr val="FF0000"/>
              </a:solidFill>
            </a:endParaRPr>
          </a:p>
        </p:txBody>
      </p:sp>
      <p:grpSp>
        <p:nvGrpSpPr>
          <p:cNvPr id="20" name="Group 19"/>
          <p:cNvGrpSpPr/>
          <p:nvPr/>
        </p:nvGrpSpPr>
        <p:grpSpPr>
          <a:xfrm>
            <a:off x="4892142" y="5322333"/>
            <a:ext cx="1676400" cy="371959"/>
            <a:chOff x="4876800" y="2980841"/>
            <a:chExt cx="1676400" cy="371959"/>
          </a:xfrm>
        </p:grpSpPr>
        <p:sp>
          <p:nvSpPr>
            <p:cNvPr id="21" name="Rectangle 20"/>
            <p:cNvSpPr/>
            <p:nvPr/>
          </p:nvSpPr>
          <p:spPr>
            <a:xfrm>
              <a:off x="4876800" y="2980841"/>
              <a:ext cx="1676400"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ounded Rectangle 21"/>
            <p:cNvSpPr/>
            <p:nvPr/>
          </p:nvSpPr>
          <p:spPr>
            <a:xfrm>
              <a:off x="4953000" y="3200400"/>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Browse</a:t>
              </a:r>
              <a:endParaRPr lang="en-US" sz="900" b="1" dirty="0">
                <a:solidFill>
                  <a:schemeClr val="tx1"/>
                </a:solidFill>
              </a:endParaRPr>
            </a:p>
          </p:txBody>
        </p:sp>
        <p:sp>
          <p:nvSpPr>
            <p:cNvPr id="23" name="Rounded Rectangle 22"/>
            <p:cNvSpPr/>
            <p:nvPr/>
          </p:nvSpPr>
          <p:spPr>
            <a:xfrm>
              <a:off x="5753100" y="3200400"/>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Upload</a:t>
              </a:r>
              <a:endParaRPr lang="en-US" sz="900" b="1" dirty="0">
                <a:solidFill>
                  <a:schemeClr val="tx1"/>
                </a:solidFill>
              </a:endParaRPr>
            </a:p>
          </p:txBody>
        </p:sp>
      </p:grpSp>
      <p:sp>
        <p:nvSpPr>
          <p:cNvPr id="24" name="TextBox 23"/>
          <p:cNvSpPr txBox="1"/>
          <p:nvPr/>
        </p:nvSpPr>
        <p:spPr>
          <a:xfrm>
            <a:off x="4800600" y="5938391"/>
            <a:ext cx="4101054" cy="538609"/>
          </a:xfrm>
          <a:prstGeom prst="rect">
            <a:avLst/>
          </a:prstGeom>
          <a:noFill/>
        </p:spPr>
        <p:txBody>
          <a:bodyPr wrap="square" rtlCol="0">
            <a:spAutoFit/>
          </a:bodyPr>
          <a:lstStyle/>
          <a:p>
            <a:pPr marL="0" lvl="1" algn="ctr">
              <a:spcAft>
                <a:spcPts val="600"/>
              </a:spcAft>
            </a:pPr>
            <a:r>
              <a:rPr lang="en-US" sz="1200" dirty="0" smtClean="0"/>
              <a:t>We assume the role of:</a:t>
            </a:r>
          </a:p>
          <a:p>
            <a:pPr marL="0" lvl="1" algn="ctr"/>
            <a:r>
              <a:rPr lang="en-US" sz="1200" b="1" dirty="0" smtClean="0"/>
              <a:t>Impartial </a:t>
            </a:r>
            <a:r>
              <a:rPr lang="en-US" sz="1200" b="1" dirty="0"/>
              <a:t>Record </a:t>
            </a:r>
            <a:r>
              <a:rPr lang="en-US" sz="1200" b="1" dirty="0" smtClean="0"/>
              <a:t>Keeper </a:t>
            </a:r>
            <a:r>
              <a:rPr lang="en-US" sz="1200" dirty="0" smtClean="0"/>
              <a:t>&amp; </a:t>
            </a:r>
            <a:r>
              <a:rPr lang="en-US" sz="1200" b="1" dirty="0" smtClean="0"/>
              <a:t>Legally-Bound Witness</a:t>
            </a:r>
          </a:p>
        </p:txBody>
      </p:sp>
      <p:sp>
        <p:nvSpPr>
          <p:cNvPr id="27" name="Notched Right Arrow 26"/>
          <p:cNvSpPr/>
          <p:nvPr/>
        </p:nvSpPr>
        <p:spPr>
          <a:xfrm>
            <a:off x="4444004" y="3555776"/>
            <a:ext cx="2420256" cy="254224"/>
          </a:xfrm>
          <a:prstGeom prst="notched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176804" y="952143"/>
            <a:ext cx="4267200" cy="2400657"/>
          </a:xfrm>
          <a:prstGeom prst="rect">
            <a:avLst/>
          </a:prstGeom>
          <a:noFill/>
        </p:spPr>
        <p:txBody>
          <a:bodyPr wrap="square" rtlCol="0">
            <a:spAutoFit/>
          </a:bodyPr>
          <a:lstStyle/>
          <a:p>
            <a:pPr marL="0" lvl="1">
              <a:spcAft>
                <a:spcPts val="600"/>
              </a:spcAft>
            </a:pPr>
            <a:endParaRPr lang="en-US" sz="1400" dirty="0" smtClean="0"/>
          </a:p>
          <a:p>
            <a:pPr marL="0" lvl="1" algn="ctr">
              <a:spcAft>
                <a:spcPts val="600"/>
              </a:spcAft>
            </a:pPr>
            <a:r>
              <a:rPr lang="en-US" sz="1500" dirty="0" smtClean="0"/>
              <a:t>Dec. 25</a:t>
            </a:r>
            <a:r>
              <a:rPr lang="en-US" sz="1500" dirty="0"/>
              <a:t>, </a:t>
            </a:r>
            <a:r>
              <a:rPr lang="en-US" sz="1500" dirty="0" smtClean="0"/>
              <a:t>2017</a:t>
            </a:r>
          </a:p>
          <a:p>
            <a:pPr marL="0" lvl="1" algn="ctr">
              <a:spcAft>
                <a:spcPts val="600"/>
              </a:spcAft>
            </a:pPr>
            <a:r>
              <a:rPr lang="en-US" dirty="0" smtClean="0">
                <a:solidFill>
                  <a:srgbClr val="0000FF"/>
                </a:solidFill>
              </a:rPr>
              <a:t>Mark comes </a:t>
            </a:r>
            <a:r>
              <a:rPr lang="en-US" dirty="0">
                <a:solidFill>
                  <a:srgbClr val="0000FF"/>
                </a:solidFill>
              </a:rPr>
              <a:t>up with an </a:t>
            </a:r>
            <a:r>
              <a:rPr lang="en-US" b="1" dirty="0" smtClean="0">
                <a:solidFill>
                  <a:srgbClr val="0000FF"/>
                </a:solidFill>
              </a:rPr>
              <a:t>IDEA</a:t>
            </a:r>
          </a:p>
          <a:p>
            <a:pPr marL="0" lvl="1" algn="ctr">
              <a:spcAft>
                <a:spcPts val="1200"/>
              </a:spcAft>
            </a:pPr>
            <a:endParaRPr lang="en-US" sz="1500" b="1" dirty="0" smtClean="0">
              <a:solidFill>
                <a:srgbClr val="FF0000"/>
              </a:solidFill>
            </a:endParaRPr>
          </a:p>
          <a:p>
            <a:pPr marL="0" lvl="1" algn="ctr">
              <a:spcBef>
                <a:spcPts val="1200"/>
              </a:spcBef>
              <a:spcAft>
                <a:spcPts val="600"/>
              </a:spcAft>
            </a:pPr>
            <a:r>
              <a:rPr lang="en-US" sz="1600" b="1" dirty="0" smtClean="0">
                <a:solidFill>
                  <a:srgbClr val="0000FF"/>
                </a:solidFill>
              </a:rPr>
              <a:t>20 minutes later:</a:t>
            </a:r>
          </a:p>
          <a:p>
            <a:pPr marL="0" lvl="1" algn="ctr">
              <a:spcAft>
                <a:spcPts val="600"/>
              </a:spcAft>
            </a:pPr>
            <a:r>
              <a:rPr lang="en-US" sz="1600" dirty="0" smtClean="0"/>
              <a:t>Mark writes the idea in a document and uploads it on his registration account:</a:t>
            </a:r>
          </a:p>
        </p:txBody>
      </p:sp>
      <p:sp>
        <p:nvSpPr>
          <p:cNvPr id="29" name="Striped Right Arrow 28"/>
          <p:cNvSpPr/>
          <p:nvPr/>
        </p:nvSpPr>
        <p:spPr>
          <a:xfrm rot="5400000">
            <a:off x="2152788" y="1992188"/>
            <a:ext cx="274624" cy="465400"/>
          </a:xfrm>
          <a:prstGeom prst="stripedRightArrow">
            <a:avLst>
              <a:gd name="adj1" fmla="val 50000"/>
              <a:gd name="adj2" fmla="val 3820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04800" y="152400"/>
            <a:ext cx="4134530" cy="846386"/>
          </a:xfrm>
          <a:prstGeom prst="rect">
            <a:avLst/>
          </a:prstGeom>
          <a:noFill/>
        </p:spPr>
        <p:txBody>
          <a:bodyPr wrap="none" rtlCol="0">
            <a:spAutoFit/>
          </a:bodyPr>
          <a:lstStyle/>
          <a:p>
            <a:pPr marL="0" lvl="1" algn="ctr">
              <a:spcAft>
                <a:spcPts val="600"/>
              </a:spcAft>
            </a:pPr>
            <a:r>
              <a:rPr lang="en-US" sz="2200" b="1" cap="small" dirty="0" smtClean="0"/>
              <a:t>STEP-1: </a:t>
            </a:r>
          </a:p>
          <a:p>
            <a:pPr marL="0" lvl="1" algn="ctr">
              <a:spcAft>
                <a:spcPts val="1200"/>
              </a:spcAft>
            </a:pPr>
            <a:r>
              <a:rPr lang="en-US" sz="2200" b="1" u="sng" cap="small" dirty="0" smtClean="0"/>
              <a:t>Registration </a:t>
            </a:r>
            <a:r>
              <a:rPr lang="en-US" sz="2200" b="1" u="sng" cap="small" dirty="0"/>
              <a:t>of Ideas &amp; </a:t>
            </a:r>
            <a:r>
              <a:rPr lang="en-US" sz="2200" b="1" u="sng" cap="small" dirty="0" smtClean="0"/>
              <a:t>Discoveries</a:t>
            </a:r>
            <a:endParaRPr lang="en-US" sz="2200" b="1" u="sng" cap="small" dirty="0"/>
          </a:p>
        </p:txBody>
      </p:sp>
    </p:spTree>
    <p:extLst>
      <p:ext uri="{BB962C8B-B14F-4D97-AF65-F5344CB8AC3E}">
        <p14:creationId xmlns:p14="http://schemas.microsoft.com/office/powerpoint/2010/main" val="1785681998"/>
      </p:ext>
    </p:extLst>
  </p:cSld>
  <p:clrMapOvr>
    <a:masterClrMapping/>
  </p:clrMapOvr>
  <mc:AlternateContent xmlns:mc="http://schemas.openxmlformats.org/markup-compatibility/2006" xmlns:p14="http://schemas.microsoft.com/office/powerpoint/2010/main">
    <mc:Choice Requires="p14">
      <p:transition spd="slow" p14:dur="2000" advTm="21154"/>
    </mc:Choice>
    <mc:Fallback xmlns="">
      <p:transition spd="slow" advTm="21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13" name="Rectangle 12"/>
          <p:cNvSpPr/>
          <p:nvPr/>
        </p:nvSpPr>
        <p:spPr>
          <a:xfrm>
            <a:off x="4800600" y="1876708"/>
            <a:ext cx="4101054" cy="4752692"/>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5033035" y="1888868"/>
            <a:ext cx="1452642" cy="469359"/>
          </a:xfrm>
          <a:prstGeom prst="rect">
            <a:avLst/>
          </a:prstGeom>
          <a:noFill/>
        </p:spPr>
        <p:txBody>
          <a:bodyPr wrap="none" rtlCol="0">
            <a:spAutoFit/>
          </a:bodyPr>
          <a:lstStyle/>
          <a:p>
            <a:pPr algn="ctr">
              <a:spcAft>
                <a:spcPts val="300"/>
              </a:spcAft>
            </a:pPr>
            <a:r>
              <a:rPr lang="en-US" sz="1100" b="1" dirty="0" smtClean="0"/>
              <a:t>Registration-Account </a:t>
            </a:r>
          </a:p>
          <a:p>
            <a:pPr algn="ctr">
              <a:spcAft>
                <a:spcPts val="300"/>
              </a:spcAft>
            </a:pPr>
            <a:r>
              <a:rPr lang="en-US" sz="1100" dirty="0" smtClean="0">
                <a:solidFill>
                  <a:srgbClr val="0000FF"/>
                </a:solidFill>
              </a:rPr>
              <a:t>Mark C. Simpson</a:t>
            </a:r>
          </a:p>
        </p:txBody>
      </p:sp>
      <p:graphicFrame>
        <p:nvGraphicFramePr>
          <p:cNvPr id="15" name="Table 14"/>
          <p:cNvGraphicFramePr>
            <a:graphicFrameLocks noGrp="1"/>
          </p:cNvGraphicFramePr>
          <p:nvPr>
            <p:extLst>
              <p:ext uri="{D42A27DB-BD31-4B8C-83A1-F6EECF244321}">
                <p14:modId xmlns:p14="http://schemas.microsoft.com/office/powerpoint/2010/main" val="3257059358"/>
              </p:ext>
            </p:extLst>
          </p:nvPr>
        </p:nvGraphicFramePr>
        <p:xfrm>
          <a:off x="6705600" y="3112533"/>
          <a:ext cx="2057400" cy="2590800"/>
        </p:xfrm>
        <a:graphic>
          <a:graphicData uri="http://schemas.openxmlformats.org/drawingml/2006/table">
            <a:tbl>
              <a:tblPr firstRow="1" bandRow="1">
                <a:tableStyleId>{5940675A-B579-460E-94D1-54222C63F5DA}</a:tableStyleId>
              </a:tblPr>
              <a:tblGrid>
                <a:gridCol w="228600"/>
                <a:gridCol w="990600"/>
                <a:gridCol w="838200"/>
              </a:tblGrid>
              <a:tr h="274320">
                <a:tc>
                  <a:txBody>
                    <a:bodyPr/>
                    <a:lstStyle/>
                    <a:p>
                      <a:endParaRPr lang="en-US" sz="1000" dirty="0"/>
                    </a:p>
                  </a:txBody>
                  <a:tcPr/>
                </a:tc>
                <a:tc>
                  <a:txBody>
                    <a:bodyPr/>
                    <a:lstStyle/>
                    <a:p>
                      <a:pPr algn="ctr"/>
                      <a:r>
                        <a:rPr lang="en-US" sz="1000" b="1" dirty="0" smtClean="0"/>
                        <a:t>Registered Documents</a:t>
                      </a:r>
                      <a:endParaRPr lang="en-US" sz="1000" b="1" dirty="0"/>
                    </a:p>
                  </a:txBody>
                  <a:tcPr/>
                </a:tc>
                <a:tc>
                  <a:txBody>
                    <a:bodyPr/>
                    <a:lstStyle/>
                    <a:p>
                      <a:pPr algn="ctr"/>
                      <a:r>
                        <a:rPr lang="en-US" sz="900" b="1" dirty="0" smtClean="0"/>
                        <a:t>Date &amp; Time Created</a:t>
                      </a:r>
                      <a:endParaRPr lang="en-US" sz="900" b="1" dirty="0"/>
                    </a:p>
                  </a:txBody>
                  <a:tcPr/>
                </a:tc>
              </a:tr>
              <a:tr h="274320">
                <a:tc>
                  <a:txBody>
                    <a:bodyPr/>
                    <a:lstStyle/>
                    <a:p>
                      <a:r>
                        <a:rPr lang="en-US" sz="1000" dirty="0" smtClean="0"/>
                        <a:t>1</a:t>
                      </a:r>
                    </a:p>
                  </a:txBody>
                  <a:tcPr/>
                </a:tc>
                <a:tc>
                  <a:txBody>
                    <a:bodyPr/>
                    <a:lstStyle/>
                    <a:p>
                      <a:r>
                        <a:rPr lang="en-US" sz="1000" u="sng" dirty="0" smtClean="0">
                          <a:solidFill>
                            <a:srgbClr val="0000FF"/>
                          </a:solidFill>
                        </a:rPr>
                        <a:t>Document-21</a:t>
                      </a:r>
                      <a:endParaRPr lang="en-US" sz="1000" u="sng" dirty="0">
                        <a:solidFill>
                          <a:srgbClr val="0000FF"/>
                        </a:solidFill>
                      </a:endParaRPr>
                    </a:p>
                  </a:txBody>
                  <a:tcPr/>
                </a:tc>
                <a:tc>
                  <a:txBody>
                    <a:bodyPr/>
                    <a:lstStyle/>
                    <a:p>
                      <a:pPr algn="ctr"/>
                      <a:r>
                        <a:rPr lang="en-US" sz="900" b="1" u="sng" dirty="0" smtClean="0">
                          <a:solidFill>
                            <a:srgbClr val="FF0000"/>
                          </a:solidFill>
                        </a:rPr>
                        <a:t>12/25/2017</a:t>
                      </a:r>
                      <a:endParaRPr lang="en-US" sz="900" b="1" u="sng" dirty="0">
                        <a:solidFill>
                          <a:srgbClr val="FF0000"/>
                        </a:solidFill>
                      </a:endParaRPr>
                    </a:p>
                  </a:txBody>
                  <a:tcPr/>
                </a:tc>
              </a:tr>
              <a:tr h="274320">
                <a:tc>
                  <a:txBody>
                    <a:bodyPr/>
                    <a:lstStyle/>
                    <a:p>
                      <a:r>
                        <a:rPr lang="en-US" sz="1000" dirty="0" smtClean="0"/>
                        <a:t>2</a:t>
                      </a:r>
                      <a:endParaRPr lang="en-US" sz="1000" dirty="0"/>
                    </a:p>
                  </a:txBody>
                  <a:tcPr/>
                </a:tc>
                <a:tc>
                  <a:txBody>
                    <a:bodyPr/>
                    <a:lstStyle/>
                    <a:p>
                      <a:r>
                        <a:rPr lang="en-US" sz="1000" u="sng" dirty="0" smtClean="0">
                          <a:solidFill>
                            <a:srgbClr val="0000FF"/>
                          </a:solidFill>
                        </a:rPr>
                        <a:t>Document-20</a:t>
                      </a:r>
                      <a:endParaRPr lang="en-US" sz="1000" u="sng" dirty="0">
                        <a:solidFill>
                          <a:srgbClr val="0000FF"/>
                        </a:solidFill>
                      </a:endParaRPr>
                    </a:p>
                  </a:txBody>
                  <a:tcPr/>
                </a:tc>
                <a:tc>
                  <a:txBody>
                    <a:bodyPr/>
                    <a:lstStyle/>
                    <a:p>
                      <a:pPr algn="ctr"/>
                      <a:r>
                        <a:rPr lang="en-US" sz="900" dirty="0" smtClean="0"/>
                        <a:t>01/21/2017</a:t>
                      </a:r>
                      <a:endParaRPr lang="en-US" sz="900" dirty="0"/>
                    </a:p>
                  </a:txBody>
                  <a:tcPr/>
                </a:tc>
              </a:tr>
              <a:tr h="274320">
                <a:tc>
                  <a:txBody>
                    <a:bodyPr/>
                    <a:lstStyle/>
                    <a:p>
                      <a:r>
                        <a:rPr lang="en-US" sz="1000" dirty="0" smtClean="0"/>
                        <a:t>3</a:t>
                      </a:r>
                      <a:endParaRPr lang="en-US" sz="1000" dirty="0"/>
                    </a:p>
                  </a:txBody>
                  <a:tcPr/>
                </a:tc>
                <a:tc>
                  <a:txBody>
                    <a:bodyPr/>
                    <a:lstStyle/>
                    <a:p>
                      <a:r>
                        <a:rPr lang="en-US" sz="1000" u="sng" dirty="0" smtClean="0">
                          <a:solidFill>
                            <a:srgbClr val="006600"/>
                          </a:solidFill>
                        </a:rPr>
                        <a:t>Voice-3</a:t>
                      </a:r>
                    </a:p>
                  </a:txBody>
                  <a:tcPr/>
                </a:tc>
                <a:tc>
                  <a:txBody>
                    <a:bodyPr/>
                    <a:lstStyle/>
                    <a:p>
                      <a:pPr algn="ctr"/>
                      <a:r>
                        <a:rPr lang="en-US" sz="900" dirty="0" smtClean="0"/>
                        <a:t>12/26/2016</a:t>
                      </a:r>
                      <a:endParaRPr lang="en-US" sz="900" dirty="0"/>
                    </a:p>
                  </a:txBody>
                  <a:tcPr/>
                </a:tc>
              </a:tr>
              <a:tr h="274320">
                <a:tc>
                  <a:txBody>
                    <a:bodyPr/>
                    <a:lstStyle/>
                    <a:p>
                      <a:r>
                        <a:rPr lang="en-US" sz="1000" dirty="0" smtClean="0"/>
                        <a:t>4</a:t>
                      </a:r>
                      <a:endParaRPr lang="en-US" sz="1000" dirty="0"/>
                    </a:p>
                  </a:txBody>
                  <a:tcPr/>
                </a:tc>
                <a:tc>
                  <a:txBody>
                    <a:bodyPr/>
                    <a:lstStyle/>
                    <a:p>
                      <a:r>
                        <a:rPr lang="en-US" sz="1000" u="sng" dirty="0" smtClean="0">
                          <a:solidFill>
                            <a:srgbClr val="C00000"/>
                          </a:solidFill>
                        </a:rPr>
                        <a:t>VideoRecord-5</a:t>
                      </a:r>
                      <a:endParaRPr lang="en-US" sz="1000" u="sng" dirty="0">
                        <a:solidFill>
                          <a:srgbClr val="C00000"/>
                        </a:solidFill>
                      </a:endParaRPr>
                    </a:p>
                  </a:txBody>
                  <a:tcPr/>
                </a:tc>
                <a:tc>
                  <a:txBody>
                    <a:bodyPr/>
                    <a:lstStyle/>
                    <a:p>
                      <a:pPr algn="ctr"/>
                      <a:r>
                        <a:rPr lang="en-US" sz="900" dirty="0" smtClean="0"/>
                        <a:t>12/24/2016</a:t>
                      </a:r>
                      <a:endParaRPr lang="en-US" sz="900" dirty="0"/>
                    </a:p>
                  </a:txBody>
                  <a:tcPr/>
                </a:tc>
              </a:tr>
              <a:tr h="274320">
                <a:tc>
                  <a:txBody>
                    <a:bodyPr/>
                    <a:lstStyle/>
                    <a:p>
                      <a:r>
                        <a:rPr lang="en-US" sz="1000" dirty="0" smtClean="0"/>
                        <a:t>5</a:t>
                      </a:r>
                      <a:endParaRPr lang="en-US" sz="1000" dirty="0"/>
                    </a:p>
                  </a:txBody>
                  <a:tcPr/>
                </a:tc>
                <a:tc>
                  <a:txBody>
                    <a:bodyPr/>
                    <a:lstStyle/>
                    <a:p>
                      <a:r>
                        <a:rPr lang="en-US" sz="1000" u="sng" dirty="0" smtClean="0">
                          <a:solidFill>
                            <a:srgbClr val="0000FF"/>
                          </a:solidFill>
                        </a:rPr>
                        <a:t>Document-19</a:t>
                      </a:r>
                      <a:endParaRPr lang="en-US" sz="1000" u="sng" dirty="0">
                        <a:solidFill>
                          <a:srgbClr val="0000FF"/>
                        </a:solidFill>
                      </a:endParaRPr>
                    </a:p>
                  </a:txBody>
                  <a:tcPr/>
                </a:tc>
                <a:tc>
                  <a:txBody>
                    <a:bodyPr/>
                    <a:lstStyle/>
                    <a:p>
                      <a:pPr algn="ctr"/>
                      <a:r>
                        <a:rPr lang="en-US" sz="900" dirty="0" smtClean="0"/>
                        <a:t>12/20/2016</a:t>
                      </a:r>
                      <a:endParaRPr lang="en-US" sz="900" dirty="0"/>
                    </a:p>
                  </a:txBody>
                  <a:tcPr/>
                </a:tc>
              </a:tr>
              <a:tr h="274320">
                <a:tc>
                  <a:txBody>
                    <a:bodyPr/>
                    <a:lstStyle/>
                    <a:p>
                      <a:r>
                        <a:rPr lang="en-US" sz="1000" dirty="0" smtClean="0"/>
                        <a:t>6</a:t>
                      </a:r>
                      <a:endParaRPr lang="en-US" sz="1000" dirty="0"/>
                    </a:p>
                  </a:txBody>
                  <a:tcPr/>
                </a:tc>
                <a:tc>
                  <a:txBody>
                    <a:bodyPr/>
                    <a:lstStyle/>
                    <a:p>
                      <a:r>
                        <a:rPr lang="en-US" sz="1000" u="sng" dirty="0" smtClean="0">
                          <a:solidFill>
                            <a:srgbClr val="0000FF"/>
                          </a:solidFill>
                        </a:rPr>
                        <a:t>Document-18</a:t>
                      </a:r>
                      <a:endParaRPr lang="en-US" sz="1000" u="sng" dirty="0">
                        <a:solidFill>
                          <a:srgbClr val="0000FF"/>
                        </a:solidFill>
                      </a:endParaRPr>
                    </a:p>
                  </a:txBody>
                  <a:tcPr/>
                </a:tc>
                <a:tc>
                  <a:txBody>
                    <a:bodyPr/>
                    <a:lstStyle/>
                    <a:p>
                      <a:pPr algn="ctr"/>
                      <a:r>
                        <a:rPr lang="en-US" sz="900" dirty="0" smtClean="0"/>
                        <a:t>11/19/2016</a:t>
                      </a:r>
                      <a:endParaRPr lang="en-US" sz="900" dirty="0"/>
                    </a:p>
                  </a:txBody>
                  <a:tcPr/>
                </a:tc>
              </a:tr>
              <a:tr h="274320">
                <a:tc>
                  <a:txBody>
                    <a:bodyPr/>
                    <a:lstStyle/>
                    <a:p>
                      <a:r>
                        <a:rPr lang="en-US" sz="1000" dirty="0" smtClean="0"/>
                        <a:t>7</a:t>
                      </a:r>
                      <a:endParaRPr 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u="sng" dirty="0" smtClean="0">
                          <a:solidFill>
                            <a:srgbClr val="006600"/>
                          </a:solidFill>
                        </a:rPr>
                        <a:t>Voice-2</a:t>
                      </a:r>
                    </a:p>
                  </a:txBody>
                  <a:tcPr/>
                </a:tc>
                <a:tc>
                  <a:txBody>
                    <a:bodyPr/>
                    <a:lstStyle/>
                    <a:p>
                      <a:pPr algn="ctr"/>
                      <a:r>
                        <a:rPr lang="en-US" sz="900" dirty="0" smtClean="0"/>
                        <a:t>10/25/2016</a:t>
                      </a:r>
                      <a:endParaRPr lang="en-US" sz="900" dirty="0"/>
                    </a:p>
                  </a:txBody>
                  <a:tcPr/>
                </a:tc>
              </a:tr>
              <a:tr h="274320">
                <a:tc>
                  <a:txBody>
                    <a:bodyPr/>
                    <a:lstStyle/>
                    <a:p>
                      <a:r>
                        <a:rPr lang="en-US" sz="1000" dirty="0" smtClean="0"/>
                        <a:t>8</a:t>
                      </a:r>
                      <a:endParaRPr lang="en-US" sz="1000" dirty="0"/>
                    </a:p>
                  </a:txBody>
                  <a:tcPr/>
                </a:tc>
                <a:tc>
                  <a:txBody>
                    <a:bodyPr/>
                    <a:lstStyle/>
                    <a:p>
                      <a:r>
                        <a:rPr lang="en-US" sz="1000" u="sng" dirty="0" smtClean="0">
                          <a:solidFill>
                            <a:srgbClr val="006600"/>
                          </a:solidFill>
                        </a:rPr>
                        <a:t>Voice</a:t>
                      </a:r>
                      <a:r>
                        <a:rPr lang="en-US" sz="1000" u="sng" baseline="0" dirty="0" smtClean="0">
                          <a:solidFill>
                            <a:srgbClr val="006600"/>
                          </a:solidFill>
                        </a:rPr>
                        <a:t>-1</a:t>
                      </a:r>
                      <a:endParaRPr lang="en-US" sz="1000" u="sng" dirty="0">
                        <a:solidFill>
                          <a:srgbClr val="006600"/>
                        </a:solidFill>
                      </a:endParaRPr>
                    </a:p>
                  </a:txBody>
                  <a:tcPr/>
                </a:tc>
                <a:tc>
                  <a:txBody>
                    <a:bodyPr/>
                    <a:lstStyle/>
                    <a:p>
                      <a:pPr algn="ctr"/>
                      <a:r>
                        <a:rPr lang="en-US" sz="900" dirty="0" smtClean="0"/>
                        <a:t>10/15/2016</a:t>
                      </a:r>
                      <a:endParaRPr lang="en-US" sz="900" dirty="0"/>
                    </a:p>
                  </a:txBody>
                  <a:tcPr/>
                </a:tc>
              </a:tr>
            </a:tbl>
          </a:graphicData>
        </a:graphic>
      </p:graphicFrame>
      <p:sp>
        <p:nvSpPr>
          <p:cNvPr id="16" name="TextBox 15"/>
          <p:cNvSpPr txBox="1"/>
          <p:nvPr/>
        </p:nvSpPr>
        <p:spPr>
          <a:xfrm>
            <a:off x="6990604" y="2574668"/>
            <a:ext cx="1619995" cy="461665"/>
          </a:xfrm>
          <a:prstGeom prst="rect">
            <a:avLst/>
          </a:prstGeom>
          <a:noFill/>
        </p:spPr>
        <p:txBody>
          <a:bodyPr wrap="none" rtlCol="0">
            <a:spAutoFit/>
          </a:bodyPr>
          <a:lstStyle/>
          <a:p>
            <a:pPr algn="ctr"/>
            <a:r>
              <a:rPr lang="en-US" sz="1200" b="1" u="sng" dirty="0" smtClean="0"/>
              <a:t>USER RECORDS</a:t>
            </a:r>
          </a:p>
          <a:p>
            <a:pPr algn="ctr"/>
            <a:r>
              <a:rPr lang="en-US" sz="1200" b="1" dirty="0" smtClean="0"/>
              <a:t>Registered Documents</a:t>
            </a:r>
            <a:endParaRPr lang="en-US" sz="1200" b="1" dirty="0"/>
          </a:p>
        </p:txBody>
      </p:sp>
      <p:sp>
        <p:nvSpPr>
          <p:cNvPr id="17" name="TextBox 16"/>
          <p:cNvSpPr txBox="1"/>
          <p:nvPr/>
        </p:nvSpPr>
        <p:spPr>
          <a:xfrm>
            <a:off x="6846809" y="2269868"/>
            <a:ext cx="1839991" cy="276999"/>
          </a:xfrm>
          <a:prstGeom prst="rect">
            <a:avLst/>
          </a:prstGeom>
          <a:noFill/>
        </p:spPr>
        <p:txBody>
          <a:bodyPr wrap="none" rtlCol="0">
            <a:spAutoFit/>
          </a:bodyPr>
          <a:lstStyle/>
          <a:p>
            <a:pPr algn="ctr"/>
            <a:r>
              <a:rPr lang="en-US" sz="1200" b="1" dirty="0" smtClean="0"/>
              <a:t>PRIVATE &amp; CONFIDENTIAL</a:t>
            </a:r>
            <a:endParaRPr lang="en-US" sz="1200" b="1" dirty="0"/>
          </a:p>
        </p:txBody>
      </p:sp>
      <p:sp>
        <p:nvSpPr>
          <p:cNvPr id="18" name="Rounded Rectangle 17"/>
          <p:cNvSpPr/>
          <p:nvPr/>
        </p:nvSpPr>
        <p:spPr>
          <a:xfrm>
            <a:off x="8092170" y="1949827"/>
            <a:ext cx="746935"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rgbClr val="0066FF"/>
                </a:solidFill>
              </a:rPr>
              <a:t>Sign Off</a:t>
            </a:r>
            <a:endParaRPr lang="en-US" sz="900" dirty="0">
              <a:solidFill>
                <a:srgbClr val="0066FF"/>
              </a:solidFill>
            </a:endParaRPr>
          </a:p>
        </p:txBody>
      </p:sp>
      <p:sp>
        <p:nvSpPr>
          <p:cNvPr id="19" name="Rectangle 18"/>
          <p:cNvSpPr/>
          <p:nvPr/>
        </p:nvSpPr>
        <p:spPr>
          <a:xfrm>
            <a:off x="4791718" y="685800"/>
            <a:ext cx="4109935" cy="990601"/>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a:off x="4957741" y="1431668"/>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Sign-in</a:t>
            </a:r>
            <a:endParaRPr lang="en-US" sz="900" b="1" dirty="0">
              <a:solidFill>
                <a:schemeClr val="tx1"/>
              </a:solidFill>
            </a:endParaRPr>
          </a:p>
        </p:txBody>
      </p:sp>
      <p:sp>
        <p:nvSpPr>
          <p:cNvPr id="21" name="Rectangle 20"/>
          <p:cNvSpPr/>
          <p:nvPr/>
        </p:nvSpPr>
        <p:spPr>
          <a:xfrm>
            <a:off x="4893217" y="886310"/>
            <a:ext cx="1507583"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chemeClr val="tx1"/>
                </a:solidFill>
              </a:rPr>
              <a:t>MSimpson84</a:t>
            </a:r>
            <a:endParaRPr lang="en-US" sz="800" dirty="0">
              <a:solidFill>
                <a:schemeClr val="tx1"/>
              </a:solidFill>
            </a:endParaRPr>
          </a:p>
        </p:txBody>
      </p:sp>
      <p:sp>
        <p:nvSpPr>
          <p:cNvPr id="22" name="Rectangle 21"/>
          <p:cNvSpPr/>
          <p:nvPr/>
        </p:nvSpPr>
        <p:spPr>
          <a:xfrm>
            <a:off x="4893217" y="1197865"/>
            <a:ext cx="1507583"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chemeClr val="tx1"/>
                </a:solidFill>
              </a:rPr>
              <a:t>*********</a:t>
            </a:r>
            <a:endParaRPr lang="en-US" sz="800" dirty="0">
              <a:solidFill>
                <a:schemeClr val="tx1"/>
              </a:solidFill>
            </a:endParaRPr>
          </a:p>
        </p:txBody>
      </p:sp>
      <p:sp>
        <p:nvSpPr>
          <p:cNvPr id="23" name="TextBox 22"/>
          <p:cNvSpPr txBox="1"/>
          <p:nvPr/>
        </p:nvSpPr>
        <p:spPr>
          <a:xfrm>
            <a:off x="4893217" y="685801"/>
            <a:ext cx="975258" cy="246221"/>
          </a:xfrm>
          <a:prstGeom prst="rect">
            <a:avLst/>
          </a:prstGeom>
          <a:noFill/>
        </p:spPr>
        <p:txBody>
          <a:bodyPr wrap="square" rtlCol="0">
            <a:spAutoFit/>
          </a:bodyPr>
          <a:lstStyle/>
          <a:p>
            <a:pPr>
              <a:spcAft>
                <a:spcPts val="600"/>
              </a:spcAft>
            </a:pPr>
            <a:r>
              <a:rPr lang="en-US" sz="1000" dirty="0" smtClean="0"/>
              <a:t>Username</a:t>
            </a:r>
            <a:endParaRPr lang="en-US" sz="1000" dirty="0" smtClean="0">
              <a:solidFill>
                <a:srgbClr val="C00000"/>
              </a:solidFill>
            </a:endParaRPr>
          </a:p>
        </p:txBody>
      </p:sp>
      <p:sp>
        <p:nvSpPr>
          <p:cNvPr id="24" name="TextBox 23"/>
          <p:cNvSpPr txBox="1"/>
          <p:nvPr/>
        </p:nvSpPr>
        <p:spPr>
          <a:xfrm>
            <a:off x="4892142" y="996697"/>
            <a:ext cx="975258" cy="246221"/>
          </a:xfrm>
          <a:prstGeom prst="rect">
            <a:avLst/>
          </a:prstGeom>
          <a:noFill/>
        </p:spPr>
        <p:txBody>
          <a:bodyPr wrap="square" rtlCol="0">
            <a:spAutoFit/>
          </a:bodyPr>
          <a:lstStyle/>
          <a:p>
            <a:pPr>
              <a:spcAft>
                <a:spcPts val="600"/>
              </a:spcAft>
            </a:pPr>
            <a:r>
              <a:rPr lang="en-US" sz="1000" dirty="0" smtClean="0"/>
              <a:t>Password</a:t>
            </a:r>
            <a:endParaRPr lang="en-US" sz="1000" dirty="0" smtClean="0">
              <a:solidFill>
                <a:srgbClr val="C00000"/>
              </a:solidFill>
            </a:endParaRP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586" y="3886200"/>
            <a:ext cx="194310" cy="194310"/>
          </a:xfrm>
          <a:prstGeom prst="rect">
            <a:avLst/>
          </a:prstGeom>
        </p:spPr>
      </p:pic>
      <p:grpSp>
        <p:nvGrpSpPr>
          <p:cNvPr id="27" name="Group 26"/>
          <p:cNvGrpSpPr/>
          <p:nvPr/>
        </p:nvGrpSpPr>
        <p:grpSpPr>
          <a:xfrm>
            <a:off x="4892142" y="5322333"/>
            <a:ext cx="1676400" cy="371959"/>
            <a:chOff x="4876800" y="2980841"/>
            <a:chExt cx="1676400" cy="371959"/>
          </a:xfrm>
        </p:grpSpPr>
        <p:sp>
          <p:nvSpPr>
            <p:cNvPr id="28" name="Rectangle 27"/>
            <p:cNvSpPr/>
            <p:nvPr/>
          </p:nvSpPr>
          <p:spPr>
            <a:xfrm>
              <a:off x="4876800" y="2980841"/>
              <a:ext cx="1676400" cy="152400"/>
            </a:xfrm>
            <a:prstGeom prst="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ed Rectangle 28"/>
            <p:cNvSpPr/>
            <p:nvPr/>
          </p:nvSpPr>
          <p:spPr>
            <a:xfrm>
              <a:off x="4953000" y="3200400"/>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Browse</a:t>
              </a:r>
              <a:endParaRPr lang="en-US" sz="900" b="1" dirty="0">
                <a:solidFill>
                  <a:schemeClr val="tx1"/>
                </a:solidFill>
              </a:endParaRPr>
            </a:p>
          </p:txBody>
        </p:sp>
        <p:sp>
          <p:nvSpPr>
            <p:cNvPr id="30" name="Rounded Rectangle 29"/>
            <p:cNvSpPr/>
            <p:nvPr/>
          </p:nvSpPr>
          <p:spPr>
            <a:xfrm>
              <a:off x="5753100" y="3200400"/>
              <a:ext cx="723900" cy="152400"/>
            </a:xfrm>
            <a:prstGeom prst="roundRect">
              <a:avLst/>
            </a:prstGeom>
            <a:solidFill>
              <a:schemeClr val="bg1">
                <a:lumMod val="8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Upload</a:t>
              </a:r>
              <a:endParaRPr lang="en-US" sz="900" b="1" dirty="0">
                <a:solidFill>
                  <a:schemeClr val="tx1"/>
                </a:solidFill>
              </a:endParaRPr>
            </a:p>
          </p:txBody>
        </p:sp>
      </p:grpSp>
      <p:sp>
        <p:nvSpPr>
          <p:cNvPr id="31" name="TextBox 30"/>
          <p:cNvSpPr txBox="1"/>
          <p:nvPr/>
        </p:nvSpPr>
        <p:spPr>
          <a:xfrm>
            <a:off x="228600" y="4709517"/>
            <a:ext cx="4101054" cy="1538883"/>
          </a:xfrm>
          <a:prstGeom prst="rect">
            <a:avLst/>
          </a:prstGeom>
          <a:noFill/>
        </p:spPr>
        <p:txBody>
          <a:bodyPr wrap="square" rtlCol="0">
            <a:spAutoFit/>
          </a:bodyPr>
          <a:lstStyle/>
          <a:p>
            <a:pPr marL="0" lvl="1" algn="ctr">
              <a:lnSpc>
                <a:spcPct val="150000"/>
              </a:lnSpc>
            </a:pPr>
            <a:r>
              <a:rPr lang="en-US" sz="1600" b="1" dirty="0" smtClean="0"/>
              <a:t>Independent </a:t>
            </a:r>
            <a:r>
              <a:rPr lang="en-US" sz="1600" b="1" dirty="0" smtClean="0"/>
              <a:t>Administrator</a:t>
            </a:r>
            <a:endParaRPr lang="en-US" sz="1600" dirty="0" smtClean="0"/>
          </a:p>
          <a:p>
            <a:pPr marL="0" lvl="1" algn="ctr">
              <a:lnSpc>
                <a:spcPct val="150000"/>
              </a:lnSpc>
            </a:pPr>
            <a:endParaRPr lang="en-US" sz="1400" dirty="0" smtClean="0"/>
          </a:p>
          <a:p>
            <a:pPr algn="ctr">
              <a:spcAft>
                <a:spcPts val="600"/>
              </a:spcAft>
            </a:pPr>
            <a:r>
              <a:rPr lang="en-US" sz="1600" b="1" dirty="0"/>
              <a:t>PRIVATE document</a:t>
            </a:r>
            <a:r>
              <a:rPr lang="en-US" sz="1600" dirty="0"/>
              <a:t> </a:t>
            </a:r>
          </a:p>
          <a:p>
            <a:pPr algn="ctr"/>
            <a:r>
              <a:rPr lang="en-US" sz="1400" dirty="0"/>
              <a:t>users secure strong evidence </a:t>
            </a:r>
          </a:p>
          <a:p>
            <a:pPr algn="ctr"/>
            <a:r>
              <a:rPr lang="en-US" sz="1400" dirty="0"/>
              <a:t>(</a:t>
            </a:r>
            <a:r>
              <a:rPr lang="en-US" sz="1400" dirty="0">
                <a:solidFill>
                  <a:srgbClr val="0000FF"/>
                </a:solidFill>
              </a:rPr>
              <a:t>without aggravating </a:t>
            </a:r>
            <a:r>
              <a:rPr lang="en-US" sz="1400" dirty="0"/>
              <a:t>collaborators &amp; manager)</a:t>
            </a:r>
          </a:p>
        </p:txBody>
      </p:sp>
      <p:sp>
        <p:nvSpPr>
          <p:cNvPr id="33" name="Isosceles Triangle 32"/>
          <p:cNvSpPr/>
          <p:nvPr/>
        </p:nvSpPr>
        <p:spPr>
          <a:xfrm rot="5400000">
            <a:off x="5621951" y="3674449"/>
            <a:ext cx="2147501" cy="589804"/>
          </a:xfrm>
          <a:prstGeom prst="triangle">
            <a:avLst>
              <a:gd name="adj" fmla="val 33099"/>
            </a:avLst>
          </a:prstGeom>
          <a:solidFill>
            <a:srgbClr val="D9D9D9">
              <a:alpha val="30196"/>
            </a:srgbClr>
          </a:solidFill>
          <a:ln w="3175">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Box 2"/>
          <p:cNvSpPr txBox="1">
            <a:spLocks noChangeArrowheads="1"/>
          </p:cNvSpPr>
          <p:nvPr/>
        </p:nvSpPr>
        <p:spPr bwMode="auto">
          <a:xfrm>
            <a:off x="4267200" y="2895600"/>
            <a:ext cx="2136775" cy="2147500"/>
          </a:xfrm>
          <a:prstGeom prst="rect">
            <a:avLst/>
          </a:prstGeom>
          <a:solidFill>
            <a:schemeClr val="bg1"/>
          </a:solidFill>
          <a:ln>
            <a:solidFill>
              <a:schemeClr val="tx1">
                <a:lumMod val="50000"/>
                <a:lumOff val="50000"/>
              </a:schemeClr>
            </a:solidFill>
          </a:ln>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Mark Simpson                           Dec. 25 2017</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My idea is:</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altLang="en-US" sz="7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Over the last days I worked to figure out the source of the numerous absorption peaks in the transmission spectra on the cell cultures for studying the neurons we received from NIH and obtained by my collaborators at NIH. The experiments were performed a couple of years ago (they were not able to find a suitable interpretation of the data in Fig. 1). The positions of the resonance peaks are shown in the figure 1 below. I want to suggest a new mechanism of communication between neurons as explained with reference to figure 1 below… As seen in that figure the electrical </a:t>
            </a:r>
            <a:r>
              <a:rPr lang="en-US" altLang="en-US" sz="700" dirty="0">
                <a:latin typeface="Calibri" pitchFamily="34" charset="0"/>
                <a:ea typeface="Calibri" pitchFamily="34" charset="0"/>
                <a:cs typeface="Times New Roman" pitchFamily="18" charset="0"/>
              </a:rPr>
              <a:t>signals. The positions of the resonance peaks are shown in the figure 1 </a:t>
            </a:r>
            <a:r>
              <a:rPr lang="en-US" altLang="en-US" sz="700" dirty="0" smtClean="0">
                <a:latin typeface="Calibri" pitchFamily="34" charset="0"/>
                <a:ea typeface="Calibri" pitchFamily="34" charset="0"/>
                <a:cs typeface="Times New Roman" pitchFamily="18" charset="0"/>
              </a:rPr>
              <a:t>below </a:t>
            </a:r>
            <a:endParaRPr lang="en-US" altLang="en-US" sz="700" dirty="0">
              <a:latin typeface="Calibri" pitchFamily="34" charset="0"/>
              <a:ea typeface="Calibri" pitchFamily="34" charset="0"/>
              <a:cs typeface="Times New Roman" pitchFamily="18" charset="0"/>
            </a:endParaRPr>
          </a:p>
        </p:txBody>
      </p:sp>
      <p:grpSp>
        <p:nvGrpSpPr>
          <p:cNvPr id="2" name="Group 1"/>
          <p:cNvGrpSpPr/>
          <p:nvPr/>
        </p:nvGrpSpPr>
        <p:grpSpPr>
          <a:xfrm>
            <a:off x="4191000" y="2514600"/>
            <a:ext cx="2289175" cy="762000"/>
            <a:chOff x="4191000" y="2514600"/>
            <a:chExt cx="2289175" cy="762000"/>
          </a:xfrm>
        </p:grpSpPr>
        <p:sp>
          <p:nvSpPr>
            <p:cNvPr id="35" name="Rounded Rectangle 34"/>
            <p:cNvSpPr/>
            <p:nvPr/>
          </p:nvSpPr>
          <p:spPr>
            <a:xfrm>
              <a:off x="4316412" y="2941638"/>
              <a:ext cx="2032000" cy="258762"/>
            </a:xfrm>
            <a:prstGeom prst="roundRect">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36"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600" y="3038475"/>
              <a:ext cx="419100" cy="85725"/>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2"/>
            <p:cNvSpPr txBox="1">
              <a:spLocks noChangeArrowheads="1"/>
            </p:cNvSpPr>
            <p:nvPr/>
          </p:nvSpPr>
          <p:spPr bwMode="auto">
            <a:xfrm>
              <a:off x="4191000" y="2895600"/>
              <a:ext cx="2289175" cy="381000"/>
            </a:xfrm>
            <a:prstGeom prst="rect">
              <a:avLst/>
            </a:prstGeom>
            <a:no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400"/>
                </a:spcAft>
                <a:buClrTx/>
                <a:buSzTx/>
                <a:buFontTx/>
                <a:buNone/>
                <a:tabLst/>
              </a:pPr>
              <a:r>
                <a:rPr lang="en-US" altLang="en-US" sz="600" dirty="0" smtClean="0">
                  <a:solidFill>
                    <a:srgbClr val="C00000"/>
                  </a:solidFill>
                  <a:latin typeface="Algerian" pitchFamily="82" charset="0"/>
                  <a:ea typeface="Calibri" pitchFamily="34" charset="0"/>
                  <a:cs typeface="Times New Roman" pitchFamily="18" charset="0"/>
                </a:rPr>
                <a:t>     </a:t>
              </a:r>
              <a:r>
                <a:rPr kumimoji="0" lang="en-US" altLang="en-US" sz="600" b="0" i="0" u="none" strike="noStrike" cap="none" normalizeH="0" baseline="0" dirty="0" smtClean="0">
                  <a:ln>
                    <a:noFill/>
                  </a:ln>
                  <a:solidFill>
                    <a:srgbClr val="C00000"/>
                  </a:solidFill>
                  <a:effectLst/>
                  <a:latin typeface="Algerian" pitchFamily="82" charset="0"/>
                  <a:ea typeface="Calibri" pitchFamily="34" charset="0"/>
                  <a:cs typeface="Times New Roman" pitchFamily="18" charset="0"/>
                </a:rPr>
                <a:t>World New Ideas                                        </a:t>
              </a:r>
              <a:r>
                <a:rPr kumimoji="0" lang="en-US" altLang="en-US" sz="700" b="1" i="0" u="none" strike="noStrike" cap="none" normalizeH="0" baseline="0" dirty="0" smtClean="0">
                  <a:ln>
                    <a:noFill/>
                  </a:ln>
                  <a:solidFill>
                    <a:srgbClr val="C00000"/>
                  </a:solidFill>
                  <a:effectLst/>
                  <a:ea typeface="Calibri" pitchFamily="34" charset="0"/>
                  <a:cs typeface="Calibri" pitchFamily="34" charset="0"/>
                </a:rPr>
                <a:t>Dec.25 2017</a:t>
              </a:r>
              <a:endParaRPr kumimoji="0" lang="en-US" altLang="en-US" sz="700" b="1" i="0" u="none" strike="noStrike" cap="none" normalizeH="0" baseline="0" dirty="0" smtClean="0">
                <a:ln>
                  <a:noFill/>
                </a:ln>
                <a:solidFill>
                  <a:srgbClr val="C00000"/>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kumimoji="0" lang="en-US" altLang="en-US" sz="6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Reg. No. MCS-0171523                                           </a:t>
              </a:r>
              <a:r>
                <a:rPr kumimoji="0" lang="en-US" altLang="en-US" sz="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8:26 PM-ET     </a:t>
              </a:r>
              <a:endParaRPr kumimoji="0" lang="en-US" altLang="en-US" sz="600" b="1" i="0" u="none" strike="noStrike" cap="none" normalizeH="0" baseline="0" dirty="0" smtClean="0">
                <a:ln>
                  <a:noFill/>
                </a:ln>
                <a:solidFill>
                  <a:srgbClr val="C00000"/>
                </a:solidFill>
                <a:effectLst/>
                <a:latin typeface="Arial" pitchFamily="34" charset="0"/>
                <a:cs typeface="Arial" pitchFamily="34" charset="0"/>
              </a:endParaRPr>
            </a:p>
          </p:txBody>
        </p:sp>
        <p:sp>
          <p:nvSpPr>
            <p:cNvPr id="38" name="TextBox 37"/>
            <p:cNvSpPr txBox="1"/>
            <p:nvPr/>
          </p:nvSpPr>
          <p:spPr>
            <a:xfrm>
              <a:off x="4227576" y="2514600"/>
              <a:ext cx="2173224" cy="307777"/>
            </a:xfrm>
            <a:prstGeom prst="rect">
              <a:avLst/>
            </a:prstGeom>
            <a:noFill/>
          </p:spPr>
          <p:txBody>
            <a:bodyPr wrap="none" rtlCol="0">
              <a:spAutoFit/>
            </a:bodyPr>
            <a:lstStyle/>
            <a:p>
              <a:r>
                <a:rPr lang="en-US" sz="1400" b="1" dirty="0" smtClean="0"/>
                <a:t>Registration &amp; Time Stamp</a:t>
              </a:r>
              <a:endParaRPr lang="en-US" sz="1400" b="1" dirty="0"/>
            </a:p>
          </p:txBody>
        </p:sp>
        <p:pic>
          <p:nvPicPr>
            <p:cNvPr id="39"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2926" y="2780457"/>
              <a:ext cx="145516" cy="288181"/>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p:cNvSpPr txBox="1"/>
          <p:nvPr/>
        </p:nvSpPr>
        <p:spPr>
          <a:xfrm>
            <a:off x="228600" y="2836039"/>
            <a:ext cx="3962400" cy="1461939"/>
          </a:xfrm>
          <a:prstGeom prst="rect">
            <a:avLst/>
          </a:prstGeom>
          <a:noFill/>
        </p:spPr>
        <p:txBody>
          <a:bodyPr wrap="square" rtlCol="0">
            <a:spAutoFit/>
          </a:bodyPr>
          <a:lstStyle/>
          <a:p>
            <a:pPr marL="0" lvl="1" algn="ctr">
              <a:spcAft>
                <a:spcPts val="600"/>
              </a:spcAft>
            </a:pPr>
            <a:r>
              <a:rPr lang="en-US" sz="2000" b="1" cap="small" dirty="0" smtClean="0"/>
              <a:t>Registered Priority Document:</a:t>
            </a:r>
          </a:p>
          <a:p>
            <a:pPr marL="0" lvl="1" algn="ctr">
              <a:spcAft>
                <a:spcPts val="1800"/>
              </a:spcAft>
            </a:pPr>
            <a:r>
              <a:rPr lang="en-US" sz="1400" dirty="0" smtClean="0"/>
              <a:t>(OFFICIAL RECORD)</a:t>
            </a:r>
          </a:p>
          <a:p>
            <a:pPr marL="0" lvl="1" algn="ctr">
              <a:spcAft>
                <a:spcPts val="600"/>
              </a:spcAft>
            </a:pPr>
            <a:r>
              <a:rPr lang="en-US" sz="1500" dirty="0" smtClean="0"/>
              <a:t>… created within </a:t>
            </a:r>
            <a:r>
              <a:rPr lang="en-US" sz="1500" dirty="0" smtClean="0">
                <a:solidFill>
                  <a:srgbClr val="0000FF"/>
                </a:solidFill>
              </a:rPr>
              <a:t>20 minutes </a:t>
            </a:r>
            <a:r>
              <a:rPr lang="en-US" sz="1500" dirty="0" smtClean="0"/>
              <a:t>from conception</a:t>
            </a:r>
          </a:p>
          <a:p>
            <a:pPr marL="0" lvl="1" algn="ctr">
              <a:spcAft>
                <a:spcPts val="1800"/>
              </a:spcAft>
            </a:pPr>
            <a:r>
              <a:rPr lang="en-US" sz="1500" dirty="0" smtClean="0"/>
              <a:t>… </a:t>
            </a:r>
            <a:r>
              <a:rPr lang="en-US" sz="1500" b="1" dirty="0" smtClean="0"/>
              <a:t>idea-creation-date</a:t>
            </a:r>
            <a:r>
              <a:rPr lang="en-US" sz="1500" dirty="0" smtClean="0"/>
              <a:t> printed on document</a:t>
            </a:r>
          </a:p>
        </p:txBody>
      </p:sp>
      <p:sp>
        <p:nvSpPr>
          <p:cNvPr id="32" name="TextBox 31"/>
          <p:cNvSpPr txBox="1"/>
          <p:nvPr/>
        </p:nvSpPr>
        <p:spPr>
          <a:xfrm>
            <a:off x="6790458" y="838200"/>
            <a:ext cx="1684564" cy="661720"/>
          </a:xfrm>
          <a:prstGeom prst="rect">
            <a:avLst/>
          </a:prstGeom>
          <a:noFill/>
        </p:spPr>
        <p:txBody>
          <a:bodyPr wrap="none" rtlCol="0">
            <a:spAutoFit/>
          </a:bodyPr>
          <a:lstStyle/>
          <a:p>
            <a:pPr algn="ctr">
              <a:spcAft>
                <a:spcPts val="600"/>
              </a:spcAft>
            </a:pPr>
            <a:r>
              <a:rPr lang="en-US" sz="1600" b="1" u="sng" smtClean="0">
                <a:solidFill>
                  <a:srgbClr val="FF0000"/>
                </a:solidFill>
              </a:rPr>
              <a:t>Idea-Registration</a:t>
            </a:r>
          </a:p>
          <a:p>
            <a:pPr algn="ctr">
              <a:spcAft>
                <a:spcPts val="600"/>
              </a:spcAft>
            </a:pPr>
            <a:r>
              <a:rPr lang="en-US" sz="1600" b="1" u="sng" smtClean="0">
                <a:solidFill>
                  <a:srgbClr val="FF0000"/>
                </a:solidFill>
              </a:rPr>
              <a:t>Accounts</a:t>
            </a:r>
            <a:endParaRPr lang="en-US" sz="1600" b="1" dirty="0" smtClean="0">
              <a:solidFill>
                <a:srgbClr val="FF0000"/>
              </a:solidFill>
            </a:endParaRPr>
          </a:p>
        </p:txBody>
      </p:sp>
    </p:spTree>
    <p:extLst>
      <p:ext uri="{BB962C8B-B14F-4D97-AF65-F5344CB8AC3E}">
        <p14:creationId xmlns:p14="http://schemas.microsoft.com/office/powerpoint/2010/main" val="210481770"/>
      </p:ext>
    </p:extLst>
  </p:cSld>
  <p:clrMapOvr>
    <a:masterClrMapping/>
  </p:clrMapOvr>
  <mc:AlternateContent xmlns:mc="http://schemas.openxmlformats.org/markup-compatibility/2006" xmlns:p14="http://schemas.microsoft.com/office/powerpoint/2010/main">
    <mc:Choice Requires="p14">
      <p:transition spd="slow" p14:dur="2000" advTm="31163"/>
    </mc:Choice>
    <mc:Fallback xmlns="">
      <p:transition spd="slow" advTm="31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1"/>
                            </p:stCondLst>
                            <p:childTnLst>
                              <p:par>
                                <p:cTn id="8" presetID="2" presetClass="entr" presetSubtype="9" fill="hold" nodeType="afterEffect">
                                  <p:stCondLst>
                                    <p:cond delay="3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0-#ppt_h/2"/>
                                          </p:val>
                                        </p:tav>
                                        <p:tav tm="100000">
                                          <p:val>
                                            <p:strVal val="#ppt_y"/>
                                          </p:val>
                                        </p:tav>
                                      </p:tavLst>
                                    </p:anim>
                                  </p:childTnLst>
                                </p:cTn>
                              </p:par>
                            </p:childTnLst>
                          </p:cTn>
                        </p:par>
                        <p:par>
                          <p:cTn id="12" fill="hold">
                            <p:stCondLst>
                              <p:cond delay="4001"/>
                            </p:stCondLst>
                            <p:childTnLst>
                              <p:par>
                                <p:cTn id="13" presetID="22" presetClass="entr" presetSubtype="1" fill="hold" grpId="0" nodeType="afterEffect">
                                  <p:stCondLst>
                                    <p:cond delay="700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1000"/>
                                        <p:tgtEl>
                                          <p:spTgt spid="40"/>
                                        </p:tgtEl>
                                      </p:cBhvr>
                                    </p:animEffect>
                                  </p:childTnLst>
                                </p:cTn>
                              </p:par>
                            </p:childTnLst>
                          </p:cTn>
                        </p:par>
                        <p:par>
                          <p:cTn id="16" fill="hold">
                            <p:stCondLst>
                              <p:cond delay="12001"/>
                            </p:stCondLst>
                            <p:childTnLst>
                              <p:par>
                                <p:cTn id="17" presetID="22" presetClass="entr" presetSubtype="1" fill="hold" grpId="0" nodeType="afterEffect">
                                  <p:stCondLst>
                                    <p:cond delay="1000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12"/>
                </p:tgtEl>
              </p:cMediaNode>
            </p:audio>
          </p:childTnLst>
        </p:cTn>
      </p:par>
    </p:tnLst>
    <p:bldLst>
      <p:bldP spid="31"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23242" y="5257800"/>
            <a:ext cx="8239758" cy="1123384"/>
          </a:xfrm>
          <a:prstGeom prst="rect">
            <a:avLst/>
          </a:prstGeom>
          <a:noFill/>
        </p:spPr>
        <p:txBody>
          <a:bodyPr wrap="square" rtlCol="0">
            <a:spAutoFit/>
          </a:bodyPr>
          <a:lstStyle/>
          <a:p>
            <a:pPr>
              <a:spcAft>
                <a:spcPts val="600"/>
              </a:spcAft>
            </a:pPr>
            <a:r>
              <a:rPr lang="en-US" b="1" u="sng" cap="small" dirty="0" smtClean="0"/>
              <a:t>Public Perception</a:t>
            </a:r>
            <a:r>
              <a:rPr lang="en-US" sz="1600" b="1" dirty="0" smtClean="0"/>
              <a:t>:</a:t>
            </a:r>
            <a:r>
              <a:rPr lang="en-US" sz="1600" dirty="0" smtClean="0"/>
              <a:t> </a:t>
            </a:r>
            <a:r>
              <a:rPr lang="en-US" sz="1600" dirty="0"/>
              <a:t>public would </a:t>
            </a:r>
            <a:r>
              <a:rPr lang="en-US" sz="1600" dirty="0" smtClean="0"/>
              <a:t>recognize documents as “</a:t>
            </a:r>
            <a:r>
              <a:rPr lang="en-US" b="1" cap="small" dirty="0" smtClean="0">
                <a:solidFill>
                  <a:srgbClr val="0000FF"/>
                </a:solidFill>
              </a:rPr>
              <a:t>Highly Credible</a:t>
            </a:r>
            <a:r>
              <a:rPr lang="en-US" b="1" cap="small" dirty="0">
                <a:solidFill>
                  <a:srgbClr val="0000FF"/>
                </a:solidFill>
              </a:rPr>
              <a:t> </a:t>
            </a:r>
            <a:r>
              <a:rPr lang="en-US" cap="small" dirty="0" smtClean="0"/>
              <a:t>&amp;</a:t>
            </a:r>
            <a:r>
              <a:rPr lang="en-US" b="1" cap="small" dirty="0" smtClean="0"/>
              <a:t> </a:t>
            </a:r>
            <a:r>
              <a:rPr lang="en-US" b="1" cap="small" dirty="0" smtClean="0">
                <a:solidFill>
                  <a:srgbClr val="0000FF"/>
                </a:solidFill>
              </a:rPr>
              <a:t>Authoritative</a:t>
            </a:r>
            <a:r>
              <a:rPr lang="en-US" sz="1600" dirty="0" smtClean="0"/>
              <a:t>”</a:t>
            </a:r>
          </a:p>
          <a:p>
            <a:pPr>
              <a:spcAft>
                <a:spcPts val="1200"/>
              </a:spcAft>
            </a:pPr>
            <a:r>
              <a:rPr lang="en-US" sz="1600" dirty="0" smtClean="0"/>
              <a:t>(similar to Official Documents)</a:t>
            </a:r>
          </a:p>
          <a:p>
            <a:pPr>
              <a:spcAft>
                <a:spcPts val="600"/>
              </a:spcAft>
            </a:pPr>
            <a:r>
              <a:rPr lang="en-US" b="1" u="sng" cap="small" dirty="0" smtClean="0"/>
              <a:t>Strong </a:t>
            </a:r>
            <a:r>
              <a:rPr lang="en-US" b="1" u="sng" cap="small" dirty="0"/>
              <a:t>Evidentiary Value</a:t>
            </a:r>
            <a:r>
              <a:rPr lang="en-US" sz="1600" dirty="0"/>
              <a:t>: physical evidence created by UNIFORM and SECURE </a:t>
            </a:r>
            <a:r>
              <a:rPr lang="en-US" sz="1600" dirty="0" smtClean="0"/>
              <a:t>process</a:t>
            </a:r>
            <a:endParaRPr lang="en-US" sz="1600" b="1" dirty="0">
              <a:solidFill>
                <a:srgbClr val="0000FF"/>
              </a:solidFill>
            </a:endParaRPr>
          </a:p>
        </p:txBody>
      </p:sp>
      <p:sp>
        <p:nvSpPr>
          <p:cNvPr id="16" name="Down Arrow 15"/>
          <p:cNvSpPr/>
          <p:nvPr/>
        </p:nvSpPr>
        <p:spPr>
          <a:xfrm>
            <a:off x="4191000" y="4800600"/>
            <a:ext cx="762000" cy="304800"/>
          </a:xfrm>
          <a:prstGeom prst="downArrow">
            <a:avLst>
              <a:gd name="adj1" fmla="val 50000"/>
              <a:gd name="adj2" fmla="val 4165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19" name="Rounded Rectangle 18"/>
          <p:cNvSpPr/>
          <p:nvPr/>
        </p:nvSpPr>
        <p:spPr>
          <a:xfrm>
            <a:off x="304800" y="152400"/>
            <a:ext cx="8534400" cy="4495800"/>
          </a:xfrm>
          <a:prstGeom prst="roundRect">
            <a:avLst>
              <a:gd name="adj" fmla="val 4771"/>
            </a:avLst>
          </a:prstGeom>
          <a:solidFill>
            <a:schemeClr val="bg1">
              <a:lumMod val="85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533400" y="228600"/>
            <a:ext cx="5867400" cy="4247317"/>
          </a:xfrm>
          <a:prstGeom prst="rect">
            <a:avLst/>
          </a:prstGeom>
          <a:noFill/>
          <a:ln w="19050">
            <a:noFill/>
          </a:ln>
        </p:spPr>
        <p:txBody>
          <a:bodyPr wrap="square">
            <a:spAutoFit/>
          </a:bodyPr>
          <a:lstStyle/>
          <a:p>
            <a:pPr marL="0" lvl="1" algn="ctr">
              <a:spcAft>
                <a:spcPts val="600"/>
              </a:spcAft>
            </a:pPr>
            <a:r>
              <a:rPr lang="en-US" b="1" u="sng" dirty="0" smtClean="0"/>
              <a:t>Registered-Documents </a:t>
            </a:r>
          </a:p>
          <a:p>
            <a:pPr marL="0" lvl="1" algn="ctr">
              <a:spcAft>
                <a:spcPts val="600"/>
              </a:spcAft>
            </a:pPr>
            <a:r>
              <a:rPr lang="en-US" b="1" dirty="0" smtClean="0"/>
              <a:t>character &amp; feel of </a:t>
            </a:r>
            <a:r>
              <a:rPr lang="en-US" b="1" dirty="0">
                <a:solidFill>
                  <a:srgbClr val="FF0000"/>
                </a:solidFill>
              </a:rPr>
              <a:t>OFFICIAL </a:t>
            </a:r>
            <a:r>
              <a:rPr lang="en-US" b="1" dirty="0" smtClean="0">
                <a:solidFill>
                  <a:srgbClr val="FF0000"/>
                </a:solidFill>
              </a:rPr>
              <a:t>RECORDS</a:t>
            </a:r>
            <a:endParaRPr lang="en-US" sz="1600" dirty="0"/>
          </a:p>
          <a:p>
            <a:pPr marL="0" lvl="1"/>
            <a:endParaRPr lang="en-US" sz="1200" b="1" dirty="0" smtClean="0"/>
          </a:p>
          <a:p>
            <a:pPr marL="0" lvl="1"/>
            <a:endParaRPr lang="en-US" sz="1200" b="1" dirty="0" smtClean="0"/>
          </a:p>
          <a:p>
            <a:pPr marL="285750" lvl="1" indent="-285750">
              <a:buFont typeface="Wingdings" panose="05000000000000000000" pitchFamily="2" charset="2"/>
              <a:buChar char="Ø"/>
            </a:pPr>
            <a:r>
              <a:rPr lang="en-US" sz="1600" dirty="0" smtClean="0"/>
              <a:t>Administrator is LEGALLY BOUND to follow </a:t>
            </a:r>
            <a:r>
              <a:rPr lang="en-US" sz="1600" u="sng" dirty="0" smtClean="0"/>
              <a:t>RIGOROUS PROCESS</a:t>
            </a:r>
            <a:r>
              <a:rPr lang="en-US" sz="1600" dirty="0" smtClean="0"/>
              <a:t> </a:t>
            </a:r>
          </a:p>
          <a:p>
            <a:pPr marL="285750" lvl="1" indent="-285750">
              <a:buFont typeface="Wingdings" panose="05000000000000000000" pitchFamily="2" charset="2"/>
              <a:buChar char="Ø"/>
            </a:pPr>
            <a:endParaRPr lang="en-US" sz="1600" dirty="0"/>
          </a:p>
          <a:p>
            <a:pPr marL="342900" lvl="1" indent="-342900">
              <a:spcAft>
                <a:spcPts val="1200"/>
              </a:spcAft>
              <a:buFont typeface="Wingdings" panose="05000000000000000000" pitchFamily="2" charset="2"/>
              <a:buChar char="Ø"/>
            </a:pPr>
            <a:r>
              <a:rPr lang="en-US" sz="1600" dirty="0" smtClean="0"/>
              <a:t>High SECURITY</a:t>
            </a:r>
            <a:r>
              <a:rPr lang="en-US" sz="1600" dirty="0"/>
              <a:t> </a:t>
            </a:r>
            <a:r>
              <a:rPr lang="en-US" sz="1600" dirty="0" smtClean="0"/>
              <a:t>/ </a:t>
            </a:r>
            <a:r>
              <a:rPr lang="en-US" sz="1600" dirty="0"/>
              <a:t>RELIABILITY /</a:t>
            </a:r>
            <a:r>
              <a:rPr lang="en-US" sz="1600" dirty="0" smtClean="0"/>
              <a:t> CONFIDENTIALITY standards, via safeguards ensuring that:</a:t>
            </a:r>
            <a:endParaRPr lang="en-US" sz="1600" dirty="0"/>
          </a:p>
          <a:p>
            <a:pPr marL="800100" lvl="2" indent="-342900">
              <a:spcAft>
                <a:spcPts val="1200"/>
              </a:spcAft>
              <a:buFont typeface="+mj-lt"/>
              <a:buAutoNum type="arabicPeriod"/>
            </a:pPr>
            <a:r>
              <a:rPr lang="en-US" sz="1600" dirty="0"/>
              <a:t>Virtually </a:t>
            </a:r>
            <a:r>
              <a:rPr lang="en-US" sz="1600" cap="all" dirty="0"/>
              <a:t>impossible </a:t>
            </a:r>
            <a:r>
              <a:rPr lang="en-US" sz="1600" dirty="0"/>
              <a:t>to</a:t>
            </a:r>
            <a:r>
              <a:rPr lang="en-US" sz="1600" cap="all" dirty="0"/>
              <a:t> LOSE </a:t>
            </a:r>
            <a:r>
              <a:rPr lang="en-US" sz="1600" dirty="0" smtClean="0"/>
              <a:t>documents</a:t>
            </a:r>
          </a:p>
          <a:p>
            <a:pPr marL="800100" lvl="2" indent="-342900">
              <a:spcAft>
                <a:spcPts val="1200"/>
              </a:spcAft>
              <a:buFont typeface="+mj-lt"/>
              <a:buAutoNum type="arabicPeriod"/>
            </a:pPr>
            <a:r>
              <a:rPr lang="en-US" sz="1600" dirty="0"/>
              <a:t>Virtually </a:t>
            </a:r>
            <a:r>
              <a:rPr lang="en-US" sz="1600" cap="all" dirty="0"/>
              <a:t>impossible </a:t>
            </a:r>
            <a:r>
              <a:rPr lang="en-US" sz="1600" dirty="0"/>
              <a:t>to</a:t>
            </a:r>
            <a:r>
              <a:rPr lang="en-US" sz="1600" cap="all" dirty="0"/>
              <a:t> </a:t>
            </a:r>
            <a:r>
              <a:rPr lang="en-US" sz="1600" cap="all" dirty="0" smtClean="0"/>
              <a:t>FALSIFY </a:t>
            </a:r>
            <a:r>
              <a:rPr lang="en-US" sz="1600" dirty="0"/>
              <a:t>documents (employing </a:t>
            </a:r>
            <a:r>
              <a:rPr lang="en-US" sz="1600" dirty="0" smtClean="0"/>
              <a:t>“System for </a:t>
            </a:r>
            <a:r>
              <a:rPr lang="en-US" sz="1600" dirty="0"/>
              <a:t>v</a:t>
            </a:r>
            <a:r>
              <a:rPr lang="en-US" sz="1600" dirty="0" smtClean="0"/>
              <a:t>erifying AUTHENTICITY of documents”)</a:t>
            </a:r>
            <a:endParaRPr lang="en-US" sz="1600" dirty="0"/>
          </a:p>
          <a:p>
            <a:pPr marL="800100" lvl="2" indent="-342900">
              <a:spcAft>
                <a:spcPts val="1200"/>
              </a:spcAft>
              <a:buFont typeface="+mj-lt"/>
              <a:buAutoNum type="arabicPeriod"/>
            </a:pPr>
            <a:r>
              <a:rPr lang="en-US" sz="1600" dirty="0"/>
              <a:t>Documents are kept for as long as needed (e.g. 50 years!)</a:t>
            </a:r>
          </a:p>
          <a:p>
            <a:pPr marL="285750" lvl="1" indent="-285750">
              <a:buFont typeface="Wingdings" panose="05000000000000000000" pitchFamily="2" charset="2"/>
              <a:buChar char="Ø"/>
            </a:pPr>
            <a:endParaRPr lang="en-US" sz="1600" dirty="0" smtClean="0"/>
          </a:p>
          <a:p>
            <a:pPr marL="285750" lvl="1" indent="-285750">
              <a:buFont typeface="Wingdings" panose="05000000000000000000" pitchFamily="2" charset="2"/>
              <a:buChar char="Ø"/>
            </a:pPr>
            <a:r>
              <a:rPr lang="en-US" sz="1600" dirty="0" smtClean="0"/>
              <a:t>FAIR</a:t>
            </a:r>
            <a:r>
              <a:rPr lang="en-US" sz="1600" dirty="0"/>
              <a:t>, UNIFORM and IMPARTIAL (equal treatment of users) </a:t>
            </a:r>
          </a:p>
        </p:txBody>
      </p:sp>
      <p:grpSp>
        <p:nvGrpSpPr>
          <p:cNvPr id="21" name="Group 20"/>
          <p:cNvGrpSpPr/>
          <p:nvPr/>
        </p:nvGrpSpPr>
        <p:grpSpPr>
          <a:xfrm>
            <a:off x="6473825" y="824300"/>
            <a:ext cx="2289175" cy="2528500"/>
            <a:chOff x="4191000" y="2667000"/>
            <a:chExt cx="2289175" cy="2528500"/>
          </a:xfrm>
        </p:grpSpPr>
        <p:sp>
          <p:nvSpPr>
            <p:cNvPr id="22" name="Text Box 2"/>
            <p:cNvSpPr txBox="1">
              <a:spLocks noChangeArrowheads="1"/>
            </p:cNvSpPr>
            <p:nvPr/>
          </p:nvSpPr>
          <p:spPr bwMode="auto">
            <a:xfrm>
              <a:off x="4267200" y="3048000"/>
              <a:ext cx="2136775" cy="2147500"/>
            </a:xfrm>
            <a:prstGeom prst="rect">
              <a:avLst/>
            </a:prstGeom>
            <a:solidFill>
              <a:schemeClr val="bg1"/>
            </a:solidFill>
            <a:ln>
              <a:solidFill>
                <a:schemeClr val="tx1">
                  <a:lumMod val="50000"/>
                  <a:lumOff val="50000"/>
                </a:schemeClr>
              </a:solidFill>
            </a:ln>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Mark Simpson                           Dec. 25 2017</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My idea is:</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altLang="en-US" sz="7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Over the last days I worked to figure out the source of the numerous absorption peaks in transmission spectra on the cell cultures for studying the neurons we received from NIH and obtained by my collaborators at NIH. The experiments were performed a couple of years ago (they were not able to find a suitable interpretation of the data in Fig. 1). The positions of the resonance peaks are shown in the figure 1 below. I want to suggest a new mechanism of communication between neurons as explained with reference to figure 1 below… As seen in that figure the electrical </a:t>
              </a:r>
              <a:r>
                <a:rPr lang="en-US" altLang="en-US" sz="700" dirty="0">
                  <a:latin typeface="Calibri" pitchFamily="34" charset="0"/>
                  <a:ea typeface="Calibri" pitchFamily="34" charset="0"/>
                  <a:cs typeface="Times New Roman" pitchFamily="18" charset="0"/>
                </a:rPr>
                <a:t>signals. The positions of the resonance peaks are shown in the figure 1 </a:t>
              </a:r>
              <a:r>
                <a:rPr lang="en-US" altLang="en-US" sz="700" dirty="0" smtClean="0">
                  <a:latin typeface="Calibri" pitchFamily="34" charset="0"/>
                  <a:ea typeface="Calibri" pitchFamily="34" charset="0"/>
                  <a:cs typeface="Times New Roman" pitchFamily="18" charset="0"/>
                </a:rPr>
                <a:t>below </a:t>
              </a:r>
              <a:endParaRPr lang="en-US" altLang="en-US" sz="700" dirty="0">
                <a:latin typeface="Calibri" pitchFamily="34" charset="0"/>
                <a:ea typeface="Calibri" pitchFamily="34" charset="0"/>
                <a:cs typeface="Times New Roman" pitchFamily="18" charset="0"/>
              </a:endParaRPr>
            </a:p>
          </p:txBody>
        </p:sp>
        <p:sp>
          <p:nvSpPr>
            <p:cNvPr id="23" name="Rounded Rectangle 22"/>
            <p:cNvSpPr/>
            <p:nvPr/>
          </p:nvSpPr>
          <p:spPr>
            <a:xfrm>
              <a:off x="4316412" y="3094038"/>
              <a:ext cx="2032000" cy="258762"/>
            </a:xfrm>
            <a:prstGeom prst="roundRect">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24"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3190875"/>
              <a:ext cx="419100" cy="85725"/>
            </a:xfrm>
            <a:prstGeom prst="rect">
              <a:avLst/>
            </a:prstGeom>
            <a:noFill/>
            <a:extLst>
              <a:ext uri="{909E8E84-426E-40DD-AFC4-6F175D3DCCD1}">
                <a14:hiddenFill xmlns:a14="http://schemas.microsoft.com/office/drawing/2010/main">
                  <a:solidFill>
                    <a:srgbClr val="FFFFFF"/>
                  </a:solidFill>
                </a14:hiddenFill>
              </a:ext>
            </a:extLst>
          </p:spPr>
        </p:pic>
        <p:sp>
          <p:nvSpPr>
            <p:cNvPr id="25" name="Text Box 2"/>
            <p:cNvSpPr txBox="1">
              <a:spLocks noChangeArrowheads="1"/>
            </p:cNvSpPr>
            <p:nvPr/>
          </p:nvSpPr>
          <p:spPr bwMode="auto">
            <a:xfrm>
              <a:off x="4191000" y="3048000"/>
              <a:ext cx="2289175" cy="381000"/>
            </a:xfrm>
            <a:prstGeom prst="rect">
              <a:avLst/>
            </a:prstGeom>
            <a:no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400"/>
                </a:spcAft>
                <a:buClrTx/>
                <a:buSzTx/>
                <a:buFontTx/>
                <a:buNone/>
                <a:tabLst/>
              </a:pPr>
              <a:r>
                <a:rPr lang="en-US" altLang="en-US" sz="600" dirty="0" smtClean="0">
                  <a:solidFill>
                    <a:srgbClr val="C00000"/>
                  </a:solidFill>
                  <a:latin typeface="Algerian" pitchFamily="82" charset="0"/>
                  <a:ea typeface="Calibri" pitchFamily="34" charset="0"/>
                  <a:cs typeface="Times New Roman" pitchFamily="18" charset="0"/>
                </a:rPr>
                <a:t>     </a:t>
              </a:r>
              <a:r>
                <a:rPr kumimoji="0" lang="en-US" altLang="en-US" sz="600" b="0" i="0" u="none" strike="noStrike" cap="none" normalizeH="0" baseline="0" dirty="0" smtClean="0">
                  <a:ln>
                    <a:noFill/>
                  </a:ln>
                  <a:solidFill>
                    <a:srgbClr val="C00000"/>
                  </a:solidFill>
                  <a:effectLst/>
                  <a:latin typeface="Algerian" pitchFamily="82" charset="0"/>
                  <a:ea typeface="Calibri" pitchFamily="34" charset="0"/>
                  <a:cs typeface="Times New Roman" pitchFamily="18" charset="0"/>
                </a:rPr>
                <a:t>World New Ideas                                        </a:t>
              </a:r>
              <a:r>
                <a:rPr kumimoji="0" lang="en-US" altLang="en-US" sz="700" b="1" i="0" u="none" strike="noStrike" cap="none" normalizeH="0" baseline="0" dirty="0" smtClean="0">
                  <a:ln>
                    <a:noFill/>
                  </a:ln>
                  <a:solidFill>
                    <a:srgbClr val="C00000"/>
                  </a:solidFill>
                  <a:effectLst/>
                  <a:ea typeface="Calibri" pitchFamily="34" charset="0"/>
                  <a:cs typeface="Calibri" pitchFamily="34" charset="0"/>
                </a:rPr>
                <a:t>Dec.25 2017</a:t>
              </a:r>
              <a:endParaRPr kumimoji="0" lang="en-US" altLang="en-US" sz="700" b="1" i="0" u="none" strike="noStrike" cap="none" normalizeH="0" baseline="0" dirty="0" smtClean="0">
                <a:ln>
                  <a:noFill/>
                </a:ln>
                <a:solidFill>
                  <a:srgbClr val="C00000"/>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kumimoji="0" lang="en-US" altLang="en-US" sz="6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Reg. No. MCS-0171523                                           </a:t>
              </a:r>
              <a:r>
                <a:rPr kumimoji="0" lang="en-US" altLang="en-US" sz="6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8:26 PM-ET     </a:t>
              </a:r>
              <a:endParaRPr kumimoji="0" lang="en-US" altLang="en-US" sz="600" b="1" i="0" u="none" strike="noStrike" cap="none" normalizeH="0" baseline="0" dirty="0" smtClean="0">
                <a:ln>
                  <a:noFill/>
                </a:ln>
                <a:solidFill>
                  <a:srgbClr val="C00000"/>
                </a:solidFill>
                <a:effectLst/>
                <a:latin typeface="Arial" pitchFamily="34" charset="0"/>
                <a:cs typeface="Arial" pitchFamily="34" charset="0"/>
              </a:endParaRPr>
            </a:p>
          </p:txBody>
        </p:sp>
        <p:sp>
          <p:nvSpPr>
            <p:cNvPr id="26" name="TextBox 25"/>
            <p:cNvSpPr txBox="1"/>
            <p:nvPr/>
          </p:nvSpPr>
          <p:spPr>
            <a:xfrm>
              <a:off x="4227576" y="2667000"/>
              <a:ext cx="2173224" cy="307777"/>
            </a:xfrm>
            <a:prstGeom prst="rect">
              <a:avLst/>
            </a:prstGeom>
            <a:noFill/>
          </p:spPr>
          <p:txBody>
            <a:bodyPr wrap="none" rtlCol="0">
              <a:spAutoFit/>
            </a:bodyPr>
            <a:lstStyle/>
            <a:p>
              <a:r>
                <a:rPr lang="en-US" sz="1400" b="1" dirty="0" smtClean="0"/>
                <a:t>Registration &amp; Time Stamp</a:t>
              </a:r>
              <a:endParaRPr lang="en-US" sz="1400" b="1" dirty="0"/>
            </a:p>
          </p:txBody>
        </p:sp>
        <p:pic>
          <p:nvPicPr>
            <p:cNvPr id="27"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2926" y="2932857"/>
              <a:ext cx="145516" cy="288181"/>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27"/>
          <p:cNvSpPr/>
          <p:nvPr/>
        </p:nvSpPr>
        <p:spPr>
          <a:xfrm>
            <a:off x="6550023" y="1205300"/>
            <a:ext cx="2148840" cy="215798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383547" y="3429000"/>
            <a:ext cx="2362200" cy="754053"/>
          </a:xfrm>
          <a:prstGeom prst="rect">
            <a:avLst/>
          </a:prstGeom>
          <a:noFill/>
        </p:spPr>
        <p:txBody>
          <a:bodyPr wrap="square" rtlCol="0">
            <a:spAutoFit/>
          </a:bodyPr>
          <a:lstStyle/>
          <a:p>
            <a:pPr algn="ctr">
              <a:spcAft>
                <a:spcPts val="600"/>
              </a:spcAft>
            </a:pPr>
            <a:r>
              <a:rPr lang="en-US" sz="2000" b="1" cap="small" dirty="0" smtClean="0">
                <a:solidFill>
                  <a:srgbClr val="FF0000"/>
                </a:solidFill>
              </a:rPr>
              <a:t>Official Record</a:t>
            </a:r>
          </a:p>
          <a:p>
            <a:pPr algn="ctr"/>
            <a:r>
              <a:rPr lang="en-US" b="1" dirty="0" smtClean="0">
                <a:solidFill>
                  <a:srgbClr val="FF0000"/>
                </a:solidFill>
              </a:rPr>
              <a:t>( PRIVATE )</a:t>
            </a:r>
            <a:endParaRPr lang="en-US" b="1" cap="small" dirty="0">
              <a:solidFill>
                <a:srgbClr val="FF0000"/>
              </a:solidFill>
            </a:endParaRPr>
          </a:p>
        </p:txBody>
      </p:sp>
    </p:spTree>
    <p:extLst>
      <p:ext uri="{BB962C8B-B14F-4D97-AF65-F5344CB8AC3E}">
        <p14:creationId xmlns:p14="http://schemas.microsoft.com/office/powerpoint/2010/main" val="619255916"/>
      </p:ext>
    </p:extLst>
  </p:cSld>
  <p:clrMapOvr>
    <a:masterClrMapping/>
  </p:clrMapOvr>
  <mc:AlternateContent xmlns:mc="http://schemas.openxmlformats.org/markup-compatibility/2006" xmlns:p14="http://schemas.microsoft.com/office/powerpoint/2010/main">
    <mc:Choice Requires="p14">
      <p:transition spd="slow" p14:dur="2000" advTm="38340"/>
    </mc:Choice>
    <mc:Fallback xmlns="">
      <p:transition spd="slow" advTm="38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33400" y="228600"/>
            <a:ext cx="8001000" cy="1420902"/>
          </a:xfrm>
          <a:prstGeom prst="rect">
            <a:avLst/>
          </a:prstGeom>
          <a:noFill/>
        </p:spPr>
        <p:txBody>
          <a:bodyPr wrap="square" rtlCol="0">
            <a:spAutoFit/>
          </a:bodyPr>
          <a:lstStyle/>
          <a:p>
            <a:pPr algn="ctr">
              <a:spcAft>
                <a:spcPts val="1200"/>
              </a:spcAft>
            </a:pPr>
            <a:r>
              <a:rPr lang="en-US" sz="2000" b="1" u="sng" dirty="0" smtClean="0"/>
              <a:t>The GRANTOR of Registered Documents</a:t>
            </a:r>
            <a:endParaRPr lang="en-US" sz="2000" b="1" dirty="0"/>
          </a:p>
          <a:p>
            <a:pPr algn="ctr"/>
            <a:endParaRPr lang="en-US" dirty="0" smtClean="0"/>
          </a:p>
          <a:p>
            <a:pPr>
              <a:lnSpc>
                <a:spcPts val="2300"/>
              </a:lnSpc>
            </a:pPr>
            <a:r>
              <a:rPr lang="en-US" sz="1600" dirty="0" smtClean="0"/>
              <a:t>The </a:t>
            </a:r>
            <a:r>
              <a:rPr lang="en-US" sz="1600" b="1" dirty="0" smtClean="0"/>
              <a:t>VALUE</a:t>
            </a:r>
            <a:r>
              <a:rPr lang="en-US" sz="1600" dirty="0" smtClean="0"/>
              <a:t> &amp; </a:t>
            </a:r>
            <a:r>
              <a:rPr lang="en-US" sz="1600" b="1" dirty="0" smtClean="0"/>
              <a:t>PUBLIC-DEMAND</a:t>
            </a:r>
            <a:r>
              <a:rPr lang="en-US" sz="1600" dirty="0" smtClean="0"/>
              <a:t> for registered documents would be higher if granted by </a:t>
            </a:r>
            <a:r>
              <a:rPr lang="en-US" sz="1600" b="1" dirty="0" smtClean="0">
                <a:solidFill>
                  <a:srgbClr val="C00000"/>
                </a:solidFill>
              </a:rPr>
              <a:t>prestigious organization </a:t>
            </a:r>
            <a:r>
              <a:rPr lang="en-US" sz="1600" dirty="0" smtClean="0"/>
              <a:t>such as: </a:t>
            </a:r>
            <a:r>
              <a:rPr lang="en-US" sz="1600" i="1" dirty="0" smtClean="0">
                <a:solidFill>
                  <a:srgbClr val="0033CC"/>
                </a:solidFill>
              </a:rPr>
              <a:t>Google</a:t>
            </a:r>
            <a:r>
              <a:rPr lang="en-US" sz="1600" i="1" smtClean="0">
                <a:solidFill>
                  <a:srgbClr val="0033CC"/>
                </a:solidFill>
              </a:rPr>
              <a:t>, </a:t>
            </a:r>
            <a:r>
              <a:rPr lang="en-US" sz="1600" i="1">
                <a:solidFill>
                  <a:srgbClr val="0033CC"/>
                </a:solidFill>
              </a:rPr>
              <a:t>Facebook, LinkedIn, </a:t>
            </a:r>
            <a:r>
              <a:rPr lang="en-US" sz="1600" i="1" smtClean="0">
                <a:solidFill>
                  <a:srgbClr val="0033CC"/>
                </a:solidFill>
              </a:rPr>
              <a:t>Stanford, MIT, Princeton </a:t>
            </a:r>
            <a:r>
              <a:rPr lang="en-US" sz="1600" i="1" dirty="0" smtClean="0">
                <a:solidFill>
                  <a:srgbClr val="0033CC"/>
                </a:solidFill>
              </a:rPr>
              <a:t>…</a:t>
            </a:r>
            <a:endParaRPr lang="en-US" sz="1600" dirty="0" smtClean="0">
              <a:solidFill>
                <a:srgbClr val="0033CC"/>
              </a:solidFill>
            </a:endParaRPr>
          </a:p>
        </p:txBody>
      </p:sp>
      <p:sp>
        <p:nvSpPr>
          <p:cNvPr id="10" name="TextBox 9"/>
          <p:cNvSpPr txBox="1"/>
          <p:nvPr/>
        </p:nvSpPr>
        <p:spPr>
          <a:xfrm>
            <a:off x="228600" y="5941814"/>
            <a:ext cx="8686800" cy="369332"/>
          </a:xfrm>
          <a:prstGeom prst="rect">
            <a:avLst/>
          </a:prstGeom>
          <a:noFill/>
        </p:spPr>
        <p:txBody>
          <a:bodyPr wrap="square" rtlCol="0">
            <a:spAutoFit/>
          </a:bodyPr>
          <a:lstStyle/>
          <a:p>
            <a:pPr algn="ctr"/>
            <a:r>
              <a:rPr lang="en-US" dirty="0" smtClean="0"/>
              <a:t> </a:t>
            </a:r>
            <a:r>
              <a:rPr lang="en-US" smtClean="0"/>
              <a:t>The </a:t>
            </a:r>
            <a:r>
              <a:rPr lang="en-US" b="1" smtClean="0">
                <a:solidFill>
                  <a:srgbClr val="C00000"/>
                </a:solidFill>
              </a:rPr>
              <a:t>"Google-Stamp" </a:t>
            </a:r>
            <a:r>
              <a:rPr lang="en-US" smtClean="0"/>
              <a:t>can </a:t>
            </a:r>
            <a:r>
              <a:rPr lang="en-US" dirty="0" smtClean="0"/>
              <a:t>have </a:t>
            </a:r>
            <a:r>
              <a:rPr lang="en-US" smtClean="0"/>
              <a:t>intrinsic value … </a:t>
            </a:r>
            <a:r>
              <a:rPr lang="en-US" b="1" smtClean="0">
                <a:solidFill>
                  <a:srgbClr val="0000FF"/>
                </a:solidFill>
              </a:rPr>
              <a:t>$5 </a:t>
            </a:r>
            <a:r>
              <a:rPr lang="en-US" b="1" dirty="0" smtClean="0">
                <a:solidFill>
                  <a:srgbClr val="0000FF"/>
                </a:solidFill>
              </a:rPr>
              <a:t>per </a:t>
            </a:r>
            <a:r>
              <a:rPr lang="en-US" b="1" smtClean="0">
                <a:solidFill>
                  <a:srgbClr val="0000FF"/>
                </a:solidFill>
              </a:rPr>
              <a:t>stamped document</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27" name="Snip Same Side Corner Rectangle 26"/>
          <p:cNvSpPr>
            <a:spLocks noChangeAspect="1"/>
          </p:cNvSpPr>
          <p:nvPr/>
        </p:nvSpPr>
        <p:spPr>
          <a:xfrm rot="16200000" flipH="1">
            <a:off x="-8450" y="1303850"/>
            <a:ext cx="717940" cy="91440"/>
          </a:xfrm>
          <a:prstGeom prst="snip2SameRect">
            <a:avLst>
              <a:gd name="adj1" fmla="val 38590"/>
              <a:gd name="adj2" fmla="val 0"/>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Snip Same Side Corner Rectangle 27"/>
          <p:cNvSpPr>
            <a:spLocks/>
          </p:cNvSpPr>
          <p:nvPr/>
        </p:nvSpPr>
        <p:spPr>
          <a:xfrm rot="16200000" flipH="1">
            <a:off x="624840" y="2880361"/>
            <a:ext cx="1280160" cy="91440"/>
          </a:xfrm>
          <a:prstGeom prst="snip2SameRect">
            <a:avLst>
              <a:gd name="adj1" fmla="val 38590"/>
              <a:gd name="adj2" fmla="val 0"/>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p:cNvSpPr/>
          <p:nvPr/>
        </p:nvSpPr>
        <p:spPr>
          <a:xfrm>
            <a:off x="914400" y="5791200"/>
            <a:ext cx="7452775" cy="685800"/>
          </a:xfrm>
          <a:prstGeom prst="roundRect">
            <a:avLst>
              <a:gd name="adj" fmla="val 5653"/>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2590800" y="2102747"/>
            <a:ext cx="4860772" cy="3231253"/>
            <a:chOff x="2590800" y="1905000"/>
            <a:chExt cx="4860772" cy="3231253"/>
          </a:xfrm>
        </p:grpSpPr>
        <p:sp>
          <p:nvSpPr>
            <p:cNvPr id="21" name="Rectangle 20"/>
            <p:cNvSpPr/>
            <p:nvPr/>
          </p:nvSpPr>
          <p:spPr>
            <a:xfrm>
              <a:off x="2743200" y="1905000"/>
              <a:ext cx="4495800" cy="3151299"/>
            </a:xfrm>
            <a:prstGeom prst="rect">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Box 2"/>
            <p:cNvSpPr txBox="1">
              <a:spLocks noChangeArrowheads="1"/>
            </p:cNvSpPr>
            <p:nvPr/>
          </p:nvSpPr>
          <p:spPr bwMode="auto">
            <a:xfrm>
              <a:off x="2927656" y="2811935"/>
              <a:ext cx="4006544" cy="2064865"/>
            </a:xfrm>
            <a:prstGeom prst="rect">
              <a:avLst/>
            </a:prstGeom>
            <a:solidFill>
              <a:schemeClr val="bg1"/>
            </a:solidFill>
            <a:ln w="12700">
              <a:noFill/>
            </a:ln>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ea typeface="Calibri" pitchFamily="34" charset="0"/>
                  <a:cs typeface="Times New Roman" pitchFamily="18" charset="0"/>
                </a:rPr>
                <a:t>Mark Simpson                           </a:t>
              </a:r>
              <a:endParaRPr kumimoji="0" lang="en-US" altLang="en-US" sz="10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ea typeface="Calibri" pitchFamily="34" charset="0"/>
                  <a:cs typeface="Times New Roman" pitchFamily="18" charset="0"/>
                </a:rPr>
                <a:t>My idea is:</a:t>
              </a:r>
              <a:endParaRPr kumimoji="0" lang="en-US" altLang="en-US" sz="1000" b="0" i="0" u="none" strike="noStrike" cap="none" normalizeH="0" baseline="0" dirty="0" smtClean="0">
                <a:ln>
                  <a:noFill/>
                </a:ln>
                <a:solidFill>
                  <a:schemeClr val="tx1"/>
                </a:solidFill>
                <a:effectLst/>
                <a:cs typeface="Arial" pitchFamily="34" charset="0"/>
              </a:endParaRPr>
            </a:p>
            <a:p>
              <a:pPr lvl="0" algn="just" eaLnBrk="0" fontAlgn="base" hangingPunct="0">
                <a:spcBef>
                  <a:spcPct val="0"/>
                </a:spcBef>
                <a:spcAft>
                  <a:spcPct val="0"/>
                </a:spcAft>
              </a:pPr>
              <a:r>
                <a:rPr kumimoji="0" lang="en-US" altLang="en-US" sz="1000" b="0" i="0" u="none" strike="noStrike" cap="none" normalizeH="0" baseline="0" dirty="0" smtClean="0">
                  <a:ln>
                    <a:noFill/>
                  </a:ln>
                  <a:solidFill>
                    <a:schemeClr val="tx1"/>
                  </a:solidFill>
                  <a:effectLst/>
                  <a:ea typeface="Calibri" pitchFamily="34" charset="0"/>
                  <a:cs typeface="Times New Roman" pitchFamily="18" charset="0"/>
                </a:rPr>
                <a:t>Over the last days I worked to figure out the source of the numerous absorption peaks in the transmission spectra on the cell cultures for studying the neurons we received from NIH and obtained by my collaborators at NIH. The experiments were performed a couple of years ago (they were not able to find a suitable interpretation of the data in Fig. 1). The positions of the resonance peaks are shown in the figure 1 below. I want to suggest a new mechanism of communication between neurons as explained with reference to figure 1 below… As seen in that figure the electrical </a:t>
              </a:r>
              <a:r>
                <a:rPr lang="en-US" altLang="en-US" sz="1000" dirty="0">
                  <a:ea typeface="Calibri" pitchFamily="34" charset="0"/>
                  <a:cs typeface="Times New Roman" pitchFamily="18" charset="0"/>
                </a:rPr>
                <a:t>signals. The positions of the resonance peaks are shown in the figure 1 </a:t>
              </a:r>
              <a:r>
                <a:rPr lang="en-US" altLang="en-US" sz="1000" dirty="0" smtClean="0">
                  <a:ea typeface="Calibri" pitchFamily="34" charset="0"/>
                  <a:cs typeface="Times New Roman" pitchFamily="18" charset="0"/>
                </a:rPr>
                <a:t>below. </a:t>
              </a:r>
              <a:endParaRPr lang="en-US" altLang="en-US" sz="1000" dirty="0">
                <a:ea typeface="Calibri" pitchFamily="34" charset="0"/>
                <a:cs typeface="Times New Roman" pitchFamily="18" charset="0"/>
              </a:endParaRPr>
            </a:p>
          </p:txBody>
        </p:sp>
        <p:sp>
          <p:nvSpPr>
            <p:cNvPr id="24" name="Text Box 2"/>
            <p:cNvSpPr txBox="1">
              <a:spLocks noChangeArrowheads="1"/>
            </p:cNvSpPr>
            <p:nvPr/>
          </p:nvSpPr>
          <p:spPr bwMode="auto">
            <a:xfrm>
              <a:off x="2895600" y="2000162"/>
              <a:ext cx="4235144" cy="743038"/>
            </a:xfrm>
            <a:prstGeom prst="rect">
              <a:avLst/>
            </a:prstGeom>
            <a:noFill/>
            <a:ln w="12700">
              <a:solidFill>
                <a:schemeClr val="bg1"/>
              </a:solidFill>
            </a:ln>
            <a:extLst/>
          </p:spPr>
          <p:txBody>
            <a:bodyPr vert="horz" wrap="square" lIns="91440" tIns="45720" rIns="91440" bIns="45720" numCol="1" anchor="t" anchorCtr="0" compatLnSpc="1">
              <a:prstTxWarp prst="textNoShape">
                <a:avLst/>
              </a:prstTxWarp>
            </a:bodyPr>
            <a:lstStyle/>
            <a:p>
              <a:pPr fontAlgn="base">
                <a:spcBef>
                  <a:spcPct val="0"/>
                </a:spcBef>
              </a:pPr>
              <a:r>
                <a:rPr lang="en-US" altLang="en-US" sz="1400" b="1" u="sng" dirty="0" smtClean="0">
                  <a:latin typeface="+mj-lt"/>
                  <a:ea typeface="Calibri" pitchFamily="34" charset="0"/>
                  <a:cs typeface="Aharoni" panose="02010803020104030203" pitchFamily="2" charset="-79"/>
                </a:rPr>
                <a:t>Google New Ideas</a:t>
              </a:r>
              <a:r>
                <a:rPr lang="en-US" altLang="en-US" sz="1100" b="1" dirty="0" smtClean="0">
                  <a:latin typeface="+mj-lt"/>
                  <a:ea typeface="Calibri" pitchFamily="34" charset="0"/>
                  <a:cs typeface="Times New Roman" pitchFamily="18" charset="0"/>
                </a:rPr>
                <a:t>             </a:t>
              </a:r>
              <a:r>
                <a:rPr lang="en-US" altLang="en-US" sz="1100" dirty="0" smtClean="0">
                  <a:latin typeface="Bell MT" panose="02020503060305020303" pitchFamily="18" charset="0"/>
                  <a:ea typeface="Calibri" pitchFamily="34" charset="0"/>
                  <a:cs typeface="Times New Roman" pitchFamily="18" charset="0"/>
                </a:rPr>
                <a:t>Official </a:t>
              </a:r>
              <a:r>
                <a:rPr lang="en-US" altLang="en-US" sz="1100" smtClean="0">
                  <a:latin typeface="Bell MT" panose="02020503060305020303" pitchFamily="18" charset="0"/>
                  <a:ea typeface="Calibri" pitchFamily="34" charset="0"/>
                  <a:cs typeface="Times New Roman" pitchFamily="18" charset="0"/>
                </a:rPr>
                <a:t>Record</a:t>
              </a:r>
              <a:r>
                <a:rPr lang="en-US" altLang="en-US" sz="1100" b="1" smtClean="0">
                  <a:latin typeface="+mj-lt"/>
                  <a:ea typeface="Calibri" pitchFamily="34" charset="0"/>
                  <a:cs typeface="Times New Roman" pitchFamily="18" charset="0"/>
                </a:rPr>
                <a:t>               </a:t>
              </a:r>
              <a:r>
                <a:rPr kumimoji="0" lang="en-US" altLang="en-US" sz="1400" b="1" i="0" u="none" strike="noStrike" cap="none" normalizeH="0" baseline="0" smtClean="0">
                  <a:ln>
                    <a:noFill/>
                  </a:ln>
                  <a:solidFill>
                    <a:srgbClr val="C00000"/>
                  </a:solidFill>
                  <a:effectLst/>
                  <a:ea typeface="Calibri" pitchFamily="34" charset="0"/>
                  <a:cs typeface="Calibri" pitchFamily="34" charset="0"/>
                </a:rPr>
                <a:t>Dec.25 </a:t>
              </a:r>
              <a:r>
                <a:rPr kumimoji="0" lang="en-US" altLang="en-US" sz="1400" b="1" i="0" u="none" strike="noStrike" cap="none" normalizeH="0" baseline="0" dirty="0" smtClean="0">
                  <a:ln>
                    <a:noFill/>
                  </a:ln>
                  <a:solidFill>
                    <a:srgbClr val="C00000"/>
                  </a:solidFill>
                  <a:effectLst/>
                  <a:ea typeface="Calibri" pitchFamily="34" charset="0"/>
                  <a:cs typeface="Calibri" pitchFamily="34" charset="0"/>
                </a:rPr>
                <a:t>2017</a:t>
              </a:r>
            </a:p>
            <a:p>
              <a:pPr lvl="0" fontAlgn="base">
                <a:spcBef>
                  <a:spcPct val="0"/>
                </a:spcBef>
                <a:spcAft>
                  <a:spcPts val="600"/>
                </a:spcAft>
              </a:pPr>
              <a:r>
                <a:rPr lang="en-US" altLang="en-US" sz="1100" b="1" i="1" dirty="0">
                  <a:solidFill>
                    <a:schemeClr val="bg1"/>
                  </a:solidFill>
                  <a:ea typeface="Calibri" pitchFamily="34" charset="0"/>
                  <a:cs typeface="Times New Roman" pitchFamily="18" charset="0"/>
                </a:rPr>
                <a:t>Legal </a:t>
              </a:r>
              <a:r>
                <a:rPr lang="en-US" altLang="en-US" sz="1100" b="1" i="1" dirty="0" smtClean="0">
                  <a:solidFill>
                    <a:schemeClr val="bg1"/>
                  </a:solidFill>
                  <a:ea typeface="Calibri" pitchFamily="34" charset="0"/>
                  <a:cs typeface="Times New Roman" pitchFamily="18" charset="0"/>
                </a:rPr>
                <a:t>Authority</a:t>
              </a:r>
              <a:endParaRPr kumimoji="0" lang="en-US" altLang="en-US" sz="1100" b="1" i="0" u="none" strike="noStrike" cap="none" normalizeH="0" baseline="0" dirty="0" smtClean="0">
                <a:ln>
                  <a:noFill/>
                </a:ln>
                <a:solidFill>
                  <a:schemeClr val="bg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kumimoji="0" lang="en-US" altLang="en-US" sz="10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Reg. No. MCS-0171523 </a:t>
              </a:r>
              <a:r>
                <a:rPr kumimoji="0" lang="en-US" altLang="en-US" sz="10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lang="en-US" altLang="en-US" sz="1000" dirty="0">
                  <a:solidFill>
                    <a:srgbClr val="C00000"/>
                  </a:solidFill>
                  <a:latin typeface="Calibri" pitchFamily="34" charset="0"/>
                  <a:ea typeface="Calibri" pitchFamily="34" charset="0"/>
                  <a:cs typeface="Times New Roman" pitchFamily="18" charset="0"/>
                </a:rPr>
                <a:t> </a:t>
              </a:r>
              <a:r>
                <a:rPr lang="en-US" altLang="en-US" sz="1000" dirty="0" smtClean="0">
                  <a:solidFill>
                    <a:srgbClr val="C00000"/>
                  </a:solidFill>
                  <a:latin typeface="Calibri" pitchFamily="34" charset="0"/>
                  <a:ea typeface="Calibri" pitchFamily="34" charset="0"/>
                  <a:cs typeface="Times New Roman" pitchFamily="18" charset="0"/>
                </a:rPr>
                <a:t>    </a:t>
              </a:r>
              <a:r>
                <a:rPr kumimoji="0" lang="en-US" altLang="en-US" sz="1000" b="0"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                                 </a:t>
              </a:r>
              <a:r>
                <a:rPr kumimoji="0" lang="en-US" altLang="en-US" sz="10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8:26 PM-ET</a:t>
              </a:r>
            </a:p>
          </p:txBody>
        </p:sp>
        <p:pic>
          <p:nvPicPr>
            <p:cNvPr id="25"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2362199"/>
              <a:ext cx="1219200" cy="289873"/>
            </a:xfrm>
            <a:prstGeom prst="rect">
              <a:avLst/>
            </a:prstGeom>
            <a:noFill/>
            <a:extLst>
              <a:ext uri="{909E8E84-426E-40DD-AFC4-6F175D3DCCD1}">
                <a14:hiddenFill xmlns:a14="http://schemas.microsoft.com/office/drawing/2010/main">
                  <a:solidFill>
                    <a:srgbClr val="FFFFFF"/>
                  </a:solidFill>
                </a14:hiddenFill>
              </a:ext>
            </a:extLst>
          </p:spPr>
        </p:pic>
        <p:sp>
          <p:nvSpPr>
            <p:cNvPr id="26" name="Rounded Rectangle 25"/>
            <p:cNvSpPr/>
            <p:nvPr/>
          </p:nvSpPr>
          <p:spPr>
            <a:xfrm>
              <a:off x="2819400" y="2000162"/>
              <a:ext cx="4311344" cy="743038"/>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rot="5400000" flipH="1">
              <a:off x="6614792" y="3491564"/>
              <a:ext cx="1002197" cy="246221"/>
            </a:xfrm>
            <a:prstGeom prst="rect">
              <a:avLst/>
            </a:prstGeom>
            <a:noFill/>
          </p:spPr>
          <p:txBody>
            <a:bodyPr wrap="none" rtlCol="0">
              <a:spAutoFit/>
            </a:bodyPr>
            <a:lstStyle/>
            <a:p>
              <a:r>
                <a:rPr lang="en-US" sz="1000" dirty="0" smtClean="0">
                  <a:latin typeface="Bell MT" panose="02020503060305020303" pitchFamily="18" charset="0"/>
                </a:rPr>
                <a:t>Official </a:t>
              </a:r>
              <a:r>
                <a:rPr lang="en-US" sz="1000" dirty="0">
                  <a:latin typeface="Bell MT" panose="02020503060305020303" pitchFamily="18" charset="0"/>
                </a:rPr>
                <a:t>Record </a:t>
              </a:r>
            </a:p>
          </p:txBody>
        </p:sp>
        <p:sp>
          <p:nvSpPr>
            <p:cNvPr id="32" name="Flowchart: Document 31"/>
            <p:cNvSpPr/>
            <p:nvPr/>
          </p:nvSpPr>
          <p:spPr>
            <a:xfrm flipV="1">
              <a:off x="2755790" y="4189476"/>
              <a:ext cx="4483210" cy="915924"/>
            </a:xfrm>
            <a:prstGeom prst="flowChartDocument">
              <a:avLst/>
            </a:prstGeom>
            <a:solidFill>
              <a:schemeClr val="bg1"/>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590800" y="4379976"/>
              <a:ext cx="4860772" cy="7562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2590800" y="4261104"/>
              <a:ext cx="829587" cy="302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p:cNvGrpSpPr/>
          <p:nvPr/>
        </p:nvGrpSpPr>
        <p:grpSpPr>
          <a:xfrm>
            <a:off x="1295400" y="2209800"/>
            <a:ext cx="1371600" cy="1661993"/>
            <a:chOff x="-76200" y="1586771"/>
            <a:chExt cx="1371600" cy="1661993"/>
          </a:xfrm>
        </p:grpSpPr>
        <p:sp>
          <p:nvSpPr>
            <p:cNvPr id="36" name="TextBox 35"/>
            <p:cNvSpPr txBox="1"/>
            <p:nvPr/>
          </p:nvSpPr>
          <p:spPr>
            <a:xfrm>
              <a:off x="-76200" y="1586771"/>
              <a:ext cx="990600" cy="1661993"/>
            </a:xfrm>
            <a:prstGeom prst="rect">
              <a:avLst/>
            </a:prstGeom>
            <a:noFill/>
          </p:spPr>
          <p:txBody>
            <a:bodyPr wrap="square" rtlCol="0">
              <a:spAutoFit/>
            </a:bodyPr>
            <a:lstStyle/>
            <a:p>
              <a:pPr algn="r"/>
              <a:r>
                <a:rPr lang="en-US" sz="1300" b="1" dirty="0" smtClean="0"/>
                <a:t>Google</a:t>
              </a:r>
            </a:p>
            <a:p>
              <a:pPr algn="r"/>
              <a:r>
                <a:rPr lang="en-US" sz="1300" dirty="0" smtClean="0"/>
                <a:t>LinkedIn</a:t>
              </a:r>
            </a:p>
            <a:p>
              <a:pPr algn="r"/>
              <a:r>
                <a:rPr lang="en-US" sz="1300" dirty="0" smtClean="0"/>
                <a:t>Facebook</a:t>
              </a:r>
            </a:p>
            <a:p>
              <a:pPr algn="r"/>
              <a:r>
                <a:rPr lang="en-US" sz="1300" dirty="0" smtClean="0"/>
                <a:t>LexisNexis</a:t>
              </a:r>
            </a:p>
            <a:p>
              <a:pPr algn="r"/>
              <a:r>
                <a:rPr lang="en-US" sz="1300" smtClean="0"/>
                <a:t>Harvard</a:t>
              </a:r>
              <a:endParaRPr lang="en-US" sz="1300" dirty="0"/>
            </a:p>
            <a:p>
              <a:pPr algn="r"/>
              <a:r>
                <a:rPr lang="en-US" sz="1300" dirty="0" smtClean="0"/>
                <a:t>MIT</a:t>
              </a:r>
            </a:p>
            <a:p>
              <a:pPr algn="r"/>
              <a:r>
                <a:rPr lang="en-US" sz="1300" smtClean="0"/>
                <a:t>Stanford</a:t>
              </a:r>
              <a:endParaRPr lang="en-US" sz="1300" dirty="0" smtClean="0"/>
            </a:p>
            <a:p>
              <a:pPr algn="r"/>
              <a:r>
                <a:rPr lang="en-US" sz="1100" dirty="0" smtClean="0"/>
                <a:t>…</a:t>
              </a:r>
              <a:endParaRPr lang="en-US" sz="1100" dirty="0"/>
            </a:p>
          </p:txBody>
        </p:sp>
        <p:sp>
          <p:nvSpPr>
            <p:cNvPr id="37" name="Right Bracket 36"/>
            <p:cNvSpPr/>
            <p:nvPr/>
          </p:nvSpPr>
          <p:spPr>
            <a:xfrm>
              <a:off x="914400" y="1643596"/>
              <a:ext cx="76200" cy="1405114"/>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38" name="Straight Arrow Connector 37"/>
            <p:cNvCxnSpPr/>
            <p:nvPr/>
          </p:nvCxnSpPr>
          <p:spPr>
            <a:xfrm>
              <a:off x="990600" y="1765856"/>
              <a:ext cx="3048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2895600" y="5130225"/>
            <a:ext cx="3666213" cy="584775"/>
          </a:xfrm>
          <a:prstGeom prst="rect">
            <a:avLst/>
          </a:prstGeom>
          <a:noFill/>
        </p:spPr>
        <p:txBody>
          <a:bodyPr wrap="square" rtlCol="0">
            <a:spAutoFit/>
          </a:bodyPr>
          <a:lstStyle/>
          <a:p>
            <a:pPr algn="ctr"/>
            <a:r>
              <a:rPr lang="en-US" sz="1600" i="1" dirty="0"/>
              <a:t>Documents issued </a:t>
            </a:r>
            <a:r>
              <a:rPr lang="en-US" sz="1600" i="1"/>
              <a:t>by </a:t>
            </a:r>
            <a:r>
              <a:rPr lang="en-US" sz="1600" i="1" smtClean="0"/>
              <a:t>Google or LinkedIn</a:t>
            </a:r>
            <a:endParaRPr lang="en-US" sz="1600" i="1" dirty="0" smtClean="0"/>
          </a:p>
          <a:p>
            <a:pPr algn="ctr">
              <a:spcAft>
                <a:spcPts val="600"/>
              </a:spcAft>
            </a:pPr>
            <a:r>
              <a:rPr lang="en-US" sz="1600" i="1" dirty="0" smtClean="0"/>
              <a:t>would </a:t>
            </a:r>
            <a:r>
              <a:rPr lang="en-US" sz="1600" i="1" dirty="0"/>
              <a:t>be </a:t>
            </a:r>
            <a:r>
              <a:rPr lang="en-US" sz="1600" i="1" dirty="0">
                <a:solidFill>
                  <a:srgbClr val="C00000"/>
                </a:solidFill>
              </a:rPr>
              <a:t>in High-Demand </a:t>
            </a:r>
          </a:p>
        </p:txBody>
      </p:sp>
    </p:spTree>
    <p:extLst>
      <p:ext uri="{BB962C8B-B14F-4D97-AF65-F5344CB8AC3E}">
        <p14:creationId xmlns:p14="http://schemas.microsoft.com/office/powerpoint/2010/main" val="2014381253"/>
      </p:ext>
    </p:extLst>
  </p:cSld>
  <p:clrMapOvr>
    <a:masterClrMapping/>
  </p:clrMapOvr>
  <mc:AlternateContent xmlns:mc="http://schemas.openxmlformats.org/markup-compatibility/2006" xmlns:p14="http://schemas.microsoft.com/office/powerpoint/2010/main">
    <mc:Choice Requires="p14">
      <p:transition spd="slow" p14:dur="2000" advTm="22644"/>
    </mc:Choice>
    <mc:Fallback xmlns="">
      <p:transition spd="slow" advTm="22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22" presetClass="entr" presetSubtype="1" fill="hold" grpId="0" nodeType="after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childTnLst>
                          </p:cTn>
                        </p:par>
                        <p:par>
                          <p:cTn id="11" fill="hold">
                            <p:stCondLst>
                              <p:cond delay="1001"/>
                            </p:stCondLst>
                            <p:childTnLst>
                              <p:par>
                                <p:cTn id="12" presetID="10" presetClass="exit" presetSubtype="0" fill="hold" grpId="1" nodeType="afterEffect">
                                  <p:stCondLst>
                                    <p:cond delay="7000"/>
                                  </p:stCondLst>
                                  <p:childTnLst>
                                    <p:animEffect transition="out" filter="fade">
                                      <p:cBhvr>
                                        <p:cTn id="13" dur="500"/>
                                        <p:tgtEl>
                                          <p:spTgt spid="27"/>
                                        </p:tgtEl>
                                      </p:cBhvr>
                                    </p:animEffect>
                                    <p:set>
                                      <p:cBhvr>
                                        <p:cTn id="14" dur="1" fill="hold">
                                          <p:stCondLst>
                                            <p:cond delay="499"/>
                                          </p:stCondLst>
                                        </p:cTn>
                                        <p:tgtEl>
                                          <p:spTgt spid="27"/>
                                        </p:tgtEl>
                                        <p:attrNameLst>
                                          <p:attrName>style.visibility</p:attrName>
                                        </p:attrNameLst>
                                      </p:cBhvr>
                                      <p:to>
                                        <p:strVal val="hidden"/>
                                      </p:to>
                                    </p:set>
                                  </p:childTnLst>
                                </p:cTn>
                              </p:par>
                            </p:childTnLst>
                          </p:cTn>
                        </p:par>
                        <p:par>
                          <p:cTn id="15" fill="hold">
                            <p:stCondLst>
                              <p:cond delay="8501"/>
                            </p:stCondLst>
                            <p:childTnLst>
                              <p:par>
                                <p:cTn id="16" presetID="22" presetClass="entr" presetSubtype="1"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childTnLst>
                          </p:cTn>
                        </p:par>
                        <p:par>
                          <p:cTn id="19" fill="hold">
                            <p:stCondLst>
                              <p:cond delay="9001"/>
                            </p:stCondLst>
                            <p:childTnLst>
                              <p:par>
                                <p:cTn id="20" presetID="10" presetClass="exit" presetSubtype="0" fill="hold" grpId="1" nodeType="afterEffect">
                                  <p:stCondLst>
                                    <p:cond delay="7000"/>
                                  </p:stCondLst>
                                  <p:childTnLst>
                                    <p:animEffect transition="out" filter="fade">
                                      <p:cBhvr>
                                        <p:cTn id="21" dur="500"/>
                                        <p:tgtEl>
                                          <p:spTgt spid="28"/>
                                        </p:tgtEl>
                                      </p:cBhvr>
                                    </p:animEffect>
                                    <p:set>
                                      <p:cBhvr>
                                        <p:cTn id="22" dur="1" fill="hold">
                                          <p:stCondLst>
                                            <p:cond delay="499"/>
                                          </p:stCondLst>
                                        </p:cTn>
                                        <p:tgtEl>
                                          <p:spTgt spid="28"/>
                                        </p:tgtEl>
                                        <p:attrNameLst>
                                          <p:attrName>style.visibility</p:attrName>
                                        </p:attrNameLst>
                                      </p:cBhvr>
                                      <p:to>
                                        <p:strVal val="hidden"/>
                                      </p:to>
                                    </p:set>
                                  </p:childTnLst>
                                </p:cTn>
                              </p:par>
                            </p:childTnLst>
                          </p:cTn>
                        </p:par>
                        <p:par>
                          <p:cTn id="23" fill="hold">
                            <p:stCondLst>
                              <p:cond delay="16501"/>
                            </p:stCondLst>
                            <p:childTnLst>
                              <p:par>
                                <p:cTn id="24" presetID="22" presetClass="entr" presetSubtype="1"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up)">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bldLst>
      <p:bldP spid="27" grpId="0" animBg="1"/>
      <p:bldP spid="27" grpId="1" animBg="1"/>
      <p:bldP spid="28" grpId="0" animBg="1"/>
      <p:bldP spid="28" grpId="1"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457200" y="2438400"/>
            <a:ext cx="8153401" cy="4191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33401" y="304800"/>
            <a:ext cx="8077200" cy="2069797"/>
          </a:xfrm>
          <a:prstGeom prst="rect">
            <a:avLst/>
          </a:prstGeom>
          <a:noFill/>
          <a:ln w="19050">
            <a:solidFill>
              <a:schemeClr val="bg1">
                <a:lumMod val="50000"/>
              </a:schemeClr>
            </a:solidFill>
          </a:ln>
        </p:spPr>
        <p:txBody>
          <a:bodyPr wrap="square">
            <a:spAutoFit/>
          </a:bodyPr>
          <a:lstStyle/>
          <a:p>
            <a:pPr marL="0" lvl="1" algn="ctr">
              <a:lnSpc>
                <a:spcPct val="150000"/>
              </a:lnSpc>
            </a:pPr>
            <a:endParaRPr lang="en-US" sz="1000" b="1" u="sng" dirty="0" smtClean="0">
              <a:solidFill>
                <a:srgbClr val="FF0000"/>
              </a:solidFill>
            </a:endParaRPr>
          </a:p>
          <a:p>
            <a:pPr marL="0" lvl="1" algn="ctr">
              <a:lnSpc>
                <a:spcPct val="150000"/>
              </a:lnSpc>
            </a:pPr>
            <a:r>
              <a:rPr lang="en-US" b="1" u="sng" dirty="0" smtClean="0">
                <a:solidFill>
                  <a:srgbClr val="0000FF"/>
                </a:solidFill>
              </a:rPr>
              <a:t>IF</a:t>
            </a:r>
            <a:r>
              <a:rPr lang="en-US" b="1" dirty="0" smtClean="0">
                <a:solidFill>
                  <a:srgbClr val="FF0066"/>
                </a:solidFill>
              </a:rPr>
              <a:t> </a:t>
            </a:r>
            <a:r>
              <a:rPr lang="en-US" b="1" dirty="0"/>
              <a:t>Mark is indeed the </a:t>
            </a:r>
            <a:r>
              <a:rPr lang="en-US" b="1" u="sng" dirty="0" smtClean="0"/>
              <a:t>FIRST </a:t>
            </a:r>
            <a:r>
              <a:rPr lang="en-US" b="1" u="sng" dirty="0"/>
              <a:t>to conceive the </a:t>
            </a:r>
            <a:r>
              <a:rPr lang="en-US" b="1" u="sng" dirty="0" smtClean="0"/>
              <a:t>idea</a:t>
            </a:r>
            <a:r>
              <a:rPr lang="en-US" b="1" dirty="0"/>
              <a:t> </a:t>
            </a:r>
            <a:r>
              <a:rPr lang="en-US" b="1" dirty="0" smtClean="0"/>
              <a:t>and </a:t>
            </a:r>
            <a:r>
              <a:rPr lang="en-US" b="1" dirty="0"/>
              <a:t>he registers </a:t>
            </a:r>
            <a:r>
              <a:rPr lang="en-US" b="1" dirty="0" smtClean="0"/>
              <a:t>it, then</a:t>
            </a:r>
          </a:p>
          <a:p>
            <a:pPr marL="0" lvl="1" algn="ctr">
              <a:lnSpc>
                <a:spcPct val="150000"/>
              </a:lnSpc>
            </a:pPr>
            <a:endParaRPr lang="en-US" b="1" dirty="0"/>
          </a:p>
          <a:p>
            <a:pPr marL="0" lvl="1" algn="ctr"/>
            <a:r>
              <a:rPr lang="en-US" b="1" dirty="0" smtClean="0"/>
              <a:t>Mark </a:t>
            </a:r>
            <a:r>
              <a:rPr lang="en-US" b="1" dirty="0"/>
              <a:t>will be the </a:t>
            </a:r>
            <a:r>
              <a:rPr lang="en-US" b="1" u="sng" dirty="0" smtClean="0"/>
              <a:t>FIRST </a:t>
            </a:r>
            <a:r>
              <a:rPr lang="en-US" b="1" u="sng" dirty="0"/>
              <a:t>to secure physical evidence</a:t>
            </a:r>
            <a:r>
              <a:rPr lang="en-US" b="1" dirty="0"/>
              <a:t> </a:t>
            </a:r>
            <a:r>
              <a:rPr lang="en-US" b="1" dirty="0" smtClean="0"/>
              <a:t>showing the idea </a:t>
            </a:r>
          </a:p>
          <a:p>
            <a:pPr marL="0" lvl="1" algn="ctr">
              <a:lnSpc>
                <a:spcPct val="150000"/>
              </a:lnSpc>
              <a:spcBef>
                <a:spcPts val="300"/>
              </a:spcBef>
            </a:pPr>
            <a:r>
              <a:rPr lang="en-US" sz="1600" dirty="0" smtClean="0"/>
              <a:t>(first to have the idea  &amp; time-stamp “fixed” in physical form)</a:t>
            </a:r>
          </a:p>
          <a:p>
            <a:pPr marL="0" lvl="1" algn="ctr">
              <a:lnSpc>
                <a:spcPct val="150000"/>
              </a:lnSpc>
            </a:pPr>
            <a:r>
              <a:rPr lang="en-US" sz="1000" dirty="0" smtClean="0"/>
              <a:t> </a:t>
            </a:r>
            <a:endParaRPr lang="en-US" sz="1000" dirty="0">
              <a:sym typeface="Wingdings" panose="05000000000000000000" pitchFamily="2" charset="2"/>
            </a:endParaRPr>
          </a:p>
        </p:txBody>
      </p:sp>
      <p:grpSp>
        <p:nvGrpSpPr>
          <p:cNvPr id="2" name="Group 1"/>
          <p:cNvGrpSpPr/>
          <p:nvPr/>
        </p:nvGrpSpPr>
        <p:grpSpPr>
          <a:xfrm>
            <a:off x="838200" y="2667000"/>
            <a:ext cx="7497353" cy="3810000"/>
            <a:chOff x="838200" y="2667000"/>
            <a:chExt cx="7497353" cy="3810000"/>
          </a:xfrm>
        </p:grpSpPr>
        <p:sp>
          <p:nvSpPr>
            <p:cNvPr id="31" name="Rectangle 30"/>
            <p:cNvSpPr/>
            <p:nvPr/>
          </p:nvSpPr>
          <p:spPr>
            <a:xfrm>
              <a:off x="867953" y="2667000"/>
              <a:ext cx="7467600" cy="661720"/>
            </a:xfrm>
            <a:prstGeom prst="rect">
              <a:avLst/>
            </a:prstGeom>
          </p:spPr>
          <p:txBody>
            <a:bodyPr wrap="square">
              <a:spAutoFit/>
            </a:bodyPr>
            <a:lstStyle/>
            <a:p>
              <a:pPr marL="0" lvl="1" algn="ctr">
                <a:spcAft>
                  <a:spcPts val="600"/>
                </a:spcAft>
              </a:pPr>
              <a:r>
                <a:rPr lang="en-US" sz="1600" i="1" dirty="0"/>
                <a:t>"who is first creator of </a:t>
              </a:r>
              <a:r>
                <a:rPr lang="en-US" sz="1600" i="1" dirty="0" smtClean="0"/>
                <a:t>idea?" </a:t>
              </a:r>
            </a:p>
            <a:p>
              <a:pPr marL="0" lvl="1" algn="ctr"/>
              <a:r>
                <a:rPr lang="en-US" sz="1600" i="1" dirty="0" smtClean="0"/>
                <a:t>priority </a:t>
              </a:r>
              <a:r>
                <a:rPr lang="en-US" sz="1600" i="1" dirty="0"/>
                <a:t>dispute between Mark </a:t>
              </a:r>
              <a:r>
                <a:rPr lang="en-US" sz="1600" i="1" dirty="0" smtClean="0"/>
                <a:t>and Dr. Smith</a:t>
              </a:r>
            </a:p>
          </p:txBody>
        </p:sp>
        <p:sp>
          <p:nvSpPr>
            <p:cNvPr id="33" name="TextBox 32"/>
            <p:cNvSpPr txBox="1"/>
            <p:nvPr/>
          </p:nvSpPr>
          <p:spPr>
            <a:xfrm>
              <a:off x="1132603" y="3471446"/>
              <a:ext cx="2420984" cy="338554"/>
            </a:xfrm>
            <a:prstGeom prst="rect">
              <a:avLst/>
            </a:prstGeom>
            <a:noFill/>
          </p:spPr>
          <p:txBody>
            <a:bodyPr wrap="none" rtlCol="0">
              <a:spAutoFit/>
            </a:bodyPr>
            <a:lstStyle/>
            <a:p>
              <a:r>
                <a:rPr lang="en-US" sz="1600" u="sng" dirty="0" smtClean="0"/>
                <a:t>Evidence brought by </a:t>
              </a:r>
              <a:r>
                <a:rPr lang="en-US" sz="1600" b="1" u="sng" dirty="0" smtClean="0"/>
                <a:t>Mark</a:t>
              </a:r>
              <a:r>
                <a:rPr lang="en-US" sz="1600" u="sng" dirty="0" smtClean="0"/>
                <a:t>:</a:t>
              </a:r>
              <a:endParaRPr lang="en-US" sz="1600" u="sng" dirty="0"/>
            </a:p>
          </p:txBody>
        </p:sp>
        <p:sp>
          <p:nvSpPr>
            <p:cNvPr id="34" name="Rectangle 33"/>
            <p:cNvSpPr/>
            <p:nvPr/>
          </p:nvSpPr>
          <p:spPr>
            <a:xfrm>
              <a:off x="4318789" y="3463022"/>
              <a:ext cx="3987011" cy="2785378"/>
            </a:xfrm>
            <a:prstGeom prst="rect">
              <a:avLst/>
            </a:prstGeom>
          </p:spPr>
          <p:txBody>
            <a:bodyPr wrap="square">
              <a:spAutoFit/>
            </a:bodyPr>
            <a:lstStyle/>
            <a:p>
              <a:pPr marL="0" lvl="1" algn="ctr"/>
              <a:r>
                <a:rPr lang="en-US" sz="1600" u="sng" dirty="0"/>
                <a:t>Evidence brought by </a:t>
              </a:r>
              <a:r>
                <a:rPr lang="en-US" sz="1600" b="1" u="sng" dirty="0" smtClean="0"/>
                <a:t>Dr. </a:t>
              </a:r>
              <a:r>
                <a:rPr lang="en-US" sz="1600" b="1" u="sng" dirty="0"/>
                <a:t>Smith</a:t>
              </a:r>
              <a:r>
                <a:rPr lang="en-US" sz="1600" u="sng" dirty="0" smtClean="0"/>
                <a:t>:</a:t>
              </a:r>
            </a:p>
            <a:p>
              <a:pPr marL="0" lvl="1" algn="ctr"/>
              <a:endParaRPr lang="en-US" sz="1500" dirty="0" smtClean="0">
                <a:sym typeface="Wingdings" panose="05000000000000000000" pitchFamily="2" charset="2"/>
              </a:endParaRPr>
            </a:p>
            <a:p>
              <a:pPr marL="0" lvl="1" algn="ctr"/>
              <a:endParaRPr lang="en-US" sz="1500" dirty="0" smtClean="0">
                <a:sym typeface="Wingdings" panose="05000000000000000000" pitchFamily="2" charset="2"/>
              </a:endParaRPr>
            </a:p>
            <a:p>
              <a:pPr marL="0" lvl="1" algn="ctr">
                <a:spcAft>
                  <a:spcPts val="600"/>
                </a:spcAft>
              </a:pPr>
              <a:r>
                <a:rPr lang="en-US" sz="1600" dirty="0" smtClean="0">
                  <a:sym typeface="Wingdings" panose="05000000000000000000" pitchFamily="2" charset="2"/>
                </a:rPr>
                <a:t>Testimonial evidence:</a:t>
              </a:r>
            </a:p>
            <a:p>
              <a:pPr marL="0" lvl="1" algn="ctr"/>
              <a:r>
                <a:rPr lang="en-US" sz="1500" i="1" dirty="0" smtClean="0">
                  <a:solidFill>
                    <a:srgbClr val="0000FF"/>
                  </a:solidFill>
                  <a:sym typeface="Wingdings" panose="05000000000000000000" pitchFamily="2" charset="2"/>
                </a:rPr>
                <a:t>I recall that, in the summer of 2017, I </a:t>
              </a:r>
              <a:r>
                <a:rPr lang="en-US" sz="1500" i="1" dirty="0" smtClean="0">
                  <a:solidFill>
                    <a:srgbClr val="0000FF"/>
                  </a:solidFill>
                </a:rPr>
                <a:t>discussed that idea at lunch with Bill … you can ask him</a:t>
              </a:r>
              <a:r>
                <a:rPr lang="en-US" sz="1500" dirty="0" smtClean="0">
                  <a:solidFill>
                    <a:srgbClr val="0000FF"/>
                  </a:solidFill>
                </a:rPr>
                <a:t> </a:t>
              </a:r>
            </a:p>
            <a:p>
              <a:pPr marL="0" lvl="1" algn="ctr"/>
              <a:endParaRPr lang="en-US" sz="1500" dirty="0"/>
            </a:p>
            <a:p>
              <a:pPr marL="0" lvl="1" algn="ctr"/>
              <a:r>
                <a:rPr lang="en-US" sz="1600" b="1" dirty="0" smtClean="0">
                  <a:solidFill>
                    <a:srgbClr val="0000FF"/>
                  </a:solidFill>
                </a:rPr>
                <a:t>weak </a:t>
              </a:r>
              <a:r>
                <a:rPr lang="en-US" sz="1600" b="1" dirty="0">
                  <a:solidFill>
                    <a:srgbClr val="0000FF"/>
                  </a:solidFill>
                </a:rPr>
                <a:t>&amp;</a:t>
              </a:r>
              <a:r>
                <a:rPr lang="en-US" sz="1600" b="1" dirty="0" smtClean="0">
                  <a:solidFill>
                    <a:srgbClr val="0000FF"/>
                  </a:solidFill>
                </a:rPr>
                <a:t> unreliable</a:t>
              </a:r>
            </a:p>
            <a:p>
              <a:pPr marL="0" lvl="1" algn="ctr"/>
              <a:endParaRPr lang="en-US" sz="1500" u="sng" dirty="0" smtClean="0"/>
            </a:p>
            <a:p>
              <a:pPr marL="0" lvl="1" algn="ctr"/>
              <a:r>
                <a:rPr lang="en-US" sz="1600" dirty="0" smtClean="0"/>
                <a:t>Prof. Smith cannot bring physical evidence created before Dec. 25, 2017</a:t>
              </a:r>
              <a:endParaRPr lang="en-US" sz="1600" u="sng" dirty="0"/>
            </a:p>
          </p:txBody>
        </p:sp>
        <p:sp>
          <p:nvSpPr>
            <p:cNvPr id="35" name="TextBox 34"/>
            <p:cNvSpPr txBox="1"/>
            <p:nvPr/>
          </p:nvSpPr>
          <p:spPr>
            <a:xfrm>
              <a:off x="838200" y="3886200"/>
              <a:ext cx="3009791" cy="584775"/>
            </a:xfrm>
            <a:prstGeom prst="rect">
              <a:avLst/>
            </a:prstGeom>
            <a:noFill/>
          </p:spPr>
          <p:txBody>
            <a:bodyPr wrap="square" rtlCol="0">
              <a:spAutoFit/>
            </a:bodyPr>
            <a:lstStyle/>
            <a:p>
              <a:pPr algn="ctr"/>
              <a:r>
                <a:rPr lang="en-US" sz="1600" dirty="0"/>
                <a:t>p</a:t>
              </a:r>
              <a:r>
                <a:rPr lang="en-US" sz="1600" dirty="0" smtClean="0"/>
                <a:t>hysical evidence</a:t>
              </a:r>
            </a:p>
            <a:p>
              <a:pPr algn="ctr"/>
              <a:r>
                <a:rPr lang="en-US" sz="1600" dirty="0" smtClean="0"/>
                <a:t>(time-stamped Dec. 25, 2017)</a:t>
              </a:r>
            </a:p>
          </p:txBody>
        </p:sp>
        <p:sp>
          <p:nvSpPr>
            <p:cNvPr id="36" name="TextBox 35"/>
            <p:cNvSpPr txBox="1"/>
            <p:nvPr/>
          </p:nvSpPr>
          <p:spPr>
            <a:xfrm>
              <a:off x="895295" y="5923002"/>
              <a:ext cx="2895600" cy="553998"/>
            </a:xfrm>
            <a:prstGeom prst="rect">
              <a:avLst/>
            </a:prstGeom>
            <a:noFill/>
          </p:spPr>
          <p:txBody>
            <a:bodyPr wrap="square" rtlCol="0">
              <a:spAutoFit/>
            </a:bodyPr>
            <a:lstStyle/>
            <a:p>
              <a:pPr algn="ctr"/>
              <a:r>
                <a:rPr lang="en-US" sz="1600" b="1" dirty="0" smtClean="0">
                  <a:solidFill>
                    <a:srgbClr val="0000FF"/>
                  </a:solidFill>
                </a:rPr>
                <a:t>strong </a:t>
              </a:r>
              <a:r>
                <a:rPr lang="en-US" sz="1600" b="1" dirty="0">
                  <a:solidFill>
                    <a:srgbClr val="0000FF"/>
                  </a:solidFill>
                </a:rPr>
                <a:t>&amp; </a:t>
              </a:r>
              <a:r>
                <a:rPr lang="en-US" sz="1600" b="1" dirty="0" smtClean="0">
                  <a:solidFill>
                    <a:srgbClr val="0000FF"/>
                  </a:solidFill>
                </a:rPr>
                <a:t>credible</a:t>
              </a:r>
            </a:p>
            <a:p>
              <a:pPr algn="ctr"/>
              <a:r>
                <a:rPr lang="en-US" sz="1400" dirty="0" smtClean="0"/>
                <a:t>(physical evidence does not lie)</a:t>
              </a:r>
              <a:endParaRPr lang="en-US" sz="1400" dirty="0"/>
            </a:p>
          </p:txBody>
        </p:sp>
        <p:pic>
          <p:nvPicPr>
            <p:cNvPr id="3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31820"/>
            <a:stretch/>
          </p:blipFill>
          <p:spPr bwMode="auto">
            <a:xfrm>
              <a:off x="1493818" y="4624477"/>
              <a:ext cx="1698555" cy="1171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 name="Down Arrow 37"/>
          <p:cNvSpPr/>
          <p:nvPr/>
        </p:nvSpPr>
        <p:spPr>
          <a:xfrm>
            <a:off x="4304846" y="1112207"/>
            <a:ext cx="419554" cy="244634"/>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
        <p:nvSpPr>
          <p:cNvPr id="15" name="Isosceles Triangle 14"/>
          <p:cNvSpPr/>
          <p:nvPr/>
        </p:nvSpPr>
        <p:spPr>
          <a:xfrm rot="5400000">
            <a:off x="623714" y="5067564"/>
            <a:ext cx="1165276"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p:cNvSpPr/>
          <p:nvPr/>
        </p:nvSpPr>
        <p:spPr>
          <a:xfrm rot="5400000">
            <a:off x="3860948" y="4653453"/>
            <a:ext cx="685800" cy="27910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824802"/>
      </p:ext>
    </p:extLst>
  </p:cSld>
  <p:clrMapOvr>
    <a:masterClrMapping/>
  </p:clrMapOvr>
  <mc:AlternateContent xmlns:mc="http://schemas.openxmlformats.org/markup-compatibility/2006" xmlns:p14="http://schemas.microsoft.com/office/powerpoint/2010/main">
    <mc:Choice Requires="p14">
      <p:transition spd="slow" p14:dur="2000" advTm="39699"/>
    </mc:Choice>
    <mc:Fallback xmlns="">
      <p:transition spd="slow" advTm="39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1"/>
                            </p:stCondLst>
                            <p:childTnLst>
                              <p:par>
                                <p:cTn id="8" presetID="22" presetClass="entr" presetSubtype="1" fill="hold" nodeType="afterEffect">
                                  <p:stCondLst>
                                    <p:cond delay="1250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2000"/>
                                        <p:tgtEl>
                                          <p:spTgt spid="2"/>
                                        </p:tgtEl>
                                      </p:cBhvr>
                                    </p:animEffect>
                                  </p:childTnLst>
                                </p:cTn>
                              </p:par>
                            </p:childTnLst>
                          </p:cTn>
                        </p:par>
                        <p:par>
                          <p:cTn id="11" fill="hold">
                            <p:stCondLst>
                              <p:cond delay="14501"/>
                            </p:stCondLst>
                            <p:childTnLst>
                              <p:par>
                                <p:cTn id="12" presetID="42" presetClass="entr" presetSubtype="0" fill="hold" grpId="0" nodeType="afterEffect">
                                  <p:stCondLst>
                                    <p:cond delay="50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20001"/>
                            </p:stCondLst>
                            <p:childTnLst>
                              <p:par>
                                <p:cTn id="18" presetID="42" presetClass="entr" presetSubtype="0" fill="hold" grpId="0" nodeType="afterEffect">
                                  <p:stCondLst>
                                    <p:cond delay="3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bldLst>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62000" y="3962400"/>
            <a:ext cx="7620000" cy="2514600"/>
          </a:xfrm>
          <a:prstGeom prst="roundRect">
            <a:avLst>
              <a:gd name="adj" fmla="val 5153"/>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100000" b="100000"/>
            </a:path>
            <a:tileRect t="-100000" r="-100000"/>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457200" y="215979"/>
            <a:ext cx="8077200" cy="6032421"/>
          </a:xfrm>
          <a:prstGeom prst="rect">
            <a:avLst/>
          </a:prstGeom>
          <a:noFill/>
        </p:spPr>
        <p:txBody>
          <a:bodyPr wrap="square" rtlCol="0">
            <a:spAutoFit/>
          </a:bodyPr>
          <a:lstStyle/>
          <a:p>
            <a:pPr algn="ctr">
              <a:spcAft>
                <a:spcPts val="600"/>
              </a:spcAft>
            </a:pPr>
            <a:r>
              <a:rPr lang="en-US" sz="2400" b="1" u="sng" dirty="0" smtClean="0"/>
              <a:t>STEP </a:t>
            </a:r>
            <a:r>
              <a:rPr lang="en-US" sz="2400" b="1" u="sng" dirty="0"/>
              <a:t>2: </a:t>
            </a:r>
            <a:r>
              <a:rPr lang="en-US" sz="2400" b="1" u="sng" cap="small" dirty="0" smtClean="0">
                <a:solidFill>
                  <a:srgbClr val="0000FF"/>
                </a:solidFill>
              </a:rPr>
              <a:t>Priority-Claims</a:t>
            </a:r>
            <a:r>
              <a:rPr lang="en-US" sz="2400" b="1" u="sng" dirty="0" smtClean="0"/>
              <a:t> for ideas &amp; discoveries</a:t>
            </a:r>
            <a:endParaRPr lang="en-US" sz="2400" b="1" u="sng" dirty="0"/>
          </a:p>
          <a:p>
            <a:pPr algn="ctr"/>
            <a:endParaRPr lang="en-US" sz="2200" b="1" dirty="0" smtClean="0"/>
          </a:p>
          <a:p>
            <a:pPr algn="ctr">
              <a:spcAft>
                <a:spcPts val="1200"/>
              </a:spcAft>
            </a:pPr>
            <a:r>
              <a:rPr lang="en-US" dirty="0"/>
              <a:t>a</a:t>
            </a:r>
            <a:r>
              <a:rPr lang="en-US" dirty="0" smtClean="0"/>
              <a:t>fter securing idea priority by Registration</a:t>
            </a:r>
          </a:p>
          <a:p>
            <a:pPr algn="ctr"/>
            <a:r>
              <a:rPr lang="en-US" sz="2000" b="1" dirty="0" smtClean="0"/>
              <a:t>Mark wants to </a:t>
            </a:r>
            <a:r>
              <a:rPr lang="en-US" sz="2000" b="1" dirty="0" smtClean="0">
                <a:solidFill>
                  <a:srgbClr val="0000FF"/>
                </a:solidFill>
              </a:rPr>
              <a:t>PUBLISH </a:t>
            </a:r>
            <a:r>
              <a:rPr lang="en-US" sz="2000" b="1" dirty="0" smtClean="0"/>
              <a:t>&amp; </a:t>
            </a:r>
            <a:r>
              <a:rPr lang="en-US" sz="2000" b="1" dirty="0" smtClean="0">
                <a:solidFill>
                  <a:srgbClr val="0000FF"/>
                </a:solidFill>
              </a:rPr>
              <a:t>PROMOTE</a:t>
            </a:r>
            <a:r>
              <a:rPr lang="en-US" sz="2000" b="1" dirty="0" smtClean="0">
                <a:solidFill>
                  <a:srgbClr val="FF0000"/>
                </a:solidFill>
              </a:rPr>
              <a:t> </a:t>
            </a:r>
            <a:r>
              <a:rPr lang="en-US" sz="2000" b="1" dirty="0" smtClean="0"/>
              <a:t>his</a:t>
            </a:r>
            <a:r>
              <a:rPr lang="en-US" sz="2000" b="1" dirty="0" smtClean="0">
                <a:solidFill>
                  <a:srgbClr val="FF0000"/>
                </a:solidFill>
              </a:rPr>
              <a:t> </a:t>
            </a:r>
            <a:r>
              <a:rPr lang="en-US" sz="2000" b="1" dirty="0" smtClean="0">
                <a:solidFill>
                  <a:srgbClr val="0000FF"/>
                </a:solidFill>
              </a:rPr>
              <a:t>IDEA</a:t>
            </a:r>
            <a:r>
              <a:rPr lang="en-US" sz="2000" b="1" dirty="0" smtClean="0">
                <a:solidFill>
                  <a:srgbClr val="FF0000"/>
                </a:solidFill>
              </a:rPr>
              <a:t> </a:t>
            </a:r>
            <a:r>
              <a:rPr lang="en-US" sz="2000" b="1" cap="all" dirty="0" smtClean="0"/>
              <a:t>… </a:t>
            </a:r>
            <a:endParaRPr lang="en-US" sz="2000" b="1" dirty="0" smtClean="0"/>
          </a:p>
          <a:p>
            <a:endParaRPr lang="en-US" dirty="0" smtClean="0"/>
          </a:p>
          <a:p>
            <a:pPr lvl="1">
              <a:spcBef>
                <a:spcPts val="1200"/>
              </a:spcBef>
              <a:spcAft>
                <a:spcPts val="1200"/>
              </a:spcAft>
            </a:pPr>
            <a:r>
              <a:rPr lang="en-US" dirty="0" smtClean="0"/>
              <a:t>Publishing IDEA in </a:t>
            </a:r>
            <a:r>
              <a:rPr lang="en-US" b="1" dirty="0"/>
              <a:t>Academic Journals </a:t>
            </a:r>
            <a:r>
              <a:rPr lang="en-US" dirty="0" smtClean="0"/>
              <a:t>has many </a:t>
            </a:r>
            <a:r>
              <a:rPr lang="en-US" dirty="0"/>
              <a:t>deficiencies:</a:t>
            </a:r>
          </a:p>
          <a:p>
            <a:pPr marL="742950" lvl="1" indent="-285750">
              <a:spcAft>
                <a:spcPts val="600"/>
              </a:spcAft>
              <a:buFont typeface="Arial" panose="020B0604020202020204" pitchFamily="34" charset="0"/>
              <a:buChar char="•"/>
            </a:pPr>
            <a:r>
              <a:rPr lang="en-US" sz="1400" dirty="0"/>
              <a:t>Journals do not publish </a:t>
            </a:r>
            <a:r>
              <a:rPr lang="en-US" sz="1400" b="1" dirty="0"/>
              <a:t>EARLY-STAGE IDEAS </a:t>
            </a:r>
            <a:r>
              <a:rPr lang="en-US" sz="1400" dirty="0"/>
              <a:t>but require validation by detailed studies (arguments, citations, experiments, data, collaborations, etc.)</a:t>
            </a:r>
          </a:p>
          <a:p>
            <a:pPr marL="742950" lvl="1" indent="-285750">
              <a:spcAft>
                <a:spcPts val="600"/>
              </a:spcAft>
              <a:buFont typeface="Arial" panose="020B0604020202020204" pitchFamily="34" charset="0"/>
              <a:buChar char="•"/>
            </a:pPr>
            <a:r>
              <a:rPr lang="en-US" sz="1400" dirty="0"/>
              <a:t>Writing articles takes a </a:t>
            </a:r>
            <a:r>
              <a:rPr lang="en-US" sz="1400" b="1" dirty="0"/>
              <a:t>LONG TIME, EFFORT </a:t>
            </a:r>
            <a:r>
              <a:rPr lang="en-US" sz="1400" dirty="0"/>
              <a:t>and </a:t>
            </a:r>
            <a:r>
              <a:rPr lang="en-US" sz="1400" b="1" dirty="0"/>
              <a:t>RESOURCES</a:t>
            </a:r>
            <a:endParaRPr lang="en-US" sz="1400" i="1" dirty="0"/>
          </a:p>
          <a:p>
            <a:pPr marL="742950" lvl="1" indent="-285750">
              <a:spcAft>
                <a:spcPts val="600"/>
              </a:spcAft>
              <a:buFont typeface="Arial" panose="020B0604020202020204" pitchFamily="34" charset="0"/>
              <a:buChar char="•"/>
            </a:pPr>
            <a:r>
              <a:rPr lang="en-US" sz="1400" dirty="0"/>
              <a:t>Inefficient: </a:t>
            </a:r>
            <a:r>
              <a:rPr lang="en-US" sz="1400" b="1" cap="all" dirty="0"/>
              <a:t>Loss of Priority-Time </a:t>
            </a:r>
            <a:r>
              <a:rPr lang="en-US" sz="1400" dirty="0"/>
              <a:t>(risk of being scooped), vague </a:t>
            </a:r>
            <a:r>
              <a:rPr lang="en-US" sz="1400" dirty="0" smtClean="0"/>
              <a:t>message</a:t>
            </a:r>
          </a:p>
          <a:p>
            <a:pPr marL="742950" lvl="1" indent="-285750">
              <a:spcAft>
                <a:spcPts val="600"/>
              </a:spcAft>
              <a:buFont typeface="Arial" panose="020B0604020202020204" pitchFamily="34" charset="0"/>
              <a:buChar char="•"/>
            </a:pPr>
            <a:endParaRPr lang="en-US" b="1" u="sng" dirty="0" smtClean="0"/>
          </a:p>
          <a:p>
            <a:pPr algn="ctr">
              <a:spcBef>
                <a:spcPts val="1800"/>
              </a:spcBef>
              <a:spcAft>
                <a:spcPts val="1800"/>
              </a:spcAft>
            </a:pPr>
            <a:r>
              <a:rPr lang="en-US" sz="2000" b="1" u="sng" dirty="0" smtClean="0"/>
              <a:t>ALTERNATIVE </a:t>
            </a:r>
            <a:r>
              <a:rPr lang="en-US" sz="2000" b="1" u="sng" dirty="0"/>
              <a:t>to </a:t>
            </a:r>
            <a:r>
              <a:rPr lang="en-US" sz="2000" b="1" u="sng" dirty="0" smtClean="0"/>
              <a:t>Journals:</a:t>
            </a:r>
          </a:p>
          <a:p>
            <a:pPr algn="ctr">
              <a:spcAft>
                <a:spcPts val="600"/>
              </a:spcAft>
            </a:pPr>
            <a:r>
              <a:rPr lang="en-US" sz="1900" b="1" smtClean="0"/>
              <a:t>Publish on our Registry</a:t>
            </a:r>
          </a:p>
          <a:p>
            <a:pPr algn="ctr"/>
            <a:r>
              <a:rPr lang="en-US" sz="1900" b="1" smtClean="0">
                <a:solidFill>
                  <a:srgbClr val="0000FF"/>
                </a:solidFill>
              </a:rPr>
              <a:t>PRIORITY-CLAIMS</a:t>
            </a:r>
            <a:r>
              <a:rPr lang="en-US" sz="1900" b="1" smtClean="0"/>
              <a:t> for your </a:t>
            </a:r>
            <a:r>
              <a:rPr lang="en-US" sz="1900" b="1" smtClean="0">
                <a:solidFill>
                  <a:srgbClr val="0000FF"/>
                </a:solidFill>
              </a:rPr>
              <a:t>IDEAS &amp; DISCOVERIES</a:t>
            </a:r>
            <a:endParaRPr lang="en-US" sz="2000" b="1" smtClean="0"/>
          </a:p>
          <a:p>
            <a:pPr algn="ctr">
              <a:spcBef>
                <a:spcPts val="3000"/>
              </a:spcBef>
              <a:spcAft>
                <a:spcPts val="2400"/>
              </a:spcAft>
            </a:pPr>
            <a:r>
              <a:rPr lang="en-US" sz="1900" b="1" i="1" cap="all" smtClean="0">
                <a:solidFill>
                  <a:srgbClr val="FF0000"/>
                </a:solidFill>
              </a:rPr>
              <a:t>Quick (</a:t>
            </a:r>
            <a:r>
              <a:rPr lang="en-US" sz="1900" b="1" i="1" u="sng" cap="all" smtClean="0">
                <a:solidFill>
                  <a:srgbClr val="FF0000"/>
                </a:solidFill>
              </a:rPr>
              <a:t>2 </a:t>
            </a:r>
            <a:r>
              <a:rPr lang="en-US" sz="1900" b="1" i="1" u="sng" smtClean="0">
                <a:solidFill>
                  <a:srgbClr val="FF0000"/>
                </a:solidFill>
              </a:rPr>
              <a:t>hours</a:t>
            </a:r>
            <a:r>
              <a:rPr lang="en-US" sz="1900" b="1" i="1" smtClean="0">
                <a:solidFill>
                  <a:srgbClr val="FF0000"/>
                </a:solidFill>
              </a:rPr>
              <a:t>!</a:t>
            </a:r>
            <a:r>
              <a:rPr lang="en-US" sz="1900" b="1" i="1" cap="all" smtClean="0">
                <a:solidFill>
                  <a:srgbClr val="FF0000"/>
                </a:solidFill>
              </a:rPr>
              <a:t>) … Simple … Efficient</a:t>
            </a:r>
            <a:endParaRPr lang="en-US" sz="1900" b="1" cap="all"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28826377"/>
      </p:ext>
    </p:extLst>
  </p:cSld>
  <p:clrMapOvr>
    <a:masterClrMapping/>
  </p:clrMapOvr>
  <mc:AlternateContent xmlns:mc="http://schemas.openxmlformats.org/markup-compatibility/2006" xmlns:p14="http://schemas.microsoft.com/office/powerpoint/2010/main">
    <mc:Choice Requires="p14">
      <p:transition spd="slow" p14:dur="2000" advTm="41032"/>
    </mc:Choice>
    <mc:Fallback xmlns="">
      <p:transition spd="slow" advTm="41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43780"/>
            <a:ext cx="8001000" cy="5755422"/>
          </a:xfrm>
          <a:prstGeom prst="rect">
            <a:avLst/>
          </a:prstGeom>
          <a:noFill/>
        </p:spPr>
        <p:txBody>
          <a:bodyPr wrap="square" rtlCol="0">
            <a:spAutoFit/>
          </a:bodyPr>
          <a:lstStyle/>
          <a:p>
            <a:pPr algn="ctr">
              <a:spcBef>
                <a:spcPts val="1800"/>
              </a:spcBef>
              <a:spcAft>
                <a:spcPts val="1800"/>
              </a:spcAft>
            </a:pPr>
            <a:r>
              <a:rPr lang="en-US" sz="2000" b="1" u="sng" dirty="0" smtClean="0"/>
              <a:t>ALTERNATIVE </a:t>
            </a:r>
            <a:r>
              <a:rPr lang="en-US" sz="2000" b="1" u="sng" dirty="0"/>
              <a:t>to </a:t>
            </a:r>
            <a:r>
              <a:rPr lang="en-US" sz="2000" b="1" u="sng" dirty="0" smtClean="0"/>
              <a:t>Journals</a:t>
            </a:r>
            <a:r>
              <a:rPr lang="en-US" sz="2000" b="1" dirty="0" smtClean="0"/>
              <a:t>:</a:t>
            </a:r>
            <a:endParaRPr lang="en-US" sz="2000" b="1" dirty="0"/>
          </a:p>
          <a:p>
            <a:pPr algn="ctr"/>
            <a:endParaRPr lang="en-US" sz="2000" b="1" dirty="0"/>
          </a:p>
          <a:p>
            <a:pPr algn="ctr"/>
            <a:endParaRPr lang="en-US" sz="1900" b="1" dirty="0" smtClean="0"/>
          </a:p>
          <a:p>
            <a:pPr algn="ctr"/>
            <a:r>
              <a:rPr lang="en-US" sz="2200" b="1" dirty="0" smtClean="0">
                <a:solidFill>
                  <a:srgbClr val="0000FF"/>
                </a:solidFill>
              </a:rPr>
              <a:t>Priority-Claims</a:t>
            </a:r>
            <a:r>
              <a:rPr lang="en-US" sz="2200" dirty="0" smtClean="0"/>
              <a:t> </a:t>
            </a:r>
            <a:r>
              <a:rPr lang="en-US" sz="2200" smtClean="0"/>
              <a:t>provide an EFFICIENT </a:t>
            </a:r>
            <a:r>
              <a:rPr lang="en-US" sz="2200" dirty="0" smtClean="0"/>
              <a:t>way to tell the </a:t>
            </a:r>
            <a:r>
              <a:rPr lang="en-US" sz="2200" smtClean="0"/>
              <a:t>world:</a:t>
            </a:r>
            <a:endParaRPr lang="en-US" sz="2200" dirty="0" smtClean="0"/>
          </a:p>
          <a:p>
            <a:pPr algn="ctr"/>
            <a:endParaRPr lang="en-US" sz="1900" b="1" dirty="0"/>
          </a:p>
          <a:p>
            <a:pPr algn="ctr">
              <a:spcAft>
                <a:spcPts val="1200"/>
              </a:spcAft>
            </a:pPr>
            <a:r>
              <a:rPr lang="en-US" sz="2600" b="1" cap="small" dirty="0" smtClean="0"/>
              <a:t>This is my Idea!</a:t>
            </a:r>
            <a:endParaRPr lang="en-US" sz="2600" cap="small" dirty="0" smtClean="0"/>
          </a:p>
          <a:p>
            <a:pPr algn="ctr"/>
            <a:r>
              <a:rPr lang="en-US" sz="2600" b="1" cap="small" dirty="0" smtClean="0"/>
              <a:t>This is my Discovery!</a:t>
            </a:r>
            <a:endParaRPr lang="en-US" sz="2600" i="1" dirty="0" smtClean="0"/>
          </a:p>
          <a:p>
            <a:pPr lvl="1">
              <a:spcAft>
                <a:spcPts val="1200"/>
              </a:spcAft>
            </a:pPr>
            <a:endParaRPr lang="en-US" sz="1600" dirty="0" smtClean="0"/>
          </a:p>
          <a:p>
            <a:pPr lvl="1">
              <a:spcBef>
                <a:spcPts val="1200"/>
              </a:spcBef>
              <a:spcAft>
                <a:spcPts val="1200"/>
              </a:spcAft>
            </a:pPr>
            <a:r>
              <a:rPr lang="en-US" dirty="0" smtClean="0"/>
              <a:t>Mark</a:t>
            </a:r>
            <a:r>
              <a:rPr lang="en-US" smtClean="0"/>
              <a:t>: “</a:t>
            </a:r>
            <a:r>
              <a:rPr lang="en-US" i="1" smtClean="0"/>
              <a:t>To the best of my knowledge, </a:t>
            </a:r>
            <a:r>
              <a:rPr lang="en-US" i="1" dirty="0" smtClean="0"/>
              <a:t>I am the </a:t>
            </a:r>
            <a:r>
              <a:rPr lang="en-US" b="1" i="1" dirty="0" smtClean="0"/>
              <a:t>FIRST to </a:t>
            </a:r>
            <a:r>
              <a:rPr lang="en-US" b="1" i="1" smtClean="0"/>
              <a:t>PROPOSE </a:t>
            </a:r>
            <a:r>
              <a:rPr lang="en-US" i="1" smtClean="0"/>
              <a:t>the idea </a:t>
            </a:r>
            <a:r>
              <a:rPr lang="en-US" i="1" dirty="0" smtClean="0"/>
              <a:t>… </a:t>
            </a:r>
            <a:r>
              <a:rPr lang="en-US" dirty="0" smtClean="0"/>
              <a:t>“</a:t>
            </a:r>
          </a:p>
          <a:p>
            <a:pPr marL="1200150" lvl="2" indent="-285750">
              <a:spcAft>
                <a:spcPts val="600"/>
              </a:spcAft>
              <a:buFont typeface="Wingdings" panose="05000000000000000000" pitchFamily="2" charset="2"/>
              <a:buChar char="§"/>
            </a:pPr>
            <a:r>
              <a:rPr lang="en-US" sz="1600" i="1" dirty="0" smtClean="0"/>
              <a:t>idea for preventing identity theft …</a:t>
            </a:r>
          </a:p>
          <a:p>
            <a:pPr marL="1200150" lvl="2" indent="-285750">
              <a:spcAft>
                <a:spcPts val="600"/>
              </a:spcAft>
              <a:buFont typeface="Wingdings" panose="05000000000000000000" pitchFamily="2" charset="2"/>
              <a:buChar char="§"/>
            </a:pPr>
            <a:r>
              <a:rPr lang="en-US" sz="1600" i="1" dirty="0" smtClean="0"/>
              <a:t>explanation re mechanism </a:t>
            </a:r>
            <a:r>
              <a:rPr lang="en-US" sz="1600" i="1" dirty="0"/>
              <a:t>in cancer </a:t>
            </a:r>
            <a:r>
              <a:rPr lang="en-US" sz="1600" i="1" dirty="0" smtClean="0"/>
              <a:t>cells …</a:t>
            </a:r>
            <a:endParaRPr lang="en-US" sz="1600" i="1" dirty="0"/>
          </a:p>
          <a:p>
            <a:pPr marL="1200150" lvl="2" indent="-285750">
              <a:spcAft>
                <a:spcPts val="600"/>
              </a:spcAft>
              <a:buFont typeface="Wingdings" panose="05000000000000000000" pitchFamily="2" charset="2"/>
              <a:buChar char="§"/>
            </a:pPr>
            <a:r>
              <a:rPr lang="en-US" sz="1600" i="1" dirty="0" smtClean="0"/>
              <a:t>law </a:t>
            </a:r>
            <a:r>
              <a:rPr lang="en-US" sz="1600" i="1" dirty="0"/>
              <a:t>for reducing conflicts of interest affecting insurance </a:t>
            </a:r>
            <a:r>
              <a:rPr lang="en-US" sz="1600" i="1" dirty="0" smtClean="0"/>
              <a:t>companies … </a:t>
            </a:r>
          </a:p>
          <a:p>
            <a:pPr marL="1200150" lvl="2" indent="-285750">
              <a:spcAft>
                <a:spcPts val="600"/>
              </a:spcAft>
              <a:buFont typeface="Wingdings" panose="05000000000000000000" pitchFamily="2" charset="2"/>
              <a:buChar char="§"/>
            </a:pPr>
            <a:endParaRPr lang="en-US" sz="1600" i="1" dirty="0"/>
          </a:p>
          <a:p>
            <a:pPr lvl="2">
              <a:spcAft>
                <a:spcPts val="600"/>
              </a:spcAft>
            </a:pPr>
            <a:endParaRPr lang="en-US" sz="1600" i="1" dirty="0"/>
          </a:p>
          <a:p>
            <a:pPr algn="ctr">
              <a:spcAft>
                <a:spcPts val="600"/>
              </a:spcAft>
            </a:pPr>
            <a:r>
              <a:rPr lang="en-US" sz="2200" i="1" cap="all" dirty="0"/>
              <a:t>Quick (</a:t>
            </a:r>
            <a:r>
              <a:rPr lang="en-US" sz="2200" i="1" u="sng" cap="all" dirty="0"/>
              <a:t>2 </a:t>
            </a:r>
            <a:r>
              <a:rPr lang="en-US" sz="2200" i="1" u="sng" dirty="0"/>
              <a:t>hours</a:t>
            </a:r>
            <a:r>
              <a:rPr lang="en-US" sz="2200" i="1" dirty="0"/>
              <a:t>!</a:t>
            </a:r>
            <a:r>
              <a:rPr lang="en-US" sz="2200" i="1" cap="all" dirty="0"/>
              <a:t>) … Simple … </a:t>
            </a:r>
            <a:r>
              <a:rPr lang="en-US" sz="2200" i="1" cap="all" dirty="0" smtClean="0"/>
              <a:t>Efficient</a:t>
            </a:r>
            <a:endParaRPr lang="en-US" sz="2200" cap="all"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05411404"/>
      </p:ext>
    </p:extLst>
  </p:cSld>
  <p:clrMapOvr>
    <a:masterClrMapping/>
  </p:clrMapOvr>
  <mc:AlternateContent xmlns:mc="http://schemas.openxmlformats.org/markup-compatibility/2006" xmlns:p14="http://schemas.microsoft.com/office/powerpoint/2010/main">
    <mc:Choice Requires="p14">
      <p:transition spd="slow" p14:dur="2000" advTm="30562"/>
    </mc:Choice>
    <mc:Fallback xmlns="">
      <p:transition spd="slow" advTm="30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7200" y="914400"/>
            <a:ext cx="4000500" cy="4572000"/>
          </a:xfrm>
          <a:prstGeom prst="rect">
            <a:avLst/>
          </a:prstGeom>
          <a:pattFill prst="dkUpDiag">
            <a:fgClr>
              <a:schemeClr val="bg1">
                <a:lumMod val="95000"/>
              </a:schemeClr>
            </a:fgClr>
            <a:bgClr>
              <a:schemeClr val="bg1"/>
            </a:bgClr>
          </a:patt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4686300" y="1066800"/>
            <a:ext cx="4000500" cy="4572000"/>
          </a:xfrm>
          <a:prstGeom prst="rect">
            <a:avLst/>
          </a:prstGeom>
          <a:pattFill prst="dkUpDiag">
            <a:fgClr>
              <a:schemeClr val="accent6">
                <a:lumMod val="20000"/>
                <a:lumOff val="80000"/>
              </a:schemeClr>
            </a:fgClr>
            <a:bgClr>
              <a:schemeClr val="bg1"/>
            </a:bgClr>
          </a:patt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362200" y="53370"/>
            <a:ext cx="4572000" cy="784830"/>
          </a:xfrm>
          <a:prstGeom prst="rect">
            <a:avLst/>
          </a:prstGeom>
          <a:noFill/>
        </p:spPr>
        <p:txBody>
          <a:bodyPr wrap="square" rtlCol="0">
            <a:spAutoFit/>
          </a:bodyPr>
          <a:lstStyle/>
          <a:p>
            <a:pPr algn="ctr">
              <a:spcAft>
                <a:spcPts val="600"/>
              </a:spcAft>
            </a:pPr>
            <a:r>
              <a:rPr lang="en-US" sz="2400" b="1" cap="small" dirty="0" smtClean="0"/>
              <a:t>Registry Publications </a:t>
            </a:r>
          </a:p>
          <a:p>
            <a:pPr algn="ctr">
              <a:spcAft>
                <a:spcPts val="600"/>
              </a:spcAft>
            </a:pPr>
            <a:r>
              <a:rPr lang="en-US" sz="1600" dirty="0" smtClean="0"/>
              <a:t>… new types of Journals!!</a:t>
            </a:r>
            <a:endParaRPr lang="en-US" sz="1600" dirty="0"/>
          </a:p>
        </p:txBody>
      </p:sp>
      <p:sp>
        <p:nvSpPr>
          <p:cNvPr id="9" name="TextBox 8"/>
          <p:cNvSpPr txBox="1"/>
          <p:nvPr/>
        </p:nvSpPr>
        <p:spPr>
          <a:xfrm>
            <a:off x="647700" y="1107202"/>
            <a:ext cx="3697656" cy="4380686"/>
          </a:xfrm>
          <a:prstGeom prst="rect">
            <a:avLst/>
          </a:prstGeom>
          <a:noFill/>
        </p:spPr>
        <p:txBody>
          <a:bodyPr wrap="square" rtlCol="0">
            <a:spAutoFit/>
          </a:bodyPr>
          <a:lstStyle/>
          <a:p>
            <a:pPr algn="ctr">
              <a:spcAft>
                <a:spcPts val="2400"/>
              </a:spcAft>
            </a:pPr>
            <a:r>
              <a:rPr lang="en-US" sz="2000" b="1" dirty="0" smtClean="0">
                <a:latin typeface="Candara" panose="020E0502030303020204" pitchFamily="34" charset="0"/>
                <a:cs typeface="Times New Roman" panose="02020603050405020304" pitchFamily="18" charset="0"/>
              </a:rPr>
              <a:t>  Priority-Claims in Medicine</a:t>
            </a:r>
          </a:p>
          <a:p>
            <a:pPr algn="ctr">
              <a:spcBef>
                <a:spcPts val="600"/>
              </a:spcBef>
              <a:spcAft>
                <a:spcPts val="1200"/>
              </a:spcAft>
            </a:pPr>
            <a:r>
              <a:rPr lang="en-US" sz="1100" b="1" dirty="0" smtClean="0"/>
              <a:t>Sub-field: Neurosciences </a:t>
            </a:r>
            <a:endParaRPr lang="en-US" sz="1100" dirty="0" smtClean="0"/>
          </a:p>
          <a:p>
            <a:pPr marL="228600" indent="-228600">
              <a:buFont typeface="+mj-lt"/>
              <a:buAutoNum type="arabicPeriod"/>
            </a:pPr>
            <a:r>
              <a:rPr lang="en-US" sz="900" u="sng" dirty="0" smtClean="0"/>
              <a:t>Discovery of a new mechanism controlling communication between neurons</a:t>
            </a:r>
            <a:r>
              <a:rPr lang="en-US" sz="900" dirty="0" smtClean="0"/>
              <a:t>, </a:t>
            </a:r>
            <a:r>
              <a:rPr lang="en-US" sz="900" dirty="0"/>
              <a:t>by </a:t>
            </a:r>
            <a:r>
              <a:rPr lang="en-US" sz="900" dirty="0" smtClean="0"/>
              <a:t>Jonathan Lewis (June </a:t>
            </a:r>
            <a:r>
              <a:rPr lang="en-US" sz="900" dirty="0"/>
              <a:t>4, </a:t>
            </a:r>
            <a:r>
              <a:rPr lang="en-US" sz="900" dirty="0" smtClean="0"/>
              <a:t>2017).</a:t>
            </a:r>
          </a:p>
          <a:p>
            <a:pPr>
              <a:spcAft>
                <a:spcPts val="400"/>
              </a:spcAft>
            </a:pPr>
            <a:r>
              <a:rPr lang="en-US" sz="900" dirty="0" smtClean="0"/>
              <a:t>         </a:t>
            </a:r>
            <a:r>
              <a:rPr lang="en-US" sz="900" u="sng" dirty="0" smtClean="0"/>
              <a:t>comments (26)</a:t>
            </a:r>
            <a:r>
              <a:rPr lang="en-US" sz="900" dirty="0" smtClean="0"/>
              <a:t> | </a:t>
            </a:r>
            <a:r>
              <a:rPr lang="en-US" sz="900" u="sng" dirty="0" smtClean="0"/>
              <a:t>peer review</a:t>
            </a:r>
            <a:r>
              <a:rPr lang="en-US" sz="900" dirty="0" smtClean="0"/>
              <a:t> | </a:t>
            </a:r>
            <a:r>
              <a:rPr lang="en-US" sz="900" u="sng" dirty="0" smtClean="0"/>
              <a:t>rating score: 7</a:t>
            </a:r>
          </a:p>
          <a:p>
            <a:pPr marL="228600" indent="-228600">
              <a:spcBef>
                <a:spcPts val="600"/>
              </a:spcBef>
              <a:buFont typeface="+mj-lt"/>
              <a:buAutoNum type="arabicPeriod" startAt="2"/>
            </a:pPr>
            <a:r>
              <a:rPr lang="en-US" sz="900" u="sng" dirty="0" smtClean="0"/>
              <a:t>Discovery </a:t>
            </a:r>
            <a:r>
              <a:rPr lang="en-US" sz="900" u="sng" dirty="0"/>
              <a:t>of a summation phenomenon regarding the effects of subthreshold </a:t>
            </a:r>
            <a:r>
              <a:rPr lang="en-US" sz="900" u="sng" dirty="0" smtClean="0"/>
              <a:t>electric </a:t>
            </a:r>
            <a:r>
              <a:rPr lang="en-US" sz="900" u="sng" dirty="0"/>
              <a:t>field stimulations in human cortex</a:t>
            </a:r>
            <a:r>
              <a:rPr lang="en-US" sz="900" dirty="0"/>
              <a:t>, by Alice Yu (July 12, </a:t>
            </a:r>
            <a:r>
              <a:rPr lang="en-US" sz="900" dirty="0" smtClean="0"/>
              <a:t>2017)</a:t>
            </a:r>
          </a:p>
          <a:p>
            <a:pPr>
              <a:spcAft>
                <a:spcPts val="400"/>
              </a:spcAft>
            </a:pPr>
            <a:r>
              <a:rPr lang="en-US" sz="900" dirty="0" smtClean="0"/>
              <a:t>         </a:t>
            </a:r>
            <a:r>
              <a:rPr lang="en-US" sz="900" u="sng" dirty="0" smtClean="0"/>
              <a:t>comments (</a:t>
            </a:r>
            <a:r>
              <a:rPr lang="en-US" sz="900" u="sng" dirty="0"/>
              <a:t>4</a:t>
            </a:r>
            <a:r>
              <a:rPr lang="en-US" sz="900" u="sng" dirty="0" smtClean="0"/>
              <a:t>)</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9</a:t>
            </a:r>
            <a:endParaRPr lang="en-US" sz="900" dirty="0" smtClean="0"/>
          </a:p>
          <a:p>
            <a:pPr marL="228600" indent="-228600">
              <a:spcBef>
                <a:spcPts val="600"/>
              </a:spcBef>
              <a:buFont typeface="+mj-lt"/>
              <a:buAutoNum type="arabicPeriod" startAt="3"/>
            </a:pPr>
            <a:r>
              <a:rPr lang="en-US" sz="900" u="sng" dirty="0"/>
              <a:t>Discovery of a </a:t>
            </a:r>
            <a:r>
              <a:rPr lang="en-US" sz="900" u="sng" dirty="0" smtClean="0"/>
              <a:t>mechanism </a:t>
            </a:r>
            <a:r>
              <a:rPr lang="en-US" sz="900" u="sng" dirty="0"/>
              <a:t>controlling the communication between neurons </a:t>
            </a:r>
            <a:r>
              <a:rPr lang="en-US" sz="900" dirty="0"/>
              <a:t>by </a:t>
            </a:r>
            <a:r>
              <a:rPr lang="en-US" sz="900" dirty="0" smtClean="0"/>
              <a:t>Jonathan Lewis </a:t>
            </a:r>
            <a:r>
              <a:rPr lang="en-US" sz="900" dirty="0"/>
              <a:t>(</a:t>
            </a:r>
            <a:r>
              <a:rPr lang="en-US" sz="900" dirty="0" smtClean="0"/>
              <a:t>Aug </a:t>
            </a:r>
            <a:r>
              <a:rPr lang="en-US" sz="900" dirty="0"/>
              <a:t>13, </a:t>
            </a:r>
            <a:r>
              <a:rPr lang="en-US" sz="900" dirty="0" smtClean="0"/>
              <a:t>2017). </a:t>
            </a:r>
          </a:p>
          <a:p>
            <a:pPr>
              <a:spcAft>
                <a:spcPts val="400"/>
              </a:spcAft>
            </a:pPr>
            <a:r>
              <a:rPr lang="en-US" sz="900" dirty="0" smtClean="0"/>
              <a:t>         </a:t>
            </a:r>
            <a:r>
              <a:rPr lang="en-US" sz="900" u="sng" dirty="0" smtClean="0"/>
              <a:t>comments (6</a:t>
            </a:r>
            <a:r>
              <a:rPr lang="en-US" sz="900" u="sng" dirty="0"/>
              <a:t>)</a:t>
            </a:r>
            <a:r>
              <a:rPr lang="en-US" sz="900" dirty="0"/>
              <a:t> | </a:t>
            </a:r>
            <a:r>
              <a:rPr lang="en-US" sz="900" u="sng" dirty="0"/>
              <a:t>peer review</a:t>
            </a:r>
            <a:r>
              <a:rPr lang="en-US" sz="900" dirty="0"/>
              <a:t> | </a:t>
            </a:r>
            <a:r>
              <a:rPr lang="en-US" sz="900" u="sng" dirty="0"/>
              <a:t>rating score: 2</a:t>
            </a:r>
            <a:endParaRPr lang="en-US" sz="900" dirty="0" smtClean="0"/>
          </a:p>
          <a:p>
            <a:pPr marL="228600" indent="-228600">
              <a:spcBef>
                <a:spcPts val="600"/>
              </a:spcBef>
              <a:buFont typeface="+mj-lt"/>
              <a:buAutoNum type="arabicPeriod" startAt="4"/>
            </a:pPr>
            <a:r>
              <a:rPr lang="en-US" sz="900" u="sng" dirty="0"/>
              <a:t>Discovery of a new mechanism </a:t>
            </a:r>
            <a:r>
              <a:rPr lang="en-US" sz="900" u="sng" dirty="0" smtClean="0"/>
              <a:t>controlling the communication </a:t>
            </a:r>
            <a:r>
              <a:rPr lang="en-US" sz="900" u="sng" dirty="0"/>
              <a:t>between neurons</a:t>
            </a:r>
            <a:r>
              <a:rPr lang="en-US" sz="900" dirty="0"/>
              <a:t>, by </a:t>
            </a:r>
            <a:r>
              <a:rPr lang="en-US" sz="900" dirty="0" smtClean="0"/>
              <a:t>Lewis </a:t>
            </a:r>
            <a:r>
              <a:rPr lang="en-US" sz="900" dirty="0"/>
              <a:t>(Oct. 21, </a:t>
            </a:r>
            <a:r>
              <a:rPr lang="en-US" sz="900" dirty="0" smtClean="0"/>
              <a:t>2017).</a:t>
            </a:r>
          </a:p>
          <a:p>
            <a:pPr>
              <a:spcAft>
                <a:spcPts val="400"/>
              </a:spcAft>
            </a:pPr>
            <a:r>
              <a:rPr lang="en-US" sz="900" dirty="0"/>
              <a:t> </a:t>
            </a:r>
            <a:r>
              <a:rPr lang="en-US" sz="900" dirty="0" smtClean="0"/>
              <a:t>        </a:t>
            </a:r>
            <a:r>
              <a:rPr lang="en-US" sz="900" u="sng" dirty="0" smtClean="0"/>
              <a:t>comments </a:t>
            </a:r>
            <a:r>
              <a:rPr lang="en-US" sz="900" u="sng" dirty="0"/>
              <a:t>(</a:t>
            </a:r>
            <a:r>
              <a:rPr lang="en-US" sz="900" u="sng" dirty="0" smtClean="0"/>
              <a:t>21)</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8</a:t>
            </a:r>
            <a:endParaRPr lang="en-US" sz="900" dirty="0" smtClean="0"/>
          </a:p>
          <a:p>
            <a:pPr marL="228600" indent="-228600">
              <a:spcBef>
                <a:spcPts val="600"/>
              </a:spcBef>
              <a:buFont typeface="+mj-lt"/>
              <a:buAutoNum type="arabicPeriod" startAt="5"/>
            </a:pPr>
            <a:r>
              <a:rPr lang="en-US" sz="900" u="sng" dirty="0"/>
              <a:t>An idea for preventing the triggering of protein misfolding disease in brain tissue</a:t>
            </a:r>
            <a:r>
              <a:rPr lang="en-US" sz="900" dirty="0"/>
              <a:t>, by Kathy Cooley (June 4, </a:t>
            </a:r>
            <a:r>
              <a:rPr lang="en-US" sz="900" dirty="0" smtClean="0"/>
              <a:t>2017)</a:t>
            </a:r>
          </a:p>
          <a:p>
            <a:pPr>
              <a:spcAft>
                <a:spcPts val="400"/>
              </a:spcAft>
            </a:pPr>
            <a:r>
              <a:rPr lang="en-US" sz="900" dirty="0"/>
              <a:t> </a:t>
            </a:r>
            <a:r>
              <a:rPr lang="en-US" sz="900" dirty="0" smtClean="0"/>
              <a:t>        </a:t>
            </a:r>
            <a:r>
              <a:rPr lang="en-US" sz="900" u="sng" dirty="0" smtClean="0"/>
              <a:t>comments (31)</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4</a:t>
            </a:r>
          </a:p>
          <a:p>
            <a:pPr marL="228600" indent="-228600">
              <a:spcBef>
                <a:spcPts val="600"/>
              </a:spcBef>
              <a:buFont typeface="+mj-lt"/>
              <a:buAutoNum type="arabicPeriod" startAt="6"/>
            </a:pPr>
            <a:r>
              <a:rPr lang="en-US" sz="900" u="sng" dirty="0"/>
              <a:t>Discovery of a new mechanism controlling the communication between neurons</a:t>
            </a:r>
            <a:r>
              <a:rPr lang="en-US" sz="900" dirty="0"/>
              <a:t>, by </a:t>
            </a:r>
            <a:r>
              <a:rPr lang="en-US" sz="900" dirty="0" smtClean="0"/>
              <a:t>Lewis </a:t>
            </a:r>
            <a:r>
              <a:rPr lang="en-US" sz="900" dirty="0"/>
              <a:t>(Oct. 21, 2017).</a:t>
            </a:r>
          </a:p>
          <a:p>
            <a:pPr>
              <a:spcAft>
                <a:spcPts val="400"/>
              </a:spcAft>
            </a:pPr>
            <a:r>
              <a:rPr lang="en-US" sz="900" dirty="0"/>
              <a:t>         </a:t>
            </a:r>
            <a:r>
              <a:rPr lang="en-US" sz="900" u="sng" dirty="0"/>
              <a:t>comments (21)</a:t>
            </a:r>
            <a:r>
              <a:rPr lang="en-US" sz="900" dirty="0"/>
              <a:t> | </a:t>
            </a:r>
            <a:r>
              <a:rPr lang="en-US" sz="900" u="sng" dirty="0"/>
              <a:t>peer review</a:t>
            </a:r>
            <a:r>
              <a:rPr lang="en-US" sz="900" dirty="0"/>
              <a:t> | </a:t>
            </a:r>
            <a:r>
              <a:rPr lang="en-US" sz="900" u="sng" dirty="0"/>
              <a:t>rating score: </a:t>
            </a:r>
            <a:r>
              <a:rPr lang="en-US" sz="900" u="sng" dirty="0" smtClean="0"/>
              <a:t>8</a:t>
            </a:r>
          </a:p>
        </p:txBody>
      </p:sp>
      <p:sp>
        <p:nvSpPr>
          <p:cNvPr id="39" name="TextBox 38"/>
          <p:cNvSpPr txBox="1"/>
          <p:nvPr/>
        </p:nvSpPr>
        <p:spPr>
          <a:xfrm>
            <a:off x="4838700" y="1219200"/>
            <a:ext cx="3733800" cy="4334520"/>
          </a:xfrm>
          <a:prstGeom prst="rect">
            <a:avLst/>
          </a:prstGeom>
          <a:noFill/>
        </p:spPr>
        <p:txBody>
          <a:bodyPr wrap="square" rtlCol="0">
            <a:spAutoFit/>
          </a:bodyPr>
          <a:lstStyle/>
          <a:p>
            <a:pPr algn="ctr">
              <a:spcAft>
                <a:spcPts val="300"/>
              </a:spcAft>
            </a:pPr>
            <a:r>
              <a:rPr lang="en-US" sz="2000" b="1" dirty="0" smtClean="0">
                <a:latin typeface="Candara" panose="020E0502030303020204" pitchFamily="34" charset="0"/>
                <a:cs typeface="Times New Roman" panose="02020603050405020304" pitchFamily="18" charset="0"/>
              </a:rPr>
              <a:t>Priority-Claims in</a:t>
            </a:r>
          </a:p>
          <a:p>
            <a:pPr algn="ctr">
              <a:spcAft>
                <a:spcPts val="2400"/>
              </a:spcAft>
            </a:pPr>
            <a:r>
              <a:rPr lang="en-US" sz="2000" b="1" dirty="0" smtClean="0">
                <a:latin typeface="Candara" panose="020E0502030303020204" pitchFamily="34" charset="0"/>
                <a:cs typeface="Times New Roman" panose="02020603050405020304" pitchFamily="18" charset="0"/>
              </a:rPr>
              <a:t>Science &amp; Engineering</a:t>
            </a:r>
          </a:p>
          <a:p>
            <a:pPr algn="ctr">
              <a:spcAft>
                <a:spcPts val="1200"/>
              </a:spcAft>
            </a:pPr>
            <a:r>
              <a:rPr lang="en-US" sz="1100" b="1" dirty="0" smtClean="0"/>
              <a:t>Sub-filed: Semiconductors </a:t>
            </a:r>
            <a:endParaRPr lang="en-US" sz="1100" dirty="0" smtClean="0"/>
          </a:p>
          <a:p>
            <a:pPr marL="228600" indent="-228600">
              <a:buFont typeface="+mj-lt"/>
              <a:buAutoNum type="arabicPeriod"/>
            </a:pPr>
            <a:r>
              <a:rPr lang="en-US" sz="900" u="sng" dirty="0" smtClean="0"/>
              <a:t>Discovery of a new mechanism controlling communication between neurons</a:t>
            </a:r>
            <a:r>
              <a:rPr lang="en-US" sz="900" dirty="0" smtClean="0"/>
              <a:t>, </a:t>
            </a:r>
            <a:r>
              <a:rPr lang="en-US" sz="900" dirty="0"/>
              <a:t>by </a:t>
            </a:r>
            <a:r>
              <a:rPr lang="en-US" sz="900" dirty="0" smtClean="0"/>
              <a:t>Jonathan Lewis (June </a:t>
            </a:r>
            <a:r>
              <a:rPr lang="en-US" sz="900" dirty="0"/>
              <a:t>4, </a:t>
            </a:r>
            <a:r>
              <a:rPr lang="en-US" sz="900" dirty="0" smtClean="0"/>
              <a:t>2017).</a:t>
            </a:r>
          </a:p>
          <a:p>
            <a:pPr>
              <a:spcAft>
                <a:spcPts val="400"/>
              </a:spcAft>
            </a:pPr>
            <a:r>
              <a:rPr lang="en-US" sz="900" dirty="0" smtClean="0"/>
              <a:t>         </a:t>
            </a:r>
            <a:r>
              <a:rPr lang="en-US" sz="900" u="sng" dirty="0" smtClean="0"/>
              <a:t>comments (26)</a:t>
            </a:r>
            <a:r>
              <a:rPr lang="en-US" sz="900" dirty="0" smtClean="0"/>
              <a:t> | </a:t>
            </a:r>
            <a:r>
              <a:rPr lang="en-US" sz="900" u="sng" dirty="0" smtClean="0"/>
              <a:t>peer review</a:t>
            </a:r>
            <a:r>
              <a:rPr lang="en-US" sz="900" dirty="0" smtClean="0"/>
              <a:t> | </a:t>
            </a:r>
            <a:r>
              <a:rPr lang="en-US" sz="900" u="sng" dirty="0" smtClean="0"/>
              <a:t>rating score: 7</a:t>
            </a:r>
          </a:p>
          <a:p>
            <a:pPr marL="228600" indent="-228600">
              <a:spcBef>
                <a:spcPts val="600"/>
              </a:spcBef>
              <a:buFont typeface="+mj-lt"/>
              <a:buAutoNum type="arabicPeriod" startAt="2"/>
            </a:pPr>
            <a:r>
              <a:rPr lang="en-US" sz="900" u="sng" dirty="0" smtClean="0"/>
              <a:t>Discovery </a:t>
            </a:r>
            <a:r>
              <a:rPr lang="en-US" sz="900" u="sng" dirty="0"/>
              <a:t>of a summation phenomenon regarding the effects of subthreshold </a:t>
            </a:r>
            <a:r>
              <a:rPr lang="en-US" sz="900" u="sng" dirty="0" smtClean="0"/>
              <a:t>electric </a:t>
            </a:r>
            <a:r>
              <a:rPr lang="en-US" sz="900" u="sng" dirty="0"/>
              <a:t>field stimulations in human cortex</a:t>
            </a:r>
            <a:r>
              <a:rPr lang="en-US" sz="900" dirty="0"/>
              <a:t>, by Alice Yu (July 12, </a:t>
            </a:r>
            <a:r>
              <a:rPr lang="en-US" sz="900" dirty="0" smtClean="0"/>
              <a:t>2017)</a:t>
            </a:r>
          </a:p>
          <a:p>
            <a:pPr>
              <a:spcAft>
                <a:spcPts val="400"/>
              </a:spcAft>
            </a:pPr>
            <a:r>
              <a:rPr lang="en-US" sz="900" dirty="0" smtClean="0"/>
              <a:t>         </a:t>
            </a:r>
            <a:r>
              <a:rPr lang="en-US" sz="900" u="sng" dirty="0" smtClean="0"/>
              <a:t>comments (</a:t>
            </a:r>
            <a:r>
              <a:rPr lang="en-US" sz="900" u="sng" dirty="0"/>
              <a:t>4</a:t>
            </a:r>
            <a:r>
              <a:rPr lang="en-US" sz="900" u="sng" dirty="0" smtClean="0"/>
              <a:t>)</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9</a:t>
            </a:r>
            <a:endParaRPr lang="en-US" sz="900" dirty="0" smtClean="0"/>
          </a:p>
          <a:p>
            <a:pPr marL="228600" indent="-228600">
              <a:spcBef>
                <a:spcPts val="600"/>
              </a:spcBef>
              <a:buFont typeface="+mj-lt"/>
              <a:buAutoNum type="arabicPeriod" startAt="3"/>
            </a:pPr>
            <a:r>
              <a:rPr lang="en-US" sz="900" u="sng" dirty="0"/>
              <a:t>Discovery of a </a:t>
            </a:r>
            <a:r>
              <a:rPr lang="en-US" sz="900" u="sng" dirty="0" smtClean="0"/>
              <a:t>mechanism </a:t>
            </a:r>
            <a:r>
              <a:rPr lang="en-US" sz="900" u="sng" dirty="0"/>
              <a:t>controlling the communication between neurons </a:t>
            </a:r>
            <a:r>
              <a:rPr lang="en-US" sz="900" dirty="0"/>
              <a:t>by </a:t>
            </a:r>
            <a:r>
              <a:rPr lang="en-US" sz="900" dirty="0" smtClean="0"/>
              <a:t>Jonathan Lewis </a:t>
            </a:r>
            <a:r>
              <a:rPr lang="en-US" sz="900" dirty="0"/>
              <a:t>(</a:t>
            </a:r>
            <a:r>
              <a:rPr lang="en-US" sz="900" dirty="0" smtClean="0"/>
              <a:t>Aug </a:t>
            </a:r>
            <a:r>
              <a:rPr lang="en-US" sz="900" dirty="0"/>
              <a:t>13, </a:t>
            </a:r>
            <a:r>
              <a:rPr lang="en-US" sz="900" dirty="0" smtClean="0"/>
              <a:t>2017). </a:t>
            </a:r>
          </a:p>
          <a:p>
            <a:pPr>
              <a:spcAft>
                <a:spcPts val="400"/>
              </a:spcAft>
            </a:pPr>
            <a:r>
              <a:rPr lang="en-US" sz="900" dirty="0" smtClean="0"/>
              <a:t>         </a:t>
            </a:r>
            <a:r>
              <a:rPr lang="en-US" sz="900" u="sng" dirty="0" smtClean="0"/>
              <a:t>comments (6</a:t>
            </a:r>
            <a:r>
              <a:rPr lang="en-US" sz="900" u="sng" dirty="0"/>
              <a:t>)</a:t>
            </a:r>
            <a:r>
              <a:rPr lang="en-US" sz="900" dirty="0"/>
              <a:t> | </a:t>
            </a:r>
            <a:r>
              <a:rPr lang="en-US" sz="900" u="sng" dirty="0"/>
              <a:t>peer review</a:t>
            </a:r>
            <a:r>
              <a:rPr lang="en-US" sz="900" dirty="0"/>
              <a:t> | </a:t>
            </a:r>
            <a:r>
              <a:rPr lang="en-US" sz="900" u="sng" dirty="0"/>
              <a:t>rating score: 2</a:t>
            </a:r>
            <a:endParaRPr lang="en-US" sz="900" dirty="0" smtClean="0"/>
          </a:p>
          <a:p>
            <a:pPr marL="228600" indent="-228600">
              <a:spcBef>
                <a:spcPts val="600"/>
              </a:spcBef>
              <a:buFont typeface="+mj-lt"/>
              <a:buAutoNum type="arabicPeriod" startAt="4"/>
            </a:pPr>
            <a:r>
              <a:rPr lang="en-US" sz="900" u="sng" dirty="0"/>
              <a:t>Discovery of a new mechanism </a:t>
            </a:r>
            <a:r>
              <a:rPr lang="en-US" sz="900" u="sng" dirty="0" smtClean="0"/>
              <a:t>controlling the communication </a:t>
            </a:r>
            <a:r>
              <a:rPr lang="en-US" sz="900" u="sng" dirty="0"/>
              <a:t>between neurons</a:t>
            </a:r>
            <a:r>
              <a:rPr lang="en-US" sz="900" dirty="0"/>
              <a:t>, by </a:t>
            </a:r>
            <a:r>
              <a:rPr lang="en-US" sz="900" dirty="0" smtClean="0"/>
              <a:t>Lewis </a:t>
            </a:r>
            <a:r>
              <a:rPr lang="en-US" sz="900" dirty="0"/>
              <a:t>(Oct. 21, </a:t>
            </a:r>
            <a:r>
              <a:rPr lang="en-US" sz="900" dirty="0" smtClean="0"/>
              <a:t>2017).</a:t>
            </a:r>
          </a:p>
          <a:p>
            <a:pPr>
              <a:spcAft>
                <a:spcPts val="400"/>
              </a:spcAft>
            </a:pPr>
            <a:r>
              <a:rPr lang="en-US" sz="900" dirty="0"/>
              <a:t> </a:t>
            </a:r>
            <a:r>
              <a:rPr lang="en-US" sz="900" dirty="0" smtClean="0"/>
              <a:t>        </a:t>
            </a:r>
            <a:r>
              <a:rPr lang="en-US" sz="900" u="sng" dirty="0" smtClean="0"/>
              <a:t>comments </a:t>
            </a:r>
            <a:r>
              <a:rPr lang="en-US" sz="900" u="sng" dirty="0"/>
              <a:t>(</a:t>
            </a:r>
            <a:r>
              <a:rPr lang="en-US" sz="900" u="sng" dirty="0" smtClean="0"/>
              <a:t>21)</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8</a:t>
            </a:r>
            <a:endParaRPr lang="en-US" sz="900" dirty="0" smtClean="0"/>
          </a:p>
          <a:p>
            <a:pPr marL="228600" indent="-228600">
              <a:spcBef>
                <a:spcPts val="600"/>
              </a:spcBef>
              <a:buFont typeface="+mj-lt"/>
              <a:buAutoNum type="arabicPeriod" startAt="5"/>
            </a:pPr>
            <a:r>
              <a:rPr lang="en-US" sz="900" u="sng" dirty="0"/>
              <a:t>An idea for preventing the triggering of protein misfolding disease in brain tissue</a:t>
            </a:r>
            <a:r>
              <a:rPr lang="en-US" sz="900" dirty="0"/>
              <a:t>, by Kathy Cooley (June 4, </a:t>
            </a:r>
            <a:r>
              <a:rPr lang="en-US" sz="900" dirty="0" smtClean="0"/>
              <a:t>2017)</a:t>
            </a:r>
          </a:p>
          <a:p>
            <a:pPr>
              <a:spcAft>
                <a:spcPts val="400"/>
              </a:spcAft>
            </a:pPr>
            <a:r>
              <a:rPr lang="en-US" sz="900" dirty="0"/>
              <a:t> </a:t>
            </a:r>
            <a:r>
              <a:rPr lang="en-US" sz="900" dirty="0" smtClean="0"/>
              <a:t>        </a:t>
            </a:r>
            <a:r>
              <a:rPr lang="en-US" sz="900" u="sng" dirty="0" smtClean="0"/>
              <a:t>comments (31)</a:t>
            </a:r>
            <a:r>
              <a:rPr lang="en-US" sz="900" dirty="0" smtClean="0"/>
              <a:t> </a:t>
            </a:r>
            <a:r>
              <a:rPr lang="en-US" sz="900" dirty="0"/>
              <a:t>| </a:t>
            </a:r>
            <a:r>
              <a:rPr lang="en-US" sz="900" u="sng" dirty="0"/>
              <a:t>peer review</a:t>
            </a:r>
            <a:r>
              <a:rPr lang="en-US" sz="900" dirty="0"/>
              <a:t> | </a:t>
            </a:r>
            <a:r>
              <a:rPr lang="en-US" sz="900" u="sng" dirty="0"/>
              <a:t>rating score: </a:t>
            </a:r>
            <a:r>
              <a:rPr lang="en-US" sz="900" u="sng" dirty="0" smtClean="0"/>
              <a:t>4</a:t>
            </a:r>
            <a:endParaRPr lang="en-US" sz="900" dirty="0" smtClean="0"/>
          </a:p>
          <a:p>
            <a:pPr marL="228600" indent="-228600">
              <a:spcBef>
                <a:spcPts val="600"/>
              </a:spcBef>
              <a:buFont typeface="+mj-lt"/>
              <a:buAutoNum type="arabicPeriod" startAt="6"/>
            </a:pPr>
            <a:r>
              <a:rPr lang="en-US" sz="900" u="sng" dirty="0"/>
              <a:t>Discovery of a new mechanism controlling the </a:t>
            </a:r>
            <a:r>
              <a:rPr lang="en-US" sz="900" u="sng" dirty="0" smtClean="0"/>
              <a:t>communication</a:t>
            </a:r>
            <a:endParaRPr lang="en-US" sz="900" dirty="0" smtClean="0"/>
          </a:p>
        </p:txBody>
      </p:sp>
      <p:sp>
        <p:nvSpPr>
          <p:cNvPr id="3" name="TextBox 2"/>
          <p:cNvSpPr txBox="1"/>
          <p:nvPr/>
        </p:nvSpPr>
        <p:spPr>
          <a:xfrm>
            <a:off x="2085739" y="5791200"/>
            <a:ext cx="5006820" cy="784830"/>
          </a:xfrm>
          <a:prstGeom prst="rect">
            <a:avLst/>
          </a:prstGeom>
          <a:noFill/>
        </p:spPr>
        <p:txBody>
          <a:bodyPr wrap="none" rtlCol="0">
            <a:spAutoFit/>
          </a:bodyPr>
          <a:lstStyle/>
          <a:p>
            <a:pPr algn="ctr">
              <a:spcAft>
                <a:spcPts val="600"/>
              </a:spcAft>
            </a:pPr>
            <a:r>
              <a:rPr lang="en-US" sz="2000" b="1" i="1" smtClean="0"/>
              <a:t>likely to attract lots </a:t>
            </a:r>
            <a:r>
              <a:rPr lang="en-US" sz="2000" b="1" i="1" dirty="0" smtClean="0"/>
              <a:t>of </a:t>
            </a:r>
            <a:r>
              <a:rPr lang="en-US" sz="2000" b="1" i="1" smtClean="0"/>
              <a:t>viewers!!</a:t>
            </a:r>
          </a:p>
          <a:p>
            <a:pPr algn="ctr"/>
            <a:r>
              <a:rPr lang="en-US" sz="2000" i="1"/>
              <a:t>(</a:t>
            </a:r>
            <a:r>
              <a:rPr lang="en-US" sz="2000" i="1" smtClean="0"/>
              <a:t>comments … opinions … peer review … rating)</a:t>
            </a:r>
            <a:endParaRPr lang="en-US" sz="2000" i="1" dirty="0"/>
          </a:p>
        </p:txBody>
      </p:sp>
      <p:pic>
        <p:nvPicPr>
          <p:cNvPr id="1026" name="Picture 2" descr="C:\Users\jcomanescu\Desktop\imag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4900" y="1385555"/>
            <a:ext cx="324044" cy="36704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jcomanescu\Desktop\medicine-clipart-medical-sign-12.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 y="1125429"/>
            <a:ext cx="319940" cy="39857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104900" y="1048512"/>
            <a:ext cx="2871216" cy="551688"/>
            <a:chOff x="1066800" y="1124712"/>
            <a:chExt cx="2852928" cy="551688"/>
          </a:xfrm>
        </p:grpSpPr>
        <p:cxnSp>
          <p:nvCxnSpPr>
            <p:cNvPr id="5" name="Straight Connector 4"/>
            <p:cNvCxnSpPr/>
            <p:nvPr/>
          </p:nvCxnSpPr>
          <p:spPr>
            <a:xfrm>
              <a:off x="1066800" y="1676400"/>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66800" y="1124712"/>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5238944" y="1213104"/>
            <a:ext cx="2876355" cy="762000"/>
            <a:chOff x="1066800" y="1124712"/>
            <a:chExt cx="2852928" cy="551688"/>
          </a:xfrm>
        </p:grpSpPr>
        <p:cxnSp>
          <p:nvCxnSpPr>
            <p:cNvPr id="18" name="Straight Connector 17"/>
            <p:cNvCxnSpPr/>
            <p:nvPr/>
          </p:nvCxnSpPr>
          <p:spPr>
            <a:xfrm>
              <a:off x="1066800" y="1676400"/>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066800" y="1124712"/>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89483312"/>
      </p:ext>
    </p:extLst>
  </p:cSld>
  <p:clrMapOvr>
    <a:masterClrMapping/>
  </p:clrMapOvr>
  <mc:AlternateContent xmlns:mc="http://schemas.openxmlformats.org/markup-compatibility/2006" xmlns:p14="http://schemas.microsoft.com/office/powerpoint/2010/main">
    <mc:Choice Requires="p14">
      <p:transition spd="slow" p14:dur="2000" advTm="29741"/>
    </mc:Choice>
    <mc:Fallback xmlns="">
      <p:transition spd="slow" advTm="29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118083"/>
            <a:ext cx="8991600" cy="6511317"/>
            <a:chOff x="76200" y="118083"/>
            <a:chExt cx="8991600" cy="6511317"/>
          </a:xfrm>
        </p:grpSpPr>
        <p:sp>
          <p:nvSpPr>
            <p:cNvPr id="17" name="TextBox 16"/>
            <p:cNvSpPr txBox="1"/>
            <p:nvPr/>
          </p:nvSpPr>
          <p:spPr>
            <a:xfrm>
              <a:off x="152400" y="3397746"/>
              <a:ext cx="1514643" cy="3108543"/>
            </a:xfrm>
            <a:prstGeom prst="rect">
              <a:avLst/>
            </a:prstGeom>
            <a:noFill/>
          </p:spPr>
          <p:txBody>
            <a:bodyPr wrap="square" rtlCol="0">
              <a:spAutoFit/>
            </a:bodyPr>
            <a:lstStyle/>
            <a:p>
              <a:r>
                <a:rPr lang="en-US" sz="1000" b="1" dirty="0">
                  <a:latin typeface="Candara" panose="020E0502030303020204" pitchFamily="34" charset="0"/>
                  <a:cs typeface="Arial" pitchFamily="34" charset="0"/>
                </a:rPr>
                <a:t>Biology</a:t>
              </a:r>
            </a:p>
            <a:p>
              <a:r>
                <a:rPr lang="en-US" sz="900" dirty="0">
                  <a:latin typeface="Candara" panose="020E0502030303020204" pitchFamily="34" charset="0"/>
                </a:rPr>
                <a:t>Microbiology</a:t>
              </a:r>
            </a:p>
            <a:p>
              <a:r>
                <a:rPr lang="en-US" sz="900" dirty="0">
                  <a:latin typeface="Candara" panose="020E0502030303020204" pitchFamily="34" charset="0"/>
                </a:rPr>
                <a:t>Cell Biology</a:t>
              </a:r>
            </a:p>
            <a:p>
              <a:r>
                <a:rPr lang="en-US" sz="900" dirty="0">
                  <a:latin typeface="Candara" panose="020E0502030303020204" pitchFamily="34" charset="0"/>
                </a:rPr>
                <a:t>Genetics</a:t>
              </a:r>
            </a:p>
            <a:p>
              <a:r>
                <a:rPr lang="en-US" sz="900" dirty="0">
                  <a:latin typeface="Candara" panose="020E0502030303020204" pitchFamily="34" charset="0"/>
                </a:rPr>
                <a:t>Biochemistry</a:t>
              </a:r>
            </a:p>
            <a:p>
              <a:pPr>
                <a:spcAft>
                  <a:spcPts val="600"/>
                </a:spcAft>
              </a:pPr>
              <a:r>
                <a:rPr lang="en-US" sz="900" dirty="0">
                  <a:latin typeface="Candara" panose="020E0502030303020204" pitchFamily="34" charset="0"/>
                  <a:cs typeface="Arial" pitchFamily="34" charset="0"/>
                </a:rPr>
                <a:t>… see </a:t>
              </a:r>
              <a:r>
                <a:rPr lang="en-US" sz="900" dirty="0" smtClean="0">
                  <a:latin typeface="Candara" panose="020E0502030303020204" pitchFamily="34" charset="0"/>
                  <a:cs typeface="Arial" pitchFamily="34" charset="0"/>
                </a:rPr>
                <a:t>more</a:t>
              </a:r>
              <a:endParaRPr lang="en-US" sz="1000" b="1" dirty="0" smtClean="0">
                <a:solidFill>
                  <a:prstClr val="black"/>
                </a:solidFill>
                <a:latin typeface="Candara" panose="020E0502030303020204" pitchFamily="34" charset="0"/>
                <a:cs typeface="Arial" pitchFamily="34" charset="0"/>
              </a:endParaRPr>
            </a:p>
            <a:p>
              <a:pPr lvl="0"/>
              <a:r>
                <a:rPr lang="en-US" sz="1000" b="1" dirty="0" smtClean="0">
                  <a:solidFill>
                    <a:prstClr val="black"/>
                  </a:solidFill>
                  <a:latin typeface="Candara" panose="020E0502030303020204" pitchFamily="34" charset="0"/>
                  <a:cs typeface="Arial" pitchFamily="34" charset="0"/>
                </a:rPr>
                <a:t>Physics</a:t>
              </a:r>
              <a:endParaRPr lang="en-US" sz="1000" b="1" dirty="0">
                <a:solidFill>
                  <a:prstClr val="black"/>
                </a:solidFill>
                <a:latin typeface="Candara" panose="020E0502030303020204" pitchFamily="34" charset="0"/>
                <a:cs typeface="Arial" pitchFamily="34" charset="0"/>
              </a:endParaRPr>
            </a:p>
            <a:p>
              <a:pPr lvl="0"/>
              <a:r>
                <a:rPr lang="en-US" sz="900" dirty="0" smtClean="0">
                  <a:solidFill>
                    <a:prstClr val="black"/>
                  </a:solidFill>
                  <a:latin typeface="Candara" panose="020E0502030303020204" pitchFamily="34" charset="0"/>
                </a:rPr>
                <a:t>Nuclear Physics</a:t>
              </a:r>
            </a:p>
            <a:p>
              <a:pPr lvl="0"/>
              <a:r>
                <a:rPr lang="en-US" sz="900" dirty="0" smtClean="0">
                  <a:solidFill>
                    <a:prstClr val="black"/>
                  </a:solidFill>
                  <a:latin typeface="Candara" panose="020E0502030303020204" pitchFamily="34" charset="0"/>
                </a:rPr>
                <a:t>Particle Physics</a:t>
              </a:r>
            </a:p>
            <a:p>
              <a:pPr lvl="0"/>
              <a:r>
                <a:rPr lang="en-US" sz="900" dirty="0" smtClean="0">
                  <a:solidFill>
                    <a:prstClr val="black"/>
                  </a:solidFill>
                  <a:latin typeface="Candara" panose="020E0502030303020204" pitchFamily="34" charset="0"/>
                </a:rPr>
                <a:t>Condensed Matter</a:t>
              </a:r>
              <a:endParaRPr lang="en-US" sz="900" dirty="0">
                <a:solidFill>
                  <a:prstClr val="black"/>
                </a:solidFill>
                <a:latin typeface="Candara" panose="020E0502030303020204" pitchFamily="34" charset="0"/>
              </a:endParaRPr>
            </a:p>
            <a:p>
              <a:pPr lvl="0"/>
              <a:r>
                <a:rPr lang="en-US" sz="900" dirty="0">
                  <a:solidFill>
                    <a:prstClr val="black"/>
                  </a:solidFill>
                  <a:latin typeface="Candara" panose="020E0502030303020204" pitchFamily="34" charset="0"/>
                  <a:cs typeface="Arial" pitchFamily="34" charset="0"/>
                </a:rPr>
                <a:t>… see </a:t>
              </a:r>
              <a:r>
                <a:rPr lang="en-US" sz="900" dirty="0" smtClean="0">
                  <a:solidFill>
                    <a:prstClr val="black"/>
                  </a:solidFill>
                  <a:latin typeface="Candara" panose="020E0502030303020204" pitchFamily="34" charset="0"/>
                  <a:cs typeface="Arial" pitchFamily="34" charset="0"/>
                </a:rPr>
                <a:t>more</a:t>
              </a:r>
              <a:endParaRPr lang="en-US" sz="1000"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Chemistry</a:t>
              </a:r>
            </a:p>
            <a:p>
              <a:pPr>
                <a:spcBef>
                  <a:spcPts val="600"/>
                </a:spcBef>
              </a:pPr>
              <a:r>
                <a:rPr lang="en-US" sz="1000" b="1" dirty="0" smtClean="0">
                  <a:latin typeface="Candara" panose="020E0502030303020204" pitchFamily="34" charset="0"/>
                  <a:cs typeface="Arial" pitchFamily="34" charset="0"/>
                </a:rPr>
                <a:t>Geology</a:t>
              </a:r>
            </a:p>
            <a:p>
              <a:pPr>
                <a:spcBef>
                  <a:spcPts val="600"/>
                </a:spcBef>
              </a:pPr>
              <a:r>
                <a:rPr lang="en-US" sz="1000" b="1" dirty="0" smtClean="0">
                  <a:latin typeface="Candara" panose="020E0502030303020204" pitchFamily="34" charset="0"/>
                  <a:cs typeface="Arial" pitchFamily="34" charset="0"/>
                </a:rPr>
                <a:t>Mathematics</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Information Tech. </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Environmental Sc.</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Engineering</a:t>
              </a:r>
            </a:p>
          </p:txBody>
        </p:sp>
        <p:sp>
          <p:nvSpPr>
            <p:cNvPr id="18" name="TextBox 17"/>
            <p:cNvSpPr txBox="1"/>
            <p:nvPr/>
          </p:nvSpPr>
          <p:spPr>
            <a:xfrm>
              <a:off x="1447800" y="3397746"/>
              <a:ext cx="1479947" cy="3231654"/>
            </a:xfrm>
            <a:prstGeom prst="rect">
              <a:avLst/>
            </a:prstGeom>
            <a:noFill/>
          </p:spPr>
          <p:txBody>
            <a:bodyPr wrap="square" rtlCol="0">
              <a:spAutoFit/>
            </a:bodyPr>
            <a:lstStyle/>
            <a:p>
              <a:r>
                <a:rPr lang="en-US" sz="1000" b="1" dirty="0">
                  <a:latin typeface="Candara" panose="020E0502030303020204" pitchFamily="34" charset="0"/>
                  <a:cs typeface="Arial" pitchFamily="34" charset="0"/>
                </a:rPr>
                <a:t>Medicine</a:t>
              </a:r>
            </a:p>
            <a:p>
              <a:r>
                <a:rPr lang="en-US" sz="900" dirty="0" smtClean="0">
                  <a:latin typeface="Candara" panose="020E0502030303020204" pitchFamily="34" charset="0"/>
                  <a:cs typeface="Arial" pitchFamily="34" charset="0"/>
                </a:rPr>
                <a:t>Cardiology</a:t>
              </a:r>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Orthopedics</a:t>
              </a:r>
            </a:p>
            <a:p>
              <a:r>
                <a:rPr lang="en-US" sz="900" u="sng" dirty="0" smtClean="0">
                  <a:solidFill>
                    <a:srgbClr val="0000FF"/>
                  </a:solidFill>
                  <a:latin typeface="Candara" panose="020E0502030303020204" pitchFamily="34" charset="0"/>
                  <a:cs typeface="Arial" pitchFamily="34" charset="0"/>
                </a:rPr>
                <a:t>Neurosciences</a:t>
              </a:r>
              <a:endParaRPr lang="en-US" sz="900" u="sng" dirty="0">
                <a:solidFill>
                  <a:srgbClr val="0000FF"/>
                </a:solidFill>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Ophthalmology</a:t>
              </a:r>
            </a:p>
            <a:p>
              <a:r>
                <a:rPr lang="en-US" sz="900" dirty="0" smtClean="0">
                  <a:latin typeface="Candara" panose="020E0502030303020204" pitchFamily="34" charset="0"/>
                  <a:cs typeface="Arial" pitchFamily="34" charset="0"/>
                </a:rPr>
                <a:t>Physical Therapy</a:t>
              </a:r>
            </a:p>
            <a:p>
              <a:r>
                <a:rPr lang="en-US" sz="900" dirty="0" smtClean="0">
                  <a:latin typeface="Candara" panose="020E0502030303020204" pitchFamily="34" charset="0"/>
                  <a:cs typeface="Arial" pitchFamily="34" charset="0"/>
                </a:rPr>
                <a:t>Urology</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Health Services</a:t>
              </a:r>
              <a:endParaRPr lang="en-US" sz="10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Health </a:t>
              </a:r>
              <a:r>
                <a:rPr lang="en-US" sz="900" dirty="0">
                  <a:latin typeface="Candara" panose="020E0502030303020204" pitchFamily="34" charset="0"/>
                  <a:cs typeface="Arial" pitchFamily="34" charset="0"/>
                </a:rPr>
                <a:t>Administration</a:t>
              </a:r>
            </a:p>
            <a:p>
              <a:r>
                <a:rPr lang="en-US" sz="900" dirty="0">
                  <a:latin typeface="Candara" panose="020E0502030303020204" pitchFamily="34" charset="0"/>
                  <a:cs typeface="Arial" pitchFamily="34" charset="0"/>
                </a:rPr>
                <a:t>Health </a:t>
              </a:r>
              <a:r>
                <a:rPr lang="en-US" sz="900" dirty="0" smtClean="0">
                  <a:latin typeface="Candara" panose="020E0502030303020204" pitchFamily="34" charset="0"/>
                  <a:cs typeface="Arial" pitchFamily="34" charset="0"/>
                </a:rPr>
                <a:t>Insurance</a:t>
              </a:r>
            </a:p>
            <a:p>
              <a:endParaRPr lang="en-US" sz="1000" dirty="0" smtClean="0">
                <a:latin typeface="Candara" panose="020E0502030303020204" pitchFamily="34" charset="0"/>
              </a:endParaRPr>
            </a:p>
            <a:p>
              <a:r>
                <a:rPr lang="en-US" sz="1000" b="1" dirty="0" smtClean="0">
                  <a:latin typeface="Candara" panose="020E0502030303020204" pitchFamily="34" charset="0"/>
                </a:rPr>
                <a:t>Social Sciences</a:t>
              </a:r>
            </a:p>
            <a:p>
              <a:r>
                <a:rPr lang="en-US" sz="900" dirty="0" smtClean="0">
                  <a:latin typeface="Candara" panose="020E0502030303020204" pitchFamily="34" charset="0"/>
                </a:rPr>
                <a:t>Sociology</a:t>
              </a:r>
            </a:p>
            <a:p>
              <a:r>
                <a:rPr lang="en-US" sz="900" dirty="0" smtClean="0">
                  <a:latin typeface="Candara" panose="020E0502030303020204" pitchFamily="34" charset="0"/>
                </a:rPr>
                <a:t>Disability Issues</a:t>
              </a:r>
            </a:p>
            <a:p>
              <a:r>
                <a:rPr lang="en-US" sz="900" dirty="0" smtClean="0">
                  <a:latin typeface="Candara" panose="020E0502030303020204" pitchFamily="34" charset="0"/>
                </a:rPr>
                <a:t>Poverty Issues</a:t>
              </a:r>
            </a:p>
            <a:p>
              <a:r>
                <a:rPr lang="en-US" sz="900" dirty="0" smtClean="0">
                  <a:latin typeface="Candara" panose="020E0502030303020204" pitchFamily="34" charset="0"/>
                </a:rPr>
                <a:t>see </a:t>
              </a:r>
              <a:r>
                <a:rPr lang="en-US" sz="900" dirty="0">
                  <a:latin typeface="Candara" panose="020E0502030303020204" pitchFamily="34" charset="0"/>
                </a:rPr>
                <a:t>more </a:t>
              </a:r>
            </a:p>
            <a:p>
              <a:pPr>
                <a:spcBef>
                  <a:spcPts val="600"/>
                </a:spcBef>
              </a:pPr>
              <a:r>
                <a:rPr lang="en-US" sz="1000" b="1" dirty="0">
                  <a:latin typeface="Candara" panose="020E0502030303020204" pitchFamily="34" charset="0"/>
                  <a:cs typeface="Arial" pitchFamily="34" charset="0"/>
                </a:rPr>
                <a:t>Education</a:t>
              </a:r>
            </a:p>
            <a:p>
              <a:r>
                <a:rPr lang="en-US" sz="900" dirty="0">
                  <a:latin typeface="Candara" panose="020E0502030303020204" pitchFamily="34" charset="0"/>
                  <a:cs typeface="Arial" pitchFamily="34" charset="0"/>
                </a:rPr>
                <a:t>Early </a:t>
              </a:r>
              <a:r>
                <a:rPr lang="en-US" sz="900" dirty="0" smtClean="0">
                  <a:latin typeface="Candara" panose="020E0502030303020204" pitchFamily="34" charset="0"/>
                  <a:cs typeface="Arial" pitchFamily="34" charset="0"/>
                </a:rPr>
                <a:t>childhood</a:t>
              </a:r>
            </a:p>
            <a:p>
              <a:r>
                <a:rPr lang="en-US" sz="900" dirty="0" smtClean="0">
                  <a:latin typeface="Candara" panose="020E0502030303020204" pitchFamily="34" charset="0"/>
                  <a:cs typeface="Arial" pitchFamily="34" charset="0"/>
                </a:rPr>
                <a:t>Primary School</a:t>
              </a:r>
            </a:p>
            <a:p>
              <a:r>
                <a:rPr lang="en-US" sz="900" dirty="0" smtClean="0">
                  <a:latin typeface="Candara" panose="020E0502030303020204" pitchFamily="34" charset="0"/>
                  <a:cs typeface="Arial" pitchFamily="34" charset="0"/>
                </a:rPr>
                <a:t>Higher Education</a:t>
              </a:r>
            </a:p>
          </p:txBody>
        </p:sp>
        <p:sp>
          <p:nvSpPr>
            <p:cNvPr id="19" name="TextBox 18"/>
            <p:cNvSpPr txBox="1"/>
            <p:nvPr/>
          </p:nvSpPr>
          <p:spPr>
            <a:xfrm>
              <a:off x="2819400" y="3397746"/>
              <a:ext cx="1591920" cy="3216265"/>
            </a:xfrm>
            <a:prstGeom prst="rect">
              <a:avLst/>
            </a:prstGeom>
            <a:noFill/>
          </p:spPr>
          <p:txBody>
            <a:bodyPr wrap="square" rtlCol="0">
              <a:spAutoFit/>
            </a:bodyPr>
            <a:lstStyle/>
            <a:p>
              <a:r>
                <a:rPr lang="en-US" sz="1000" b="1" dirty="0">
                  <a:latin typeface="Candara" panose="020E0502030303020204" pitchFamily="34" charset="0"/>
                  <a:cs typeface="Arial" pitchFamily="34" charset="0"/>
                </a:rPr>
                <a:t>Economics</a:t>
              </a:r>
            </a:p>
            <a:p>
              <a:r>
                <a:rPr lang="en-US" sz="900" dirty="0">
                  <a:latin typeface="Candara" panose="020E0502030303020204" pitchFamily="34" charset="0"/>
                  <a:cs typeface="Arial" pitchFamily="34" charset="0"/>
                </a:rPr>
                <a:t>Macro-economics</a:t>
              </a:r>
            </a:p>
            <a:p>
              <a:r>
                <a:rPr lang="en-US" sz="900" dirty="0" smtClean="0">
                  <a:latin typeface="Candara" panose="020E0502030303020204" pitchFamily="34" charset="0"/>
                  <a:cs typeface="Arial" pitchFamily="34" charset="0"/>
                </a:rPr>
                <a:t>Micro-economics</a:t>
              </a:r>
            </a:p>
            <a:p>
              <a:r>
                <a:rPr lang="en-US" sz="900" dirty="0" smtClean="0">
                  <a:latin typeface="Candara" panose="020E0502030303020204" pitchFamily="34" charset="0"/>
                  <a:cs typeface="Arial" pitchFamily="34" charset="0"/>
                </a:rPr>
                <a:t>Commerce &amp; Trade</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Business &amp; Management</a:t>
              </a:r>
            </a:p>
            <a:p>
              <a:r>
                <a:rPr lang="en-US" sz="900" dirty="0">
                  <a:latin typeface="Candara" panose="020E0502030303020204" pitchFamily="34" charset="0"/>
                  <a:cs typeface="Arial" pitchFamily="34" charset="0"/>
                </a:rPr>
                <a:t>Management</a:t>
              </a:r>
            </a:p>
            <a:p>
              <a:r>
                <a:rPr lang="en-US" sz="900" dirty="0">
                  <a:latin typeface="Candara" panose="020E0502030303020204" pitchFamily="34" charset="0"/>
                  <a:cs typeface="Arial" pitchFamily="34" charset="0"/>
                </a:rPr>
                <a:t>Accounting</a:t>
              </a:r>
            </a:p>
            <a:p>
              <a:r>
                <a:rPr lang="en-US" sz="900" dirty="0" smtClean="0">
                  <a:latin typeface="Candara" panose="020E0502030303020204" pitchFamily="34" charset="0"/>
                  <a:cs typeface="Arial" pitchFamily="34" charset="0"/>
                </a:rPr>
                <a:t>Taxation</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Finance &amp; Investing</a:t>
              </a:r>
            </a:p>
            <a:p>
              <a:r>
                <a:rPr lang="en-US" sz="1000" dirty="0">
                  <a:latin typeface="Candara" panose="020E0502030303020204" pitchFamily="34" charset="0"/>
                  <a:cs typeface="Arial" pitchFamily="34" charset="0"/>
                </a:rPr>
                <a:t>Venture capital</a:t>
              </a:r>
            </a:p>
            <a:p>
              <a:r>
                <a:rPr lang="en-US" sz="1000" dirty="0">
                  <a:latin typeface="Candara" panose="020E0502030303020204" pitchFamily="34" charset="0"/>
                  <a:cs typeface="Arial" pitchFamily="34" charset="0"/>
                </a:rPr>
                <a:t>Securities Trading</a:t>
              </a:r>
            </a:p>
            <a:p>
              <a:r>
                <a:rPr lang="en-US" sz="1000" dirty="0" smtClean="0">
                  <a:latin typeface="Candara" panose="020E0502030303020204" pitchFamily="34" charset="0"/>
                  <a:cs typeface="Arial" pitchFamily="34" charset="0"/>
                </a:rPr>
                <a:t>Mutual Funds</a:t>
              </a:r>
            </a:p>
            <a:p>
              <a:r>
                <a:rPr lang="en-US" sz="1000" dirty="0" smtClean="0">
                  <a:latin typeface="Candara" panose="020E0502030303020204" pitchFamily="34" charset="0"/>
                  <a:cs typeface="Arial" pitchFamily="34" charset="0"/>
                </a:rPr>
                <a:t>Banking</a:t>
              </a:r>
            </a:p>
            <a:p>
              <a:endParaRPr lang="en-US" sz="1000" b="1" dirty="0" smtClean="0">
                <a:latin typeface="Candara" panose="020E0502030303020204" pitchFamily="34" charset="0"/>
                <a:cs typeface="Arial" pitchFamily="34" charset="0"/>
              </a:endParaRPr>
            </a:p>
            <a:p>
              <a:r>
                <a:rPr lang="en-US" sz="1000" b="1" dirty="0" smtClean="0">
                  <a:latin typeface="Candara" panose="020E0502030303020204" pitchFamily="34" charset="0"/>
                  <a:cs typeface="Arial" pitchFamily="34" charset="0"/>
                </a:rPr>
                <a:t>Insurance </a:t>
              </a:r>
              <a:r>
                <a:rPr lang="en-US" sz="1000" b="1" dirty="0">
                  <a:latin typeface="Candara" panose="020E0502030303020204" pitchFamily="34" charset="0"/>
                  <a:cs typeface="Arial" pitchFamily="34" charset="0"/>
                </a:rPr>
                <a:t>Services</a:t>
              </a:r>
            </a:p>
            <a:p>
              <a:r>
                <a:rPr lang="en-US" sz="1000" dirty="0">
                  <a:latin typeface="Candara" panose="020E0502030303020204" pitchFamily="34" charset="0"/>
                  <a:cs typeface="Arial" pitchFamily="34" charset="0"/>
                </a:rPr>
                <a:t>Home insurance</a:t>
              </a:r>
            </a:p>
            <a:p>
              <a:r>
                <a:rPr lang="en-US" sz="1000" dirty="0">
                  <a:latin typeface="Candara" panose="020E0502030303020204" pitchFamily="34" charset="0"/>
                  <a:cs typeface="Arial" pitchFamily="34" charset="0"/>
                </a:rPr>
                <a:t>Business insurance</a:t>
              </a:r>
            </a:p>
            <a:p>
              <a:r>
                <a:rPr lang="en-US" sz="1000" dirty="0">
                  <a:latin typeface="Candara" panose="020E0502030303020204" pitchFamily="34" charset="0"/>
                  <a:cs typeface="Arial" pitchFamily="34" charset="0"/>
                </a:rPr>
                <a:t>Health Insurance</a:t>
              </a:r>
            </a:p>
            <a:p>
              <a:r>
                <a:rPr lang="en-US" sz="1000" dirty="0">
                  <a:latin typeface="Candara" panose="020E0502030303020204" pitchFamily="34" charset="0"/>
                  <a:cs typeface="Arial" pitchFamily="34" charset="0"/>
                </a:rPr>
                <a:t>Auto </a:t>
              </a:r>
              <a:r>
                <a:rPr lang="en-US" sz="1000" dirty="0" smtClean="0">
                  <a:latin typeface="Candara" panose="020E0502030303020204" pitchFamily="34" charset="0"/>
                  <a:cs typeface="Arial" pitchFamily="34" charset="0"/>
                </a:rPr>
                <a:t>insurance</a:t>
              </a:r>
            </a:p>
          </p:txBody>
        </p:sp>
        <p:sp>
          <p:nvSpPr>
            <p:cNvPr id="20" name="TextBox 19"/>
            <p:cNvSpPr txBox="1"/>
            <p:nvPr/>
          </p:nvSpPr>
          <p:spPr>
            <a:xfrm>
              <a:off x="6057932" y="3397746"/>
              <a:ext cx="1790668" cy="3154710"/>
            </a:xfrm>
            <a:prstGeom prst="rect">
              <a:avLst/>
            </a:prstGeom>
            <a:noFill/>
          </p:spPr>
          <p:txBody>
            <a:bodyPr wrap="square" rtlCol="0">
              <a:spAutoFit/>
            </a:bodyPr>
            <a:lstStyle/>
            <a:p>
              <a:r>
                <a:rPr lang="en-US" sz="1000" b="1" dirty="0">
                  <a:latin typeface="Candara" panose="020E0502030303020204" pitchFamily="34" charset="0"/>
                  <a:cs typeface="Arial" pitchFamily="34" charset="0"/>
                </a:rPr>
                <a:t>Government &amp; Admin.</a:t>
              </a:r>
              <a:endParaRPr lang="en-US" sz="10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Contracting </a:t>
              </a:r>
            </a:p>
            <a:p>
              <a:r>
                <a:rPr lang="en-US" sz="900" dirty="0" smtClean="0">
                  <a:latin typeface="Candara" panose="020E0502030303020204" pitchFamily="34" charset="0"/>
                  <a:cs typeface="Arial" pitchFamily="34" charset="0"/>
                </a:rPr>
                <a:t>Procurement</a:t>
              </a:r>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Aviation Policies</a:t>
              </a:r>
            </a:p>
            <a:p>
              <a:r>
                <a:rPr lang="en-US" sz="900" dirty="0">
                  <a:latin typeface="Candara" panose="020E0502030303020204" pitchFamily="34" charset="0"/>
                  <a:cs typeface="Arial" pitchFamily="34" charset="0"/>
                </a:rPr>
                <a:t>Telecommunications</a:t>
              </a:r>
            </a:p>
            <a:p>
              <a:r>
                <a:rPr lang="en-US" sz="900" dirty="0">
                  <a:latin typeface="Candara" panose="020E0502030303020204" pitchFamily="34" charset="0"/>
                  <a:cs typeface="Arial" pitchFamily="34" charset="0"/>
                </a:rPr>
                <a:t>Criminal Justice System</a:t>
              </a:r>
            </a:p>
            <a:p>
              <a:r>
                <a:rPr lang="en-US" sz="900" dirty="0">
                  <a:latin typeface="Candara" panose="020E0502030303020204" pitchFamily="34" charset="0"/>
                  <a:cs typeface="Arial" pitchFamily="34" charset="0"/>
                </a:rPr>
                <a:t>Energy </a:t>
              </a:r>
              <a:r>
                <a:rPr lang="en-US" sz="900" dirty="0" smtClean="0">
                  <a:latin typeface="Candara" panose="020E0502030303020204" pitchFamily="34" charset="0"/>
                  <a:cs typeface="Arial" pitchFamily="34" charset="0"/>
                </a:rPr>
                <a:t>Policy</a:t>
              </a:r>
            </a:p>
            <a:p>
              <a:r>
                <a:rPr lang="en-US" sz="900" dirty="0" smtClean="0">
                  <a:latin typeface="Candara" panose="020E0502030303020204" pitchFamily="34" charset="0"/>
                  <a:cs typeface="Arial" pitchFamily="34" charset="0"/>
                </a:rPr>
                <a:t>Law enforcement</a:t>
              </a:r>
            </a:p>
            <a:p>
              <a:r>
                <a:rPr lang="en-US" sz="900" dirty="0" smtClean="0">
                  <a:latin typeface="Candara" panose="020E0502030303020204" pitchFamily="34" charset="0"/>
                  <a:cs typeface="Arial" pitchFamily="34" charset="0"/>
                </a:rPr>
                <a:t>Local Governments</a:t>
              </a:r>
            </a:p>
            <a:p>
              <a:r>
                <a:rPr lang="en-US" sz="900" dirty="0" smtClean="0">
                  <a:latin typeface="Candara" panose="020E0502030303020204" pitchFamily="34" charset="0"/>
                  <a:cs typeface="Arial" pitchFamily="34" charset="0"/>
                </a:rPr>
                <a:t>Environmental Policy</a:t>
              </a:r>
            </a:p>
            <a:p>
              <a:r>
                <a:rPr lang="en-US" sz="900" dirty="0">
                  <a:latin typeface="Candara" panose="020E0502030303020204" pitchFamily="34" charset="0"/>
                  <a:cs typeface="Arial" pitchFamily="34" charset="0"/>
                </a:rPr>
                <a:t>Federal Trade Commission</a:t>
              </a:r>
            </a:p>
            <a:p>
              <a:r>
                <a:rPr lang="en-US" sz="900" dirty="0">
                  <a:latin typeface="Candara" panose="020E0502030303020204" pitchFamily="34" charset="0"/>
                  <a:cs typeface="Arial" pitchFamily="34" charset="0"/>
                </a:rPr>
                <a:t>Commerce</a:t>
              </a:r>
            </a:p>
            <a:p>
              <a:r>
                <a:rPr lang="en-US" sz="900" dirty="0">
                  <a:latin typeface="Candara" panose="020E0502030303020204" pitchFamily="34" charset="0"/>
                  <a:cs typeface="Arial" pitchFamily="34" charset="0"/>
                </a:rPr>
                <a:t>Diplomacy</a:t>
              </a:r>
            </a:p>
            <a:p>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Australia</a:t>
              </a:r>
            </a:p>
            <a:p>
              <a:r>
                <a:rPr lang="en-US" sz="900" dirty="0">
                  <a:latin typeface="Candara" panose="020E0502030303020204" pitchFamily="34" charset="0"/>
                  <a:cs typeface="Arial" pitchFamily="34" charset="0"/>
                </a:rPr>
                <a:t>Brazil</a:t>
              </a:r>
            </a:p>
            <a:p>
              <a:r>
                <a:rPr lang="en-US" sz="900" dirty="0">
                  <a:latin typeface="Candara" panose="020E0502030303020204" pitchFamily="34" charset="0"/>
                  <a:cs typeface="Arial" pitchFamily="34" charset="0"/>
                </a:rPr>
                <a:t>China</a:t>
              </a:r>
            </a:p>
            <a:p>
              <a:r>
                <a:rPr lang="en-US" sz="900" dirty="0">
                  <a:latin typeface="Candara" panose="020E0502030303020204" pitchFamily="34" charset="0"/>
                  <a:cs typeface="Arial" pitchFamily="34" charset="0"/>
                </a:rPr>
                <a:t>Columbia</a:t>
              </a:r>
            </a:p>
            <a:p>
              <a:r>
                <a:rPr lang="en-US" sz="900" dirty="0">
                  <a:latin typeface="Candara" panose="020E0502030303020204" pitchFamily="34" charset="0"/>
                  <a:cs typeface="Arial" pitchFamily="34" charset="0"/>
                </a:rPr>
                <a:t>India</a:t>
              </a:r>
            </a:p>
            <a:p>
              <a:r>
                <a:rPr lang="en-US" sz="900" dirty="0">
                  <a:latin typeface="Candara" panose="020E0502030303020204" pitchFamily="34" charset="0"/>
                  <a:cs typeface="Arial" pitchFamily="34" charset="0"/>
                </a:rPr>
                <a:t>Indonesia</a:t>
              </a:r>
            </a:p>
            <a:p>
              <a:r>
                <a:rPr lang="en-US" sz="900" dirty="0">
                  <a:latin typeface="Candara" panose="020E0502030303020204" pitchFamily="34" charset="0"/>
                  <a:cs typeface="Arial" pitchFamily="34" charset="0"/>
                </a:rPr>
                <a:t>Nigeria</a:t>
              </a:r>
            </a:p>
            <a:p>
              <a:r>
                <a:rPr lang="en-US" sz="900" dirty="0">
                  <a:latin typeface="Candara" panose="020E0502030303020204" pitchFamily="34" charset="0"/>
                  <a:cs typeface="Arial" pitchFamily="34" charset="0"/>
                </a:rPr>
                <a:t>Russia</a:t>
              </a:r>
            </a:p>
          </p:txBody>
        </p:sp>
        <p:sp>
          <p:nvSpPr>
            <p:cNvPr id="21" name="TextBox 20"/>
            <p:cNvSpPr txBox="1"/>
            <p:nvPr/>
          </p:nvSpPr>
          <p:spPr>
            <a:xfrm>
              <a:off x="4490980" y="3397746"/>
              <a:ext cx="1452620" cy="3216265"/>
            </a:xfrm>
            <a:prstGeom prst="rect">
              <a:avLst/>
            </a:prstGeom>
            <a:noFill/>
          </p:spPr>
          <p:txBody>
            <a:bodyPr wrap="square" rtlCol="0">
              <a:spAutoFit/>
            </a:bodyPr>
            <a:lstStyle/>
            <a:p>
              <a:r>
                <a:rPr lang="en-US" sz="1000" b="1" dirty="0"/>
                <a:t>Professional </a:t>
              </a:r>
              <a:r>
                <a:rPr lang="en-US" sz="1000" b="1" dirty="0" smtClean="0"/>
                <a:t>Fields</a:t>
              </a:r>
              <a:endParaRPr lang="en-US" sz="1000" dirty="0" smtClean="0"/>
            </a:p>
            <a:p>
              <a:r>
                <a:rPr lang="en-US" sz="1000" dirty="0" smtClean="0"/>
                <a:t>Hotels &amp; Hospitality</a:t>
              </a:r>
            </a:p>
            <a:p>
              <a:r>
                <a:rPr lang="en-US" sz="1000" dirty="0" smtClean="0"/>
                <a:t>Airlines Service</a:t>
              </a:r>
            </a:p>
            <a:p>
              <a:r>
                <a:rPr lang="en-US" sz="1000" dirty="0" smtClean="0"/>
                <a:t>Property management</a:t>
              </a:r>
            </a:p>
            <a:p>
              <a:r>
                <a:rPr lang="en-US" sz="1000" dirty="0" smtClean="0"/>
                <a:t>Land management</a:t>
              </a:r>
            </a:p>
            <a:p>
              <a:r>
                <a:rPr lang="en-US" sz="1000" dirty="0" smtClean="0"/>
                <a:t>Transportation</a:t>
              </a:r>
            </a:p>
            <a:p>
              <a:r>
                <a:rPr lang="en-US" sz="1000" dirty="0" smtClean="0"/>
                <a:t>Shipping by sea</a:t>
              </a:r>
            </a:p>
            <a:p>
              <a:r>
                <a:rPr lang="en-US" sz="1000" dirty="0" smtClean="0"/>
                <a:t>Accounting</a:t>
              </a:r>
            </a:p>
            <a:p>
              <a:r>
                <a:rPr lang="en-US" sz="1000" dirty="0" smtClean="0"/>
                <a:t>Consulting services</a:t>
              </a:r>
            </a:p>
            <a:p>
              <a:r>
                <a:rPr lang="en-US" sz="1000" dirty="0" smtClean="0"/>
                <a:t>Personal training</a:t>
              </a:r>
            </a:p>
            <a:p>
              <a:r>
                <a:rPr lang="en-US" sz="1000" dirty="0" smtClean="0"/>
                <a:t>Public Relations</a:t>
              </a:r>
            </a:p>
            <a:p>
              <a:r>
                <a:rPr lang="en-US" sz="1000" dirty="0"/>
                <a:t>Restaurant </a:t>
              </a:r>
              <a:r>
                <a:rPr lang="en-US" sz="1000" dirty="0" smtClean="0"/>
                <a:t>services</a:t>
              </a:r>
            </a:p>
            <a:p>
              <a:r>
                <a:rPr lang="en-US" sz="1000" dirty="0" smtClean="0"/>
                <a:t>Food Processing</a:t>
              </a:r>
            </a:p>
            <a:p>
              <a:endParaRPr lang="en-US" sz="1000" b="1" dirty="0" smtClean="0">
                <a:latin typeface="Candara" panose="020E0502030303020204" pitchFamily="34" charset="0"/>
                <a:cs typeface="Arial" pitchFamily="34" charset="0"/>
              </a:endParaRPr>
            </a:p>
            <a:p>
              <a:r>
                <a:rPr lang="en-US" sz="900" b="1" dirty="0" smtClean="0">
                  <a:latin typeface="Candara" panose="020E0502030303020204" pitchFamily="34" charset="0"/>
                  <a:cs typeface="Arial" pitchFamily="34" charset="0"/>
                </a:rPr>
                <a:t>Professional </a:t>
              </a:r>
              <a:r>
                <a:rPr lang="en-US" sz="900" b="1" dirty="0">
                  <a:latin typeface="Candara" panose="020E0502030303020204" pitchFamily="34" charset="0"/>
                  <a:cs typeface="Arial" pitchFamily="34" charset="0"/>
                </a:rPr>
                <a:t>Training</a:t>
              </a:r>
            </a:p>
            <a:p>
              <a:r>
                <a:rPr lang="en-US" sz="900" dirty="0">
                  <a:latin typeface="Candara" panose="020E0502030303020204" pitchFamily="34" charset="0"/>
                  <a:cs typeface="Arial" pitchFamily="34" charset="0"/>
                </a:rPr>
                <a:t>Airplane Pilot Training</a:t>
              </a:r>
            </a:p>
            <a:p>
              <a:r>
                <a:rPr lang="en-US" sz="900" dirty="0">
                  <a:latin typeface="Candara" panose="020E0502030303020204" pitchFamily="34" charset="0"/>
                  <a:cs typeface="Arial" pitchFamily="34" charset="0"/>
                </a:rPr>
                <a:t>Firefighter </a:t>
              </a:r>
              <a:r>
                <a:rPr lang="en-US" sz="900" dirty="0" smtClean="0">
                  <a:latin typeface="Candara" panose="020E0502030303020204" pitchFamily="34" charset="0"/>
                  <a:cs typeface="Arial" pitchFamily="34" charset="0"/>
                </a:rPr>
                <a:t>Training</a:t>
              </a:r>
              <a:endParaRPr lang="en-US" sz="900" b="1" dirty="0" smtClean="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Police Officer Training</a:t>
              </a:r>
            </a:p>
            <a:p>
              <a:r>
                <a:rPr lang="en-US" sz="900" dirty="0" smtClean="0">
                  <a:latin typeface="Candara" panose="020E0502030303020204" pitchFamily="34" charset="0"/>
                  <a:cs typeface="Arial" pitchFamily="34" charset="0"/>
                </a:rPr>
                <a:t>Airport Security</a:t>
              </a:r>
            </a:p>
            <a:p>
              <a:r>
                <a:rPr lang="en-US" sz="900" dirty="0" smtClean="0">
                  <a:latin typeface="Candara" panose="020E0502030303020204" pitchFamily="34" charset="0"/>
                  <a:cs typeface="Arial" pitchFamily="34" charset="0"/>
                </a:rPr>
                <a:t>Hazardous Materials</a:t>
              </a:r>
            </a:p>
            <a:p>
              <a:r>
                <a:rPr lang="en-US" sz="900" dirty="0" smtClean="0">
                  <a:latin typeface="Candara" panose="020E0502030303020204" pitchFamily="34" charset="0"/>
                  <a:cs typeface="Arial" pitchFamily="34" charset="0"/>
                </a:rPr>
                <a:t>Prison Guard Training</a:t>
              </a:r>
            </a:p>
          </p:txBody>
        </p:sp>
        <p:sp>
          <p:nvSpPr>
            <p:cNvPr id="24" name="TextBox 23"/>
            <p:cNvSpPr txBox="1"/>
            <p:nvPr/>
          </p:nvSpPr>
          <p:spPr>
            <a:xfrm>
              <a:off x="7790991" y="3397746"/>
              <a:ext cx="1276809" cy="3016210"/>
            </a:xfrm>
            <a:prstGeom prst="rect">
              <a:avLst/>
            </a:prstGeom>
            <a:noFill/>
          </p:spPr>
          <p:txBody>
            <a:bodyPr wrap="square" rtlCol="0">
              <a:spAutoFit/>
            </a:bodyPr>
            <a:lstStyle/>
            <a:p>
              <a:r>
                <a:rPr lang="en-US" sz="1000" b="1" dirty="0" smtClean="0">
                  <a:latin typeface="Candara" panose="020E0502030303020204" pitchFamily="34" charset="0"/>
                  <a:cs typeface="Arial" pitchFamily="34" charset="0"/>
                </a:rPr>
                <a:t>Games </a:t>
              </a:r>
              <a:r>
                <a:rPr lang="en-US" sz="1000" b="1" dirty="0">
                  <a:latin typeface="Candara" panose="020E0502030303020204" pitchFamily="34" charset="0"/>
                  <a:cs typeface="Arial" pitchFamily="34" charset="0"/>
                </a:rPr>
                <a:t>&amp; Sports</a:t>
              </a:r>
            </a:p>
            <a:p>
              <a:r>
                <a:rPr lang="en-US" sz="900" dirty="0">
                  <a:latin typeface="Candara" panose="020E0502030303020204" pitchFamily="34" charset="0"/>
                  <a:cs typeface="Arial" pitchFamily="34" charset="0"/>
                </a:rPr>
                <a:t>Chess </a:t>
              </a:r>
            </a:p>
            <a:p>
              <a:r>
                <a:rPr lang="en-US" sz="900" dirty="0">
                  <a:latin typeface="Candara" panose="020E0502030303020204" pitchFamily="34" charset="0"/>
                  <a:cs typeface="Arial" pitchFamily="34" charset="0"/>
                </a:rPr>
                <a:t>Bridge </a:t>
              </a:r>
            </a:p>
            <a:p>
              <a:r>
                <a:rPr lang="en-US" sz="900" dirty="0">
                  <a:latin typeface="Candara" panose="020E0502030303020204" pitchFamily="34" charset="0"/>
                  <a:cs typeface="Arial" pitchFamily="34" charset="0"/>
                </a:rPr>
                <a:t>Football</a:t>
              </a:r>
            </a:p>
            <a:p>
              <a:r>
                <a:rPr lang="en-US" sz="900" dirty="0">
                  <a:latin typeface="Candara" panose="020E0502030303020204" pitchFamily="34" charset="0"/>
                  <a:cs typeface="Arial" pitchFamily="34" charset="0"/>
                </a:rPr>
                <a:t>Soccer</a:t>
              </a:r>
            </a:p>
            <a:p>
              <a:r>
                <a:rPr lang="en-US" sz="900" dirty="0" smtClean="0">
                  <a:latin typeface="Candara" panose="020E0502030303020204" pitchFamily="34" charset="0"/>
                  <a:cs typeface="Arial" pitchFamily="34" charset="0"/>
                </a:rPr>
                <a:t>Baseball</a:t>
              </a:r>
            </a:p>
            <a:p>
              <a:endParaRPr lang="en-US" sz="900" b="1" dirty="0" smtClean="0">
                <a:latin typeface="Candara" panose="020E0502030303020204" pitchFamily="34" charset="0"/>
                <a:cs typeface="Arial" pitchFamily="34" charset="0"/>
              </a:endParaRPr>
            </a:p>
            <a:p>
              <a:r>
                <a:rPr lang="en-US" sz="1000" b="1" dirty="0" smtClean="0">
                  <a:latin typeface="Candara" panose="020E0502030303020204" pitchFamily="34" charset="0"/>
                  <a:cs typeface="Arial" pitchFamily="34" charset="0"/>
                </a:rPr>
                <a:t>Computer Games</a:t>
              </a:r>
            </a:p>
            <a:p>
              <a:endParaRPr lang="en-US" sz="900" dirty="0">
                <a:latin typeface="Candara" panose="020E0502030303020204" pitchFamily="34" charset="0"/>
                <a:cs typeface="Arial" pitchFamily="34" charset="0"/>
              </a:endParaRPr>
            </a:p>
            <a:p>
              <a:pPr lvl="0">
                <a:spcBef>
                  <a:spcPts val="600"/>
                </a:spcBef>
              </a:pPr>
              <a:r>
                <a:rPr lang="en-US" sz="900" b="1" dirty="0">
                  <a:solidFill>
                    <a:prstClr val="black"/>
                  </a:solidFill>
                  <a:latin typeface="Candara" panose="020E0502030303020204" pitchFamily="34" charset="0"/>
                  <a:cs typeface="Arial" pitchFamily="34" charset="0"/>
                </a:rPr>
                <a:t>History </a:t>
              </a:r>
            </a:p>
            <a:p>
              <a:pPr lvl="0">
                <a:spcBef>
                  <a:spcPts val="600"/>
                </a:spcBef>
              </a:pPr>
              <a:r>
                <a:rPr lang="en-US" sz="900" b="1" dirty="0">
                  <a:latin typeface="Candara" panose="020E0502030303020204" pitchFamily="34" charset="0"/>
                  <a:cs typeface="Arial" pitchFamily="34" charset="0"/>
                </a:rPr>
                <a:t>Anthropology</a:t>
              </a:r>
            </a:p>
            <a:p>
              <a:pPr lvl="0">
                <a:spcBef>
                  <a:spcPts val="600"/>
                </a:spcBef>
              </a:pPr>
              <a:r>
                <a:rPr lang="en-US" sz="900" b="1" dirty="0" smtClean="0">
                  <a:latin typeface="Candara" panose="020E0502030303020204" pitchFamily="34" charset="0"/>
                  <a:cs typeface="Arial" pitchFamily="34" charset="0"/>
                </a:rPr>
                <a:t>Archeology</a:t>
              </a:r>
            </a:p>
            <a:p>
              <a:pPr>
                <a:spcBef>
                  <a:spcPts val="600"/>
                </a:spcBef>
              </a:pPr>
              <a:r>
                <a:rPr lang="en-US" sz="900" b="1" dirty="0" smtClean="0">
                  <a:latin typeface="Candara" panose="020E0502030303020204" pitchFamily="34" charset="0"/>
                  <a:cs typeface="Arial" pitchFamily="34" charset="0"/>
                </a:rPr>
                <a:t>Philosophy</a:t>
              </a:r>
              <a:endParaRPr lang="en-US" sz="900" b="1" dirty="0">
                <a:latin typeface="Candara" panose="020E0502030303020204" pitchFamily="34" charset="0"/>
                <a:cs typeface="Arial" pitchFamily="34" charset="0"/>
              </a:endParaRPr>
            </a:p>
            <a:p>
              <a:pPr>
                <a:spcBef>
                  <a:spcPts val="600"/>
                </a:spcBef>
              </a:pPr>
              <a:r>
                <a:rPr lang="en-US" sz="900" b="1" dirty="0">
                  <a:latin typeface="Candara" panose="020E0502030303020204" pitchFamily="34" charset="0"/>
                  <a:cs typeface="Arial" pitchFamily="34" charset="0"/>
                </a:rPr>
                <a:t>Writing</a:t>
              </a:r>
            </a:p>
            <a:p>
              <a:pPr>
                <a:spcBef>
                  <a:spcPts val="600"/>
                </a:spcBef>
              </a:pPr>
              <a:r>
                <a:rPr lang="en-US" sz="900" b="1" dirty="0">
                  <a:latin typeface="Candara" panose="020E0502030303020204" pitchFamily="34" charset="0"/>
                  <a:cs typeface="Arial" pitchFamily="34" charset="0"/>
                </a:rPr>
                <a:t>Music</a:t>
              </a:r>
            </a:p>
            <a:p>
              <a:pPr lvl="0">
                <a:spcBef>
                  <a:spcPts val="600"/>
                </a:spcBef>
              </a:pPr>
              <a:r>
                <a:rPr lang="en-US" sz="900" b="1" dirty="0">
                  <a:solidFill>
                    <a:prstClr val="black"/>
                  </a:solidFill>
                  <a:latin typeface="Candara" panose="020E0502030303020204" pitchFamily="34" charset="0"/>
                  <a:cs typeface="Arial" pitchFamily="34" charset="0"/>
                </a:rPr>
                <a:t>The </a:t>
              </a:r>
              <a:r>
                <a:rPr lang="en-US" sz="900" b="1" dirty="0" smtClean="0">
                  <a:solidFill>
                    <a:prstClr val="black"/>
                  </a:solidFill>
                  <a:latin typeface="Candara" panose="020E0502030303020204" pitchFamily="34" charset="0"/>
                  <a:cs typeface="Arial" pitchFamily="34" charset="0"/>
                </a:rPr>
                <a:t>Arts</a:t>
              </a:r>
              <a:endParaRPr lang="en-US" sz="900" b="1" dirty="0">
                <a:latin typeface="Candara" panose="020E0502030303020204" pitchFamily="34" charset="0"/>
                <a:cs typeface="Arial" pitchFamily="34" charset="0"/>
              </a:endParaRPr>
            </a:p>
            <a:p>
              <a:endParaRPr lang="en-US" sz="900" dirty="0">
                <a:latin typeface="Candara" panose="020E0502030303020204" pitchFamily="34" charset="0"/>
                <a:cs typeface="Arial" pitchFamily="34" charset="0"/>
              </a:endParaRPr>
            </a:p>
          </p:txBody>
        </p:sp>
        <p:sp>
          <p:nvSpPr>
            <p:cNvPr id="25" name="TextBox 24"/>
            <p:cNvSpPr txBox="1"/>
            <p:nvPr/>
          </p:nvSpPr>
          <p:spPr>
            <a:xfrm>
              <a:off x="6705600" y="5181600"/>
              <a:ext cx="846649" cy="1377300"/>
            </a:xfrm>
            <a:prstGeom prst="rect">
              <a:avLst/>
            </a:prstGeom>
            <a:noFill/>
          </p:spPr>
          <p:txBody>
            <a:bodyPr wrap="square" rtlCol="0">
              <a:spAutoFit/>
            </a:bodyPr>
            <a:lstStyle/>
            <a:p>
              <a:pPr>
                <a:spcAft>
                  <a:spcPts val="300"/>
                </a:spcAft>
              </a:pPr>
              <a:r>
                <a:rPr lang="en-US" sz="900" b="1" dirty="0" smtClean="0">
                  <a:latin typeface="Candara" panose="020E0502030303020204" pitchFamily="34" charset="0"/>
                  <a:cs typeface="Arial" pitchFamily="34" charset="0"/>
                </a:rPr>
                <a:t>Local Govt.</a:t>
              </a:r>
            </a:p>
            <a:p>
              <a:r>
                <a:rPr lang="en-US" sz="900" dirty="0" smtClean="0"/>
                <a:t>Anaheim</a:t>
              </a:r>
            </a:p>
            <a:p>
              <a:r>
                <a:rPr lang="en-US" sz="900" dirty="0" smtClean="0"/>
                <a:t>Baltimore</a:t>
              </a:r>
            </a:p>
            <a:p>
              <a:r>
                <a:rPr lang="en-US" sz="900" dirty="0" smtClean="0"/>
                <a:t>Chicago</a:t>
              </a:r>
            </a:p>
            <a:p>
              <a:r>
                <a:rPr lang="en-US" sz="900" dirty="0" smtClean="0"/>
                <a:t>Cleveland</a:t>
              </a:r>
            </a:p>
            <a:p>
              <a:r>
                <a:rPr lang="en-US" sz="900" dirty="0" smtClean="0"/>
                <a:t>Denver</a:t>
              </a:r>
            </a:p>
            <a:p>
              <a:r>
                <a:rPr lang="en-US" sz="900" dirty="0" smtClean="0"/>
                <a:t>Los Angeles</a:t>
              </a:r>
            </a:p>
            <a:p>
              <a:r>
                <a:rPr lang="en-US" sz="900" dirty="0"/>
                <a:t>New </a:t>
              </a:r>
              <a:r>
                <a:rPr lang="en-US" sz="900" dirty="0" smtClean="0"/>
                <a:t>York</a:t>
              </a:r>
            </a:p>
            <a:p>
              <a:r>
                <a:rPr lang="en-US" sz="900" dirty="0" smtClean="0"/>
                <a:t>Seattle </a:t>
              </a:r>
              <a:endParaRPr lang="en-US" sz="900" dirty="0"/>
            </a:p>
          </p:txBody>
        </p:sp>
        <p:grpSp>
          <p:nvGrpSpPr>
            <p:cNvPr id="2" name="Group 1"/>
            <p:cNvGrpSpPr/>
            <p:nvPr/>
          </p:nvGrpSpPr>
          <p:grpSpPr>
            <a:xfrm>
              <a:off x="76200" y="118083"/>
              <a:ext cx="8991600" cy="2472717"/>
              <a:chOff x="76200" y="118083"/>
              <a:chExt cx="8991600" cy="2472717"/>
            </a:xfrm>
          </p:grpSpPr>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6340" y="422883"/>
                <a:ext cx="2822860" cy="1937025"/>
              </a:xfrm>
              <a:prstGeom prst="rect">
                <a:avLst/>
              </a:prstGeom>
            </p:spPr>
          </p:pic>
          <p:sp>
            <p:nvSpPr>
              <p:cNvPr id="58" name="TextBox 57"/>
              <p:cNvSpPr txBox="1"/>
              <p:nvPr/>
            </p:nvSpPr>
            <p:spPr>
              <a:xfrm>
                <a:off x="250627" y="118083"/>
                <a:ext cx="2959893" cy="292388"/>
              </a:xfrm>
              <a:prstGeom prst="rect">
                <a:avLst/>
              </a:prstGeom>
              <a:noFill/>
            </p:spPr>
            <p:txBody>
              <a:bodyPr wrap="square" rtlCol="0">
                <a:spAutoFit/>
              </a:bodyPr>
              <a:lstStyle/>
              <a:p>
                <a:r>
                  <a:rPr lang="en-US" sz="1300" b="1" dirty="0" smtClean="0">
                    <a:latin typeface="Candara" panose="020E0502030303020204" pitchFamily="34" charset="0"/>
                  </a:rPr>
                  <a:t>World Registry of New Ideas</a:t>
                </a:r>
                <a:endParaRPr lang="en-US" sz="1300" b="1" dirty="0">
                  <a:latin typeface="Candara" panose="020E0502030303020204" pitchFamily="34" charset="0"/>
                </a:endParaRPr>
              </a:p>
            </p:txBody>
          </p:sp>
          <p:pic>
            <p:nvPicPr>
              <p:cNvPr id="59" name="Picture 5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400" y="118083"/>
                <a:ext cx="136953" cy="197822"/>
              </a:xfrm>
              <a:prstGeom prst="rect">
                <a:avLst/>
              </a:prstGeom>
            </p:spPr>
          </p:pic>
          <p:sp>
            <p:nvSpPr>
              <p:cNvPr id="60" name="TextBox 59"/>
              <p:cNvSpPr txBox="1"/>
              <p:nvPr/>
            </p:nvSpPr>
            <p:spPr>
              <a:xfrm>
                <a:off x="6934200" y="131983"/>
                <a:ext cx="2024712" cy="276999"/>
              </a:xfrm>
              <a:prstGeom prst="rect">
                <a:avLst/>
              </a:prstGeom>
              <a:noFill/>
            </p:spPr>
            <p:txBody>
              <a:bodyPr wrap="square" rtlCol="0">
                <a:spAutoFit/>
              </a:bodyPr>
              <a:lstStyle/>
              <a:p>
                <a:pPr marL="0" lvl="1" algn="r"/>
                <a:r>
                  <a:rPr lang="en-CA" sz="1200" dirty="0" smtClean="0">
                    <a:latin typeface="Candara" panose="020E0502030303020204" pitchFamily="34" charset="0"/>
                    <a:hlinkClick r:id="rId7"/>
                  </a:rPr>
                  <a:t>www.worldnewideas.com</a:t>
                </a:r>
                <a:endParaRPr lang="en-CA" sz="1200" dirty="0">
                  <a:latin typeface="Candara" panose="020E0502030303020204" pitchFamily="34" charset="0"/>
                </a:endParaRPr>
              </a:p>
            </p:txBody>
          </p:sp>
          <p:pic>
            <p:nvPicPr>
              <p:cNvPr id="61" name="Picture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98" y="422883"/>
                <a:ext cx="2822860" cy="1937025"/>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2672" y="422883"/>
                <a:ext cx="2822860" cy="1937025"/>
              </a:xfrm>
              <a:prstGeom prst="rect">
                <a:avLst/>
              </a:prstGeom>
            </p:spPr>
          </p:pic>
          <p:sp>
            <p:nvSpPr>
              <p:cNvPr id="63" name="Rectangle 62"/>
              <p:cNvSpPr/>
              <p:nvPr/>
            </p:nvSpPr>
            <p:spPr>
              <a:xfrm>
                <a:off x="76200" y="381000"/>
                <a:ext cx="8991600" cy="2209800"/>
              </a:xfrm>
              <a:prstGeom prst="rect">
                <a:avLst/>
              </a:prstGeom>
              <a:solidFill>
                <a:srgbClr val="002060">
                  <a:alpha val="9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itle 1"/>
              <p:cNvSpPr txBox="1">
                <a:spLocks/>
              </p:cNvSpPr>
              <p:nvPr/>
            </p:nvSpPr>
            <p:spPr>
              <a:xfrm>
                <a:off x="1752600" y="990600"/>
                <a:ext cx="2057400" cy="60882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A" sz="1200" dirty="0">
                    <a:solidFill>
                      <a:schemeClr val="bg1"/>
                    </a:solidFill>
                    <a:latin typeface="+mn-lt"/>
                    <a:ea typeface="+mn-ea"/>
                    <a:cs typeface="+mn-cs"/>
                  </a:rPr>
                  <a:t>Do you have a</a:t>
                </a:r>
              </a:p>
              <a:p>
                <a:pPr>
                  <a:lnSpc>
                    <a:spcPct val="100000"/>
                  </a:lnSpc>
                </a:pPr>
                <a:r>
                  <a:rPr lang="en-CA" sz="1200" dirty="0">
                    <a:solidFill>
                      <a:schemeClr val="bg1"/>
                    </a:solidFill>
                    <a:latin typeface="+mn-lt"/>
                    <a:ea typeface="+mn-ea"/>
                    <a:cs typeface="+mn-cs"/>
                  </a:rPr>
                  <a:t>New IDEA / DISCOVERY ?</a:t>
                </a:r>
              </a:p>
            </p:txBody>
          </p:sp>
          <p:sp>
            <p:nvSpPr>
              <p:cNvPr id="66" name="Rectangle 65"/>
              <p:cNvSpPr/>
              <p:nvPr/>
            </p:nvSpPr>
            <p:spPr>
              <a:xfrm>
                <a:off x="5410200" y="1066800"/>
                <a:ext cx="2477168" cy="1077218"/>
              </a:xfrm>
              <a:prstGeom prst="rect">
                <a:avLst/>
              </a:prstGeom>
            </p:spPr>
            <p:txBody>
              <a:bodyPr wrap="square">
                <a:spAutoFit/>
              </a:bodyPr>
              <a:lstStyle/>
              <a:p>
                <a:pPr>
                  <a:spcAft>
                    <a:spcPts val="800"/>
                  </a:spcAft>
                </a:pPr>
                <a:r>
                  <a:rPr lang="en-US" sz="1100" dirty="0" smtClean="0">
                    <a:solidFill>
                      <a:schemeClr val="bg1"/>
                    </a:solidFill>
                  </a:rPr>
                  <a:t>1. REGISTER your IDEAS </a:t>
                </a:r>
                <a:r>
                  <a:rPr lang="en-US" sz="1100" dirty="0">
                    <a:solidFill>
                      <a:schemeClr val="bg1"/>
                    </a:solidFill>
                  </a:rPr>
                  <a:t>&amp; </a:t>
                </a:r>
                <a:r>
                  <a:rPr lang="en-US" sz="1100" dirty="0" smtClean="0">
                    <a:solidFill>
                      <a:schemeClr val="bg1"/>
                    </a:solidFill>
                  </a:rPr>
                  <a:t>DISCOVERIES</a:t>
                </a:r>
                <a:endParaRPr lang="en-US" sz="1100" dirty="0">
                  <a:solidFill>
                    <a:schemeClr val="bg1"/>
                  </a:solidFill>
                </a:endParaRPr>
              </a:p>
              <a:p>
                <a:pPr>
                  <a:spcAft>
                    <a:spcPts val="800"/>
                  </a:spcAft>
                </a:pPr>
                <a:r>
                  <a:rPr lang="en-US" sz="1100" dirty="0" smtClean="0">
                    <a:solidFill>
                      <a:schemeClr val="bg1"/>
                    </a:solidFill>
                  </a:rPr>
                  <a:t>2</a:t>
                </a:r>
                <a:r>
                  <a:rPr lang="en-US" sz="1100" dirty="0">
                    <a:solidFill>
                      <a:schemeClr val="bg1"/>
                    </a:solidFill>
                  </a:rPr>
                  <a:t>. Publish </a:t>
                </a:r>
                <a:r>
                  <a:rPr lang="en-US" sz="1100" dirty="0" smtClean="0">
                    <a:solidFill>
                      <a:schemeClr val="bg1"/>
                    </a:solidFill>
                  </a:rPr>
                  <a:t>a PRIORITY-CLAIM</a:t>
                </a:r>
              </a:p>
              <a:p>
                <a:pPr>
                  <a:spcAft>
                    <a:spcPts val="800"/>
                  </a:spcAft>
                </a:pPr>
                <a:r>
                  <a:rPr lang="en-US" sz="1100" dirty="0" smtClean="0">
                    <a:solidFill>
                      <a:schemeClr val="bg1"/>
                    </a:solidFill>
                  </a:rPr>
                  <a:t>3</a:t>
                </a:r>
                <a:r>
                  <a:rPr lang="en-US" sz="1100" dirty="0">
                    <a:solidFill>
                      <a:schemeClr val="bg1"/>
                    </a:solidFill>
                  </a:rPr>
                  <a:t>. </a:t>
                </a:r>
                <a:r>
                  <a:rPr lang="en-US" sz="1100" dirty="0" smtClean="0">
                    <a:solidFill>
                      <a:schemeClr val="bg1"/>
                    </a:solidFill>
                  </a:rPr>
                  <a:t>Receive a PRIORITY-CERTIFICATE</a:t>
                </a:r>
              </a:p>
              <a:p>
                <a:pPr>
                  <a:spcAft>
                    <a:spcPts val="800"/>
                  </a:spcAft>
                </a:pPr>
                <a:r>
                  <a:rPr lang="en-US" sz="1100" dirty="0" smtClean="0">
                    <a:solidFill>
                      <a:schemeClr val="bg1"/>
                    </a:solidFill>
                  </a:rPr>
                  <a:t>4</a:t>
                </a:r>
                <a:r>
                  <a:rPr lang="en-US" sz="1100" dirty="0">
                    <a:solidFill>
                      <a:schemeClr val="bg1"/>
                    </a:solidFill>
                  </a:rPr>
                  <a:t>. </a:t>
                </a:r>
                <a:r>
                  <a:rPr lang="en-US" sz="1100" dirty="0" smtClean="0">
                    <a:solidFill>
                      <a:schemeClr val="bg1"/>
                    </a:solidFill>
                  </a:rPr>
                  <a:t>Have your idea RATED &amp; RANKED</a:t>
                </a:r>
                <a:endParaRPr lang="en-US" sz="1100" dirty="0">
                  <a:solidFill>
                    <a:schemeClr val="bg1"/>
                  </a:solidFill>
                </a:endParaRPr>
              </a:p>
            </p:txBody>
          </p:sp>
          <p:sp>
            <p:nvSpPr>
              <p:cNvPr id="68" name="Rectangle 67"/>
              <p:cNvSpPr/>
              <p:nvPr/>
            </p:nvSpPr>
            <p:spPr>
              <a:xfrm>
                <a:off x="76200" y="2286000"/>
                <a:ext cx="8985504"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u="sng" dirty="0" smtClean="0"/>
                  <a:t>Registration of Ideas </a:t>
                </a:r>
                <a:r>
                  <a:rPr lang="en-US" sz="1100" dirty="0" smtClean="0"/>
                  <a:t>                </a:t>
                </a:r>
                <a:r>
                  <a:rPr lang="en-US" sz="1100" u="sng" dirty="0" smtClean="0"/>
                  <a:t>Priority-Claims</a:t>
                </a:r>
                <a:r>
                  <a:rPr lang="en-US" sz="1100" dirty="0" smtClean="0"/>
                  <a:t>                 </a:t>
                </a:r>
                <a:r>
                  <a:rPr lang="en-US" sz="1100" u="sng" dirty="0" smtClean="0"/>
                  <a:t>Priority-Certificates</a:t>
                </a:r>
                <a:r>
                  <a:rPr lang="en-US" sz="1100" dirty="0" smtClean="0"/>
                  <a:t>                 </a:t>
                </a:r>
                <a:r>
                  <a:rPr lang="en-US" sz="1100" u="sng" dirty="0" smtClean="0"/>
                  <a:t>Rating &amp; Ranking Ideas</a:t>
                </a:r>
                <a:r>
                  <a:rPr lang="en-US" sz="1100" dirty="0" smtClean="0"/>
                  <a:t>   </a:t>
                </a:r>
                <a:endParaRPr lang="en-US" sz="1100" dirty="0"/>
              </a:p>
            </p:txBody>
          </p:sp>
        </p:grpSp>
        <p:sp>
          <p:nvSpPr>
            <p:cNvPr id="168" name="TextBox 167"/>
            <p:cNvSpPr txBox="1"/>
            <p:nvPr/>
          </p:nvSpPr>
          <p:spPr>
            <a:xfrm>
              <a:off x="1981200" y="2721858"/>
              <a:ext cx="5571049" cy="630942"/>
            </a:xfrm>
            <a:prstGeom prst="rect">
              <a:avLst/>
            </a:prstGeom>
            <a:noFill/>
          </p:spPr>
          <p:txBody>
            <a:bodyPr wrap="square" rtlCol="0">
              <a:spAutoFit/>
            </a:bodyPr>
            <a:lstStyle/>
            <a:p>
              <a:pPr algn="ctr">
                <a:spcAft>
                  <a:spcPts val="1200"/>
                </a:spcAft>
              </a:pPr>
              <a:r>
                <a:rPr lang="en-US" sz="1400" b="1" u="sng" dirty="0" smtClean="0">
                  <a:latin typeface="Candara" panose="020E0502030303020204" pitchFamily="34" charset="0"/>
                </a:rPr>
                <a:t>Priority-Claims Registry</a:t>
              </a:r>
              <a:endParaRPr lang="en-US" sz="1400" b="1" u="sng" dirty="0">
                <a:latin typeface="Candara" panose="020E0502030303020204" pitchFamily="34" charset="0"/>
              </a:endParaRPr>
            </a:p>
            <a:p>
              <a:pPr algn="ctr">
                <a:spcAft>
                  <a:spcPts val="300"/>
                </a:spcAft>
              </a:pPr>
              <a:r>
                <a:rPr lang="en-US" sz="1100" dirty="0" smtClean="0">
                  <a:latin typeface="Candara" panose="020E0502030303020204" pitchFamily="34" charset="0"/>
                </a:rPr>
                <a:t>VIEW, SEARCH &amp; REVIEW millions of IDEAS &amp; DISCOVERIES</a:t>
              </a:r>
            </a:p>
          </p:txBody>
        </p:sp>
      </p:grpSp>
      <p:sp>
        <p:nvSpPr>
          <p:cNvPr id="71" name="Rectangle 70"/>
          <p:cNvSpPr/>
          <p:nvPr/>
        </p:nvSpPr>
        <p:spPr>
          <a:xfrm>
            <a:off x="2590800" y="468868"/>
            <a:ext cx="4572000" cy="400110"/>
          </a:xfrm>
          <a:prstGeom prst="rect">
            <a:avLst/>
          </a:prstGeom>
        </p:spPr>
        <p:txBody>
          <a:bodyPr wrap="square">
            <a:spAutoFit/>
          </a:bodyPr>
          <a:lstStyle/>
          <a:p>
            <a:pPr algn="ctr">
              <a:spcAft>
                <a:spcPts val="1800"/>
              </a:spcAft>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This is MY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IDEA! </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 and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 </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can prove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it</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7912CF97-8A43-49E5-8AB3-BDCE887F3C6B}" type="slidenum">
              <a:rPr lang="en-US" smtClean="0"/>
              <a:t>20</a:t>
            </a:fld>
            <a:endParaRPr lang="en-US" dirty="0"/>
          </a:p>
        </p:txBody>
      </p:sp>
      <p:grpSp>
        <p:nvGrpSpPr>
          <p:cNvPr id="10" name="Group 9"/>
          <p:cNvGrpSpPr/>
          <p:nvPr/>
        </p:nvGrpSpPr>
        <p:grpSpPr>
          <a:xfrm>
            <a:off x="2286000" y="1081445"/>
            <a:ext cx="6515573" cy="5547955"/>
            <a:chOff x="2286000" y="1066800"/>
            <a:chExt cx="6515573" cy="5547955"/>
          </a:xfrm>
        </p:grpSpPr>
        <p:sp>
          <p:nvSpPr>
            <p:cNvPr id="27" name="Rectangle 26"/>
            <p:cNvSpPr/>
            <p:nvPr/>
          </p:nvSpPr>
          <p:spPr>
            <a:xfrm>
              <a:off x="3922941" y="1066800"/>
              <a:ext cx="4878632" cy="5547955"/>
            </a:xfrm>
            <a:prstGeom prst="rect">
              <a:avLst/>
            </a:prstGeom>
            <a:pattFill prst="dkDnDiag">
              <a:fgClr>
                <a:schemeClr val="bg1">
                  <a:lumMod val="95000"/>
                </a:schemeClr>
              </a:fgClr>
              <a:bgClr>
                <a:schemeClr val="bg1"/>
              </a:bgClr>
            </a:patt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4035285" y="1134100"/>
              <a:ext cx="3274767" cy="5375831"/>
            </a:xfrm>
            <a:prstGeom prst="rect">
              <a:avLst/>
            </a:prstGeom>
            <a:noFill/>
          </p:spPr>
          <p:txBody>
            <a:bodyPr wrap="square" rtlCol="0">
              <a:spAutoFit/>
            </a:bodyPr>
            <a:lstStyle/>
            <a:p>
              <a:pPr>
                <a:spcAft>
                  <a:spcPts val="600"/>
                </a:spcAft>
              </a:pPr>
              <a:endParaRPr lang="en-US" sz="1100" b="1" dirty="0" smtClean="0">
                <a:solidFill>
                  <a:srgbClr val="0000FF"/>
                </a:solidFill>
              </a:endParaRPr>
            </a:p>
            <a:p>
              <a:pPr>
                <a:spcAft>
                  <a:spcPts val="600"/>
                </a:spcAft>
              </a:pPr>
              <a:endParaRPr lang="en-US" sz="1100" b="1" dirty="0">
                <a:solidFill>
                  <a:srgbClr val="0000FF"/>
                </a:solidFill>
              </a:endParaRPr>
            </a:p>
            <a:p>
              <a:pPr>
                <a:spcAft>
                  <a:spcPts val="600"/>
                </a:spcAft>
              </a:pPr>
              <a:endParaRPr lang="en-US" sz="1100" b="1" dirty="0" smtClean="0">
                <a:solidFill>
                  <a:srgbClr val="0000FF"/>
                </a:solidFill>
              </a:endParaRPr>
            </a:p>
            <a:p>
              <a:pPr>
                <a:spcAft>
                  <a:spcPts val="600"/>
                </a:spcAft>
              </a:pPr>
              <a:r>
                <a:rPr lang="en-US" sz="1100" b="1" dirty="0" smtClean="0">
                  <a:solidFill>
                    <a:srgbClr val="0000FF"/>
                  </a:solidFill>
                </a:rPr>
                <a:t>Subfield: Neurosciences </a:t>
              </a:r>
              <a:endParaRPr lang="en-US" sz="1100" dirty="0" smtClean="0"/>
            </a:p>
            <a:p>
              <a:pPr marL="228600" indent="-228600">
                <a:buFont typeface="+mj-lt"/>
                <a:buAutoNum type="arabicPeriod"/>
              </a:pPr>
              <a:r>
                <a:rPr lang="en-US" sz="900" u="sng" dirty="0" smtClean="0"/>
                <a:t>Discovery of a new mechanism controlling communication between neurons</a:t>
              </a:r>
              <a:r>
                <a:rPr lang="en-US" sz="900" dirty="0" smtClean="0"/>
                <a:t>, </a:t>
              </a:r>
              <a:r>
                <a:rPr lang="en-US" sz="900" dirty="0"/>
                <a:t>by </a:t>
              </a:r>
              <a:r>
                <a:rPr lang="en-US" sz="900" dirty="0" smtClean="0"/>
                <a:t>Jonathan Lewis (June </a:t>
              </a:r>
              <a:r>
                <a:rPr lang="en-US" sz="900" dirty="0"/>
                <a:t>4, </a:t>
              </a:r>
              <a:r>
                <a:rPr lang="en-US" sz="900" dirty="0" smtClean="0"/>
                <a:t>2017).</a:t>
              </a:r>
            </a:p>
            <a:p>
              <a:pPr>
                <a:spcAft>
                  <a:spcPts val="400"/>
                </a:spcAft>
              </a:pPr>
              <a:r>
                <a:rPr lang="en-US" sz="900" dirty="0" smtClean="0">
                  <a:solidFill>
                    <a:srgbClr val="0000FF"/>
                  </a:solidFill>
                </a:rPr>
                <a:t>         </a:t>
              </a:r>
              <a:r>
                <a:rPr lang="en-US" sz="900" u="sng" dirty="0" smtClean="0">
                  <a:solidFill>
                    <a:srgbClr val="0000FF"/>
                  </a:solidFill>
                </a:rPr>
                <a:t>comments (26)</a:t>
              </a:r>
              <a:r>
                <a:rPr lang="en-US" sz="900" dirty="0" smtClean="0">
                  <a:solidFill>
                    <a:srgbClr val="0000FF"/>
                  </a:solidFill>
                </a:rPr>
                <a:t> | </a:t>
              </a:r>
              <a:r>
                <a:rPr lang="en-US" sz="900" u="sng" dirty="0" smtClean="0">
                  <a:solidFill>
                    <a:srgbClr val="0000FF"/>
                  </a:solidFill>
                </a:rPr>
                <a:t>peer review</a:t>
              </a:r>
              <a:r>
                <a:rPr lang="en-US" sz="900" dirty="0" smtClean="0">
                  <a:solidFill>
                    <a:srgbClr val="0000FF"/>
                  </a:solidFill>
                </a:rPr>
                <a:t> | </a:t>
              </a:r>
              <a:r>
                <a:rPr lang="en-US" sz="900" u="sng" dirty="0" smtClean="0">
                  <a:solidFill>
                    <a:srgbClr val="0000FF"/>
                  </a:solidFill>
                </a:rPr>
                <a:t>rating score: 7</a:t>
              </a:r>
            </a:p>
            <a:p>
              <a:pPr marL="228600" indent="-228600">
                <a:spcBef>
                  <a:spcPts val="600"/>
                </a:spcBef>
                <a:buFont typeface="+mj-lt"/>
                <a:buAutoNum type="arabicPeriod" startAt="2"/>
              </a:pPr>
              <a:r>
                <a:rPr lang="en-US" sz="900" u="sng" dirty="0" smtClean="0"/>
                <a:t>Discovery </a:t>
              </a:r>
              <a:r>
                <a:rPr lang="en-US" sz="900" u="sng" dirty="0"/>
                <a:t>of a summation phenomenon regarding the effects of subthreshold </a:t>
              </a:r>
              <a:r>
                <a:rPr lang="en-US" sz="900" u="sng" dirty="0" smtClean="0"/>
                <a:t>electric </a:t>
              </a:r>
              <a:r>
                <a:rPr lang="en-US" sz="900" u="sng" dirty="0"/>
                <a:t>field stimulations in human cortex</a:t>
              </a:r>
              <a:r>
                <a:rPr lang="en-US" sz="900" dirty="0"/>
                <a:t>, by Alice Yu (July 12, </a:t>
              </a:r>
              <a:r>
                <a:rPr lang="en-US" sz="900" dirty="0" smtClean="0"/>
                <a:t>2017)</a:t>
              </a:r>
            </a:p>
            <a:p>
              <a:pPr>
                <a:spcAft>
                  <a:spcPts val="400"/>
                </a:spcAft>
              </a:pPr>
              <a:r>
                <a:rPr lang="en-US" sz="900" dirty="0" smtClean="0">
                  <a:solidFill>
                    <a:srgbClr val="0000FF"/>
                  </a:solidFill>
                </a:rPr>
                <a:t>         </a:t>
              </a:r>
              <a:r>
                <a:rPr lang="en-US" sz="900" u="sng" dirty="0" smtClean="0">
                  <a:solidFill>
                    <a:srgbClr val="0000FF"/>
                  </a:solidFill>
                </a:rPr>
                <a:t>comments (</a:t>
              </a:r>
              <a:r>
                <a:rPr lang="en-US" sz="900" u="sng" dirty="0">
                  <a:solidFill>
                    <a:srgbClr val="0000FF"/>
                  </a:solidFill>
                </a:rPr>
                <a:t>4</a:t>
              </a:r>
              <a:r>
                <a:rPr lang="en-US" sz="900" u="sng" dirty="0" smtClean="0">
                  <a:solidFill>
                    <a:srgbClr val="0000FF"/>
                  </a:solidFill>
                </a:rPr>
                <a:t>)</a:t>
              </a:r>
              <a:r>
                <a:rPr lang="en-US" sz="900" dirty="0" smtClean="0">
                  <a:solidFill>
                    <a:srgbClr val="0000FF"/>
                  </a:solidFill>
                </a:rPr>
                <a:t> </a:t>
              </a:r>
              <a:r>
                <a:rPr lang="en-US" sz="900" dirty="0">
                  <a:solidFill>
                    <a:srgbClr val="0000FF"/>
                  </a:solidFill>
                </a:rPr>
                <a:t>|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9</a:t>
              </a:r>
              <a:endParaRPr lang="en-US" sz="900" dirty="0" smtClean="0">
                <a:solidFill>
                  <a:srgbClr val="0000FF"/>
                </a:solidFill>
              </a:endParaRPr>
            </a:p>
            <a:p>
              <a:pPr marL="228600" indent="-228600">
                <a:spcBef>
                  <a:spcPts val="600"/>
                </a:spcBef>
                <a:buFont typeface="+mj-lt"/>
                <a:buAutoNum type="arabicPeriod" startAt="3"/>
              </a:pPr>
              <a:r>
                <a:rPr lang="en-US" sz="900" u="sng" dirty="0"/>
                <a:t>Discovery of a </a:t>
              </a:r>
              <a:r>
                <a:rPr lang="en-US" sz="900" u="sng" dirty="0" smtClean="0"/>
                <a:t>mechanism </a:t>
              </a:r>
              <a:r>
                <a:rPr lang="en-US" sz="900" u="sng" dirty="0"/>
                <a:t>controlling the communication between neurons </a:t>
              </a:r>
              <a:r>
                <a:rPr lang="en-US" sz="900" dirty="0"/>
                <a:t>by </a:t>
              </a:r>
              <a:r>
                <a:rPr lang="en-US" sz="900" dirty="0" smtClean="0"/>
                <a:t>Jonathan Lewis </a:t>
              </a:r>
              <a:r>
                <a:rPr lang="en-US" sz="900" dirty="0"/>
                <a:t>(</a:t>
              </a:r>
              <a:r>
                <a:rPr lang="en-US" sz="900" dirty="0" smtClean="0"/>
                <a:t>Aug </a:t>
              </a:r>
              <a:r>
                <a:rPr lang="en-US" sz="900" dirty="0"/>
                <a:t>13, </a:t>
              </a:r>
              <a:r>
                <a:rPr lang="en-US" sz="900" dirty="0" smtClean="0"/>
                <a:t>2017). </a:t>
              </a:r>
            </a:p>
            <a:p>
              <a:pPr>
                <a:spcAft>
                  <a:spcPts val="400"/>
                </a:spcAft>
              </a:pPr>
              <a:r>
                <a:rPr lang="en-US" sz="900" dirty="0" smtClean="0">
                  <a:solidFill>
                    <a:srgbClr val="0066FF"/>
                  </a:solidFill>
                </a:rPr>
                <a:t>         </a:t>
              </a:r>
              <a:r>
                <a:rPr lang="en-US" sz="900" u="sng" dirty="0" smtClean="0">
                  <a:solidFill>
                    <a:srgbClr val="0000FF"/>
                  </a:solidFill>
                </a:rPr>
                <a:t>comments (6</a:t>
              </a:r>
              <a:r>
                <a:rPr lang="en-US" sz="900" u="sng" dirty="0">
                  <a:solidFill>
                    <a:srgbClr val="0000FF"/>
                  </a:solidFill>
                </a:rPr>
                <a:t>)</a:t>
              </a:r>
              <a:r>
                <a:rPr lang="en-US" sz="900" dirty="0">
                  <a:solidFill>
                    <a:srgbClr val="0000FF"/>
                  </a:solidFill>
                </a:rPr>
                <a:t> |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2</a:t>
              </a:r>
              <a:endParaRPr lang="en-US" sz="900" dirty="0" smtClean="0">
                <a:solidFill>
                  <a:srgbClr val="0000FF"/>
                </a:solidFill>
              </a:endParaRPr>
            </a:p>
            <a:p>
              <a:pPr marL="228600" indent="-228600">
                <a:spcBef>
                  <a:spcPts val="600"/>
                </a:spcBef>
                <a:buFont typeface="+mj-lt"/>
                <a:buAutoNum type="arabicPeriod" startAt="4"/>
              </a:pPr>
              <a:r>
                <a:rPr lang="en-US" sz="900" u="sng" dirty="0"/>
                <a:t>Discovery of a new mechanism </a:t>
              </a:r>
              <a:r>
                <a:rPr lang="en-US" sz="900" u="sng" dirty="0" smtClean="0"/>
                <a:t>controlling the communication </a:t>
              </a:r>
              <a:r>
                <a:rPr lang="en-US" sz="900" u="sng" dirty="0"/>
                <a:t>between neurons</a:t>
              </a:r>
              <a:r>
                <a:rPr lang="en-US" sz="900" dirty="0"/>
                <a:t>, by </a:t>
              </a:r>
              <a:r>
                <a:rPr lang="en-US" sz="900" dirty="0" smtClean="0"/>
                <a:t>Lewis </a:t>
              </a:r>
              <a:r>
                <a:rPr lang="en-US" sz="900" dirty="0"/>
                <a:t>(Oct. 21, </a:t>
              </a:r>
              <a:r>
                <a:rPr lang="en-US" sz="900" dirty="0" smtClean="0"/>
                <a:t>2017).</a:t>
              </a:r>
            </a:p>
            <a:p>
              <a:pPr>
                <a:spcAft>
                  <a:spcPts val="400"/>
                </a:spcAft>
              </a:pPr>
              <a:r>
                <a:rPr lang="en-US" sz="900" dirty="0">
                  <a:solidFill>
                    <a:srgbClr val="0066FF"/>
                  </a:solidFill>
                </a:rPr>
                <a:t> </a:t>
              </a:r>
              <a:r>
                <a:rPr lang="en-US" sz="900" dirty="0" smtClean="0">
                  <a:solidFill>
                    <a:srgbClr val="0066FF"/>
                  </a:solidFill>
                </a:rPr>
                <a:t>        </a:t>
              </a:r>
              <a:r>
                <a:rPr lang="en-US" sz="900" u="sng" dirty="0" smtClean="0">
                  <a:solidFill>
                    <a:srgbClr val="0000FF"/>
                  </a:solidFill>
                </a:rPr>
                <a:t>comments </a:t>
              </a:r>
              <a:r>
                <a:rPr lang="en-US" sz="900" u="sng" dirty="0">
                  <a:solidFill>
                    <a:srgbClr val="0000FF"/>
                  </a:solidFill>
                </a:rPr>
                <a:t>(</a:t>
              </a:r>
              <a:r>
                <a:rPr lang="en-US" sz="900" u="sng" dirty="0" smtClean="0">
                  <a:solidFill>
                    <a:srgbClr val="0000FF"/>
                  </a:solidFill>
                </a:rPr>
                <a:t>21)</a:t>
              </a:r>
              <a:r>
                <a:rPr lang="en-US" sz="900" dirty="0" smtClean="0">
                  <a:solidFill>
                    <a:srgbClr val="0000FF"/>
                  </a:solidFill>
                </a:rPr>
                <a:t> </a:t>
              </a:r>
              <a:r>
                <a:rPr lang="en-US" sz="900" dirty="0">
                  <a:solidFill>
                    <a:srgbClr val="0000FF"/>
                  </a:solidFill>
                </a:rPr>
                <a:t>|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8</a:t>
              </a:r>
              <a:endParaRPr lang="en-US" sz="900" dirty="0" smtClean="0">
                <a:solidFill>
                  <a:srgbClr val="0000FF"/>
                </a:solidFill>
              </a:endParaRPr>
            </a:p>
            <a:p>
              <a:pPr marL="228600" indent="-228600">
                <a:spcBef>
                  <a:spcPts val="600"/>
                </a:spcBef>
                <a:buFont typeface="+mj-lt"/>
                <a:buAutoNum type="arabicPeriod" startAt="5"/>
              </a:pPr>
              <a:r>
                <a:rPr lang="en-US" sz="900" u="sng" dirty="0"/>
                <a:t>An idea for preventing the triggering of protein misfolding disease in brain tissue</a:t>
              </a:r>
              <a:r>
                <a:rPr lang="en-US" sz="900" dirty="0"/>
                <a:t>, by Kathy Cooley (June 4, </a:t>
              </a:r>
              <a:r>
                <a:rPr lang="en-US" sz="900" dirty="0" smtClean="0"/>
                <a:t>2017)</a:t>
              </a:r>
            </a:p>
            <a:p>
              <a:pPr>
                <a:spcAft>
                  <a:spcPts val="400"/>
                </a:spcAft>
              </a:pPr>
              <a:r>
                <a:rPr lang="en-US" sz="900" dirty="0">
                  <a:solidFill>
                    <a:srgbClr val="0000FF"/>
                  </a:solidFill>
                </a:rPr>
                <a:t> </a:t>
              </a:r>
              <a:r>
                <a:rPr lang="en-US" sz="900" dirty="0" smtClean="0">
                  <a:solidFill>
                    <a:srgbClr val="0000FF"/>
                  </a:solidFill>
                </a:rPr>
                <a:t>        </a:t>
              </a:r>
              <a:r>
                <a:rPr lang="en-US" sz="900" u="sng" dirty="0" smtClean="0">
                  <a:solidFill>
                    <a:srgbClr val="0000FF"/>
                  </a:solidFill>
                </a:rPr>
                <a:t>comments (31)</a:t>
              </a:r>
              <a:r>
                <a:rPr lang="en-US" sz="900" dirty="0" smtClean="0"/>
                <a:t> </a:t>
              </a:r>
              <a:r>
                <a:rPr lang="en-US" sz="900" dirty="0"/>
                <a:t>| </a:t>
              </a:r>
              <a:r>
                <a:rPr lang="en-US" sz="900" u="sng" dirty="0">
                  <a:solidFill>
                    <a:srgbClr val="0000FF"/>
                  </a:solidFill>
                </a:rPr>
                <a:t>peer review</a:t>
              </a:r>
              <a:r>
                <a:rPr lang="en-US" sz="900" dirty="0"/>
                <a:t> | </a:t>
              </a:r>
              <a:r>
                <a:rPr lang="en-US" sz="900" u="sng" dirty="0">
                  <a:solidFill>
                    <a:srgbClr val="0000FF"/>
                  </a:solidFill>
                </a:rPr>
                <a:t>rating score: </a:t>
              </a:r>
              <a:r>
                <a:rPr lang="en-US" sz="900" u="sng" dirty="0" smtClean="0">
                  <a:solidFill>
                    <a:srgbClr val="0000FF"/>
                  </a:solidFill>
                </a:rPr>
                <a:t>4</a:t>
              </a:r>
            </a:p>
            <a:p>
              <a:pPr marL="228600" indent="-228600">
                <a:spcBef>
                  <a:spcPts val="600"/>
                </a:spcBef>
                <a:buFont typeface="+mj-lt"/>
                <a:buAutoNum type="arabicPeriod" startAt="6"/>
              </a:pPr>
              <a:r>
                <a:rPr lang="en-US" sz="900" u="sng" dirty="0"/>
                <a:t>Discovery of a new mechanism controlling the communication between neurons</a:t>
              </a:r>
              <a:r>
                <a:rPr lang="en-US" sz="900" dirty="0"/>
                <a:t>, by </a:t>
              </a:r>
              <a:r>
                <a:rPr lang="en-US" sz="900" dirty="0" smtClean="0"/>
                <a:t>Lewis </a:t>
              </a:r>
              <a:r>
                <a:rPr lang="en-US" sz="900" dirty="0"/>
                <a:t>(Oct. 21, 2017).</a:t>
              </a:r>
            </a:p>
            <a:p>
              <a:pPr>
                <a:spcAft>
                  <a:spcPts val="400"/>
                </a:spcAft>
              </a:pPr>
              <a:r>
                <a:rPr lang="en-US" sz="900" dirty="0">
                  <a:solidFill>
                    <a:srgbClr val="0066FF"/>
                  </a:solidFill>
                </a:rPr>
                <a:t>         </a:t>
              </a:r>
              <a:r>
                <a:rPr lang="en-US" sz="900" u="sng" dirty="0">
                  <a:solidFill>
                    <a:srgbClr val="0000FF"/>
                  </a:solidFill>
                </a:rPr>
                <a:t>comments (21)</a:t>
              </a:r>
              <a:r>
                <a:rPr lang="en-US" sz="900" dirty="0">
                  <a:solidFill>
                    <a:srgbClr val="0000FF"/>
                  </a:solidFill>
                </a:rPr>
                <a:t> |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8</a:t>
              </a:r>
            </a:p>
            <a:p>
              <a:pPr marL="228600" indent="-228600">
                <a:spcBef>
                  <a:spcPts val="600"/>
                </a:spcBef>
                <a:buFont typeface="+mj-lt"/>
                <a:buAutoNum type="arabicPeriod" startAt="7"/>
              </a:pPr>
              <a:r>
                <a:rPr lang="en-US" sz="900" u="sng" dirty="0"/>
                <a:t>Discovery of a new mechanism controlling the communication between neurons</a:t>
              </a:r>
              <a:r>
                <a:rPr lang="en-US" sz="900" dirty="0"/>
                <a:t>, by Lewis (Oct. 21, 2017).</a:t>
              </a:r>
            </a:p>
            <a:p>
              <a:pPr>
                <a:spcAft>
                  <a:spcPts val="400"/>
                </a:spcAft>
              </a:pPr>
              <a:r>
                <a:rPr lang="en-US" sz="900" dirty="0">
                  <a:solidFill>
                    <a:srgbClr val="0066FF"/>
                  </a:solidFill>
                </a:rPr>
                <a:t>         </a:t>
              </a:r>
              <a:r>
                <a:rPr lang="en-US" sz="900" u="sng" dirty="0">
                  <a:solidFill>
                    <a:srgbClr val="0000FF"/>
                  </a:solidFill>
                </a:rPr>
                <a:t>comments (21)</a:t>
              </a:r>
              <a:r>
                <a:rPr lang="en-US" sz="900" dirty="0">
                  <a:solidFill>
                    <a:srgbClr val="0000FF"/>
                  </a:solidFill>
                </a:rPr>
                <a:t> |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8</a:t>
              </a:r>
              <a:endParaRPr lang="en-US" sz="900" dirty="0"/>
            </a:p>
            <a:p>
              <a:pPr marL="228600" indent="-228600">
                <a:spcBef>
                  <a:spcPts val="600"/>
                </a:spcBef>
                <a:buFont typeface="+mj-lt"/>
                <a:buAutoNum type="arabicPeriod" startAt="8"/>
              </a:pPr>
              <a:r>
                <a:rPr lang="en-US" sz="900" u="sng" dirty="0"/>
                <a:t>Discovery of a </a:t>
              </a:r>
              <a:r>
                <a:rPr lang="en-US" sz="900" u="sng" dirty="0" smtClean="0"/>
                <a:t>subthreshold electric </a:t>
              </a:r>
              <a:r>
                <a:rPr lang="en-US" sz="900" u="sng" dirty="0"/>
                <a:t>field stimulations in </a:t>
              </a:r>
              <a:endParaRPr lang="en-US" sz="900" u="sng" dirty="0" smtClean="0"/>
            </a:p>
            <a:p>
              <a:pPr>
                <a:spcBef>
                  <a:spcPts val="600"/>
                </a:spcBef>
              </a:pPr>
              <a:r>
                <a:rPr lang="en-US" sz="900" dirty="0"/>
                <a:t> </a:t>
              </a:r>
              <a:r>
                <a:rPr lang="en-US" sz="900" dirty="0" smtClean="0"/>
                <a:t>      … 420  more claims</a:t>
              </a:r>
            </a:p>
          </p:txBody>
        </p:sp>
        <p:grpSp>
          <p:nvGrpSpPr>
            <p:cNvPr id="29" name="Group 28"/>
            <p:cNvGrpSpPr/>
            <p:nvPr/>
          </p:nvGrpSpPr>
          <p:grpSpPr>
            <a:xfrm>
              <a:off x="7388086" y="2130750"/>
              <a:ext cx="1156383" cy="3505200"/>
              <a:chOff x="7644043" y="1244547"/>
              <a:chExt cx="1156383" cy="3505200"/>
            </a:xfrm>
          </p:grpSpPr>
          <p:sp>
            <p:nvSpPr>
              <p:cNvPr id="31" name="TextBox 30"/>
              <p:cNvSpPr txBox="1"/>
              <p:nvPr/>
            </p:nvSpPr>
            <p:spPr>
              <a:xfrm>
                <a:off x="7685930" y="1244547"/>
                <a:ext cx="1105816" cy="276999"/>
              </a:xfrm>
              <a:prstGeom prst="rect">
                <a:avLst/>
              </a:prstGeom>
              <a:noFill/>
            </p:spPr>
            <p:txBody>
              <a:bodyPr wrap="none" rtlCol="0">
                <a:spAutoFit/>
              </a:bodyPr>
              <a:lstStyle/>
              <a:p>
                <a:r>
                  <a:rPr lang="en-US" sz="1200" b="1" dirty="0" smtClean="0"/>
                  <a:t>Search Claims:</a:t>
                </a:r>
                <a:endParaRPr lang="en-US" sz="1200" b="1" dirty="0"/>
              </a:p>
            </p:txBody>
          </p:sp>
          <p:sp>
            <p:nvSpPr>
              <p:cNvPr id="32" name="Rectangle 31"/>
              <p:cNvSpPr/>
              <p:nvPr/>
            </p:nvSpPr>
            <p:spPr>
              <a:xfrm>
                <a:off x="7729621" y="1880440"/>
                <a:ext cx="447822" cy="138325"/>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8339221" y="1880440"/>
                <a:ext cx="438443" cy="138325"/>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7720243" y="2325422"/>
                <a:ext cx="1057421" cy="138325"/>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7777389" y="2616146"/>
                <a:ext cx="1000595" cy="246221"/>
              </a:xfrm>
              <a:prstGeom prst="rect">
                <a:avLst/>
              </a:prstGeom>
              <a:noFill/>
            </p:spPr>
            <p:txBody>
              <a:bodyPr wrap="none" rtlCol="0">
                <a:spAutoFit/>
              </a:bodyPr>
              <a:lstStyle/>
              <a:p>
                <a:r>
                  <a:rPr lang="en-US" sz="1000" dirty="0" smtClean="0"/>
                  <a:t>Rating &amp; Scores</a:t>
                </a:r>
                <a:endParaRPr lang="en-US" sz="1000" dirty="0"/>
              </a:p>
            </p:txBody>
          </p:sp>
          <p:sp>
            <p:nvSpPr>
              <p:cNvPr id="36" name="Rectangle 35"/>
              <p:cNvSpPr/>
              <p:nvPr/>
            </p:nvSpPr>
            <p:spPr>
              <a:xfrm>
                <a:off x="7872643" y="2957274"/>
                <a:ext cx="133643" cy="138325"/>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p:cNvGrpSpPr/>
              <p:nvPr/>
            </p:nvGrpSpPr>
            <p:grpSpPr>
              <a:xfrm>
                <a:off x="7872643" y="3890746"/>
                <a:ext cx="182880" cy="246221"/>
                <a:chOff x="389033" y="4724400"/>
                <a:chExt cx="182880" cy="246221"/>
              </a:xfrm>
              <a:noFill/>
            </p:grpSpPr>
            <p:sp>
              <p:nvSpPr>
                <p:cNvPr id="56" name="Rectangle 55"/>
                <p:cNvSpPr/>
                <p:nvPr/>
              </p:nvSpPr>
              <p:spPr>
                <a:xfrm>
                  <a:off x="389033" y="4756070"/>
                  <a:ext cx="182880" cy="182880"/>
                </a:xfrm>
                <a:prstGeom prst="rect">
                  <a:avLst/>
                </a:prstGeom>
                <a:gr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Box 68"/>
                <p:cNvSpPr txBox="1"/>
                <p:nvPr/>
              </p:nvSpPr>
              <p:spPr>
                <a:xfrm>
                  <a:off x="391206" y="4724400"/>
                  <a:ext cx="178535" cy="246221"/>
                </a:xfrm>
                <a:prstGeom prst="rect">
                  <a:avLst/>
                </a:prstGeom>
                <a:grpFill/>
              </p:spPr>
              <p:txBody>
                <a:bodyPr wrap="square" rtlCol="0">
                  <a:spAutoFit/>
                </a:bodyPr>
                <a:lstStyle/>
                <a:p>
                  <a:pPr algn="ctr"/>
                  <a:r>
                    <a:rPr lang="en-US" sz="1000" dirty="0" smtClean="0"/>
                    <a:t>5</a:t>
                  </a:r>
                  <a:endParaRPr lang="en-US" sz="1000" dirty="0"/>
                </a:p>
              </p:txBody>
            </p:sp>
          </p:grpSp>
          <p:sp>
            <p:nvSpPr>
              <p:cNvPr id="38" name="Rounded Rectangle 37"/>
              <p:cNvSpPr/>
              <p:nvPr/>
            </p:nvSpPr>
            <p:spPr>
              <a:xfrm>
                <a:off x="7887883" y="4583288"/>
                <a:ext cx="670560" cy="166459"/>
              </a:xfrm>
              <a:prstGeom prst="round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search</a:t>
                </a:r>
                <a:endParaRPr lang="en-US" sz="1000" dirty="0">
                  <a:solidFill>
                    <a:schemeClr val="tx1"/>
                  </a:solidFill>
                </a:endParaRPr>
              </a:p>
            </p:txBody>
          </p:sp>
          <p:grpSp>
            <p:nvGrpSpPr>
              <p:cNvPr id="39" name="Group 38"/>
              <p:cNvGrpSpPr/>
              <p:nvPr/>
            </p:nvGrpSpPr>
            <p:grpSpPr>
              <a:xfrm>
                <a:off x="8374038" y="3898440"/>
                <a:ext cx="368808" cy="230832"/>
                <a:chOff x="850392" y="3716179"/>
                <a:chExt cx="368808" cy="230832"/>
              </a:xfrm>
              <a:noFill/>
            </p:grpSpPr>
            <p:sp>
              <p:nvSpPr>
                <p:cNvPr id="54" name="TextBox 53"/>
                <p:cNvSpPr txBox="1"/>
                <p:nvPr/>
              </p:nvSpPr>
              <p:spPr>
                <a:xfrm>
                  <a:off x="850392" y="3716179"/>
                  <a:ext cx="368808" cy="230832"/>
                </a:xfrm>
                <a:prstGeom prst="rect">
                  <a:avLst/>
                </a:prstGeom>
                <a:grpFill/>
              </p:spPr>
              <p:txBody>
                <a:bodyPr wrap="square" rtlCol="0">
                  <a:spAutoFit/>
                </a:bodyPr>
                <a:lstStyle/>
                <a:p>
                  <a:r>
                    <a:rPr lang="en-US" sz="900" dirty="0" smtClean="0"/>
                    <a:t>10</a:t>
                  </a:r>
                  <a:endParaRPr lang="en-US" sz="900" dirty="0"/>
                </a:p>
              </p:txBody>
            </p:sp>
            <p:sp>
              <p:nvSpPr>
                <p:cNvPr id="55" name="Rectangle 54"/>
                <p:cNvSpPr/>
                <p:nvPr/>
              </p:nvSpPr>
              <p:spPr>
                <a:xfrm>
                  <a:off x="909145" y="3740155"/>
                  <a:ext cx="182880" cy="182880"/>
                </a:xfrm>
                <a:prstGeom prst="rect">
                  <a:avLst/>
                </a:prstGeom>
                <a:gr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TextBox 39"/>
              <p:cNvSpPr txBox="1"/>
              <p:nvPr/>
            </p:nvSpPr>
            <p:spPr>
              <a:xfrm>
                <a:off x="8101243" y="3893926"/>
                <a:ext cx="295274" cy="246221"/>
              </a:xfrm>
              <a:prstGeom prst="rect">
                <a:avLst/>
              </a:prstGeom>
              <a:noFill/>
            </p:spPr>
            <p:txBody>
              <a:bodyPr wrap="none" rtlCol="0">
                <a:spAutoFit/>
              </a:bodyPr>
              <a:lstStyle/>
              <a:p>
                <a:r>
                  <a:rPr lang="en-US" sz="1000" dirty="0" smtClean="0"/>
                  <a:t>to</a:t>
                </a:r>
                <a:endParaRPr lang="en-US" sz="1000" dirty="0"/>
              </a:p>
            </p:txBody>
          </p:sp>
          <p:sp>
            <p:nvSpPr>
              <p:cNvPr id="41" name="TextBox 40"/>
              <p:cNvSpPr txBox="1"/>
              <p:nvPr/>
            </p:nvSpPr>
            <p:spPr>
              <a:xfrm>
                <a:off x="8034799" y="2903326"/>
                <a:ext cx="599844" cy="246221"/>
              </a:xfrm>
              <a:prstGeom prst="rect">
                <a:avLst/>
              </a:prstGeom>
              <a:noFill/>
            </p:spPr>
            <p:txBody>
              <a:bodyPr wrap="none" rtlCol="0">
                <a:spAutoFit/>
              </a:bodyPr>
              <a:lstStyle/>
              <a:p>
                <a:r>
                  <a:rPr lang="en-US" sz="1000" dirty="0" smtClean="0"/>
                  <a:t>unrated</a:t>
                </a:r>
                <a:endParaRPr lang="en-US" sz="1000" dirty="0"/>
              </a:p>
            </p:txBody>
          </p:sp>
          <p:sp>
            <p:nvSpPr>
              <p:cNvPr id="42" name="TextBox 41"/>
              <p:cNvSpPr txBox="1"/>
              <p:nvPr/>
            </p:nvSpPr>
            <p:spPr>
              <a:xfrm>
                <a:off x="8017051" y="3166840"/>
                <a:ext cx="465192" cy="246221"/>
              </a:xfrm>
              <a:prstGeom prst="rect">
                <a:avLst/>
              </a:prstGeom>
              <a:noFill/>
            </p:spPr>
            <p:txBody>
              <a:bodyPr wrap="none" rtlCol="0">
                <a:spAutoFit/>
              </a:bodyPr>
              <a:lstStyle/>
              <a:p>
                <a:r>
                  <a:rPr lang="en-US" sz="1000" dirty="0" smtClean="0"/>
                  <a:t>rated</a:t>
                </a:r>
                <a:endParaRPr lang="en-US" sz="1000" dirty="0"/>
              </a:p>
            </p:txBody>
          </p:sp>
          <p:grpSp>
            <p:nvGrpSpPr>
              <p:cNvPr id="43" name="Group 42"/>
              <p:cNvGrpSpPr>
                <a:grpSpLocks noChangeAspect="1"/>
              </p:cNvGrpSpPr>
              <p:nvPr/>
            </p:nvGrpSpPr>
            <p:grpSpPr>
              <a:xfrm>
                <a:off x="7875456" y="3225747"/>
                <a:ext cx="128017" cy="128064"/>
                <a:chOff x="5334000" y="4516896"/>
                <a:chExt cx="640080" cy="640320"/>
              </a:xfrm>
              <a:noFill/>
            </p:grpSpPr>
            <p:sp>
              <p:nvSpPr>
                <p:cNvPr id="51" name="Rectangle 50"/>
                <p:cNvSpPr/>
                <p:nvPr/>
              </p:nvSpPr>
              <p:spPr>
                <a:xfrm>
                  <a:off x="5334000" y="4516896"/>
                  <a:ext cx="640080" cy="640080"/>
                </a:xfrm>
                <a:prstGeom prst="rect">
                  <a:avLst/>
                </a:prstGeom>
                <a:gr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2" name="Straight Connector 51"/>
                <p:cNvCxnSpPr/>
                <p:nvPr/>
              </p:nvCxnSpPr>
              <p:spPr>
                <a:xfrm>
                  <a:off x="5334000" y="4516896"/>
                  <a:ext cx="640080" cy="640080"/>
                </a:xfrm>
                <a:prstGeom prst="line">
                  <a:avLst/>
                </a:prstGeom>
                <a:grpFill/>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a:off x="5334000" y="4517136"/>
                  <a:ext cx="640080" cy="640080"/>
                </a:xfrm>
                <a:prstGeom prst="line">
                  <a:avLst/>
                </a:prstGeom>
                <a:grpFill/>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7697239" y="3511437"/>
                <a:ext cx="1103187" cy="400110"/>
              </a:xfrm>
              <a:prstGeom prst="rect">
                <a:avLst/>
              </a:prstGeom>
              <a:noFill/>
            </p:spPr>
            <p:txBody>
              <a:bodyPr wrap="none" rtlCol="0">
                <a:spAutoFit/>
              </a:bodyPr>
              <a:lstStyle/>
              <a:p>
                <a:pPr algn="ctr"/>
                <a:r>
                  <a:rPr lang="en-US" sz="1000" i="1" dirty="0"/>
                  <a:t>s</a:t>
                </a:r>
                <a:r>
                  <a:rPr lang="en-US" sz="1000" i="1" dirty="0" smtClean="0"/>
                  <a:t>how claims with</a:t>
                </a:r>
              </a:p>
              <a:p>
                <a:pPr algn="ctr"/>
                <a:r>
                  <a:rPr lang="en-US" sz="1000" b="1" i="1" dirty="0"/>
                  <a:t>s</a:t>
                </a:r>
                <a:r>
                  <a:rPr lang="en-US" sz="1000" b="1" i="1" dirty="0" smtClean="0"/>
                  <a:t>cores between</a:t>
                </a:r>
                <a:endParaRPr lang="en-US" sz="1000" b="1" i="1" dirty="0"/>
              </a:p>
            </p:txBody>
          </p:sp>
          <p:sp>
            <p:nvSpPr>
              <p:cNvPr id="45" name="TextBox 44"/>
              <p:cNvSpPr txBox="1"/>
              <p:nvPr/>
            </p:nvSpPr>
            <p:spPr>
              <a:xfrm>
                <a:off x="7644043" y="2082747"/>
                <a:ext cx="598241" cy="230832"/>
              </a:xfrm>
              <a:prstGeom prst="rect">
                <a:avLst/>
              </a:prstGeom>
              <a:noFill/>
            </p:spPr>
            <p:txBody>
              <a:bodyPr wrap="none" rtlCol="0">
                <a:spAutoFit/>
              </a:bodyPr>
              <a:lstStyle/>
              <a:p>
                <a:r>
                  <a:rPr lang="en-US" sz="900" dirty="0" smtClean="0"/>
                  <a:t>Keyword</a:t>
                </a:r>
                <a:endParaRPr lang="en-US" sz="900" dirty="0"/>
              </a:p>
            </p:txBody>
          </p:sp>
          <p:sp>
            <p:nvSpPr>
              <p:cNvPr id="46" name="TextBox 45"/>
              <p:cNvSpPr txBox="1"/>
              <p:nvPr/>
            </p:nvSpPr>
            <p:spPr>
              <a:xfrm>
                <a:off x="7644043" y="1623315"/>
                <a:ext cx="947695" cy="230832"/>
              </a:xfrm>
              <a:prstGeom prst="rect">
                <a:avLst/>
              </a:prstGeom>
              <a:noFill/>
            </p:spPr>
            <p:txBody>
              <a:bodyPr wrap="none" rtlCol="0">
                <a:spAutoFit/>
              </a:bodyPr>
              <a:lstStyle/>
              <a:p>
                <a:r>
                  <a:rPr lang="en-US" sz="900" dirty="0" smtClean="0"/>
                  <a:t>Publication date</a:t>
                </a:r>
                <a:endParaRPr lang="en-US" sz="900" dirty="0"/>
              </a:p>
            </p:txBody>
          </p:sp>
          <p:sp>
            <p:nvSpPr>
              <p:cNvPr id="47" name="TextBox 46"/>
              <p:cNvSpPr txBox="1"/>
              <p:nvPr/>
            </p:nvSpPr>
            <p:spPr>
              <a:xfrm>
                <a:off x="7689763" y="1857269"/>
                <a:ext cx="553357" cy="184666"/>
              </a:xfrm>
              <a:prstGeom prst="rect">
                <a:avLst/>
              </a:prstGeom>
              <a:noFill/>
            </p:spPr>
            <p:txBody>
              <a:bodyPr wrap="none" rtlCol="0">
                <a:spAutoFit/>
              </a:bodyPr>
              <a:lstStyle/>
              <a:p>
                <a:r>
                  <a:rPr lang="en-US" sz="600" dirty="0" smtClean="0"/>
                  <a:t>01/20/2016</a:t>
                </a:r>
                <a:endParaRPr lang="en-US" sz="600" dirty="0"/>
              </a:p>
            </p:txBody>
          </p:sp>
          <p:sp>
            <p:nvSpPr>
              <p:cNvPr id="48" name="TextBox 47"/>
              <p:cNvSpPr txBox="1"/>
              <p:nvPr/>
            </p:nvSpPr>
            <p:spPr>
              <a:xfrm>
                <a:off x="8126285" y="1849575"/>
                <a:ext cx="647934" cy="200055"/>
              </a:xfrm>
              <a:prstGeom prst="rect">
                <a:avLst/>
              </a:prstGeom>
              <a:noFill/>
            </p:spPr>
            <p:txBody>
              <a:bodyPr wrap="none" rtlCol="0">
                <a:spAutoFit/>
              </a:bodyPr>
              <a:lstStyle/>
              <a:p>
                <a:r>
                  <a:rPr lang="en-US" sz="700" dirty="0"/>
                  <a:t>t</a:t>
                </a:r>
                <a:r>
                  <a:rPr lang="en-US" sz="700" dirty="0" smtClean="0"/>
                  <a:t>o     present</a:t>
                </a:r>
                <a:endParaRPr lang="en-US" sz="700" dirty="0"/>
              </a:p>
            </p:txBody>
          </p:sp>
          <p:sp>
            <p:nvSpPr>
              <p:cNvPr id="49" name="TextBox 48"/>
              <p:cNvSpPr txBox="1"/>
              <p:nvPr/>
            </p:nvSpPr>
            <p:spPr>
              <a:xfrm>
                <a:off x="7880654" y="4140147"/>
                <a:ext cx="718465" cy="215444"/>
              </a:xfrm>
              <a:prstGeom prst="rect">
                <a:avLst/>
              </a:prstGeom>
              <a:noFill/>
            </p:spPr>
            <p:txBody>
              <a:bodyPr wrap="none" rtlCol="0">
                <a:spAutoFit/>
              </a:bodyPr>
              <a:lstStyle/>
              <a:p>
                <a:pPr algn="ctr"/>
                <a:r>
                  <a:rPr lang="en-US" sz="800" dirty="0"/>
                  <a:t>s</a:t>
                </a:r>
                <a:r>
                  <a:rPr lang="en-US" sz="800" dirty="0" smtClean="0"/>
                  <a:t>cores (1-10)</a:t>
                </a:r>
                <a:endParaRPr lang="en-US" sz="800" dirty="0"/>
              </a:p>
            </p:txBody>
          </p:sp>
          <p:sp>
            <p:nvSpPr>
              <p:cNvPr id="50" name="TextBox 49"/>
              <p:cNvSpPr txBox="1"/>
              <p:nvPr/>
            </p:nvSpPr>
            <p:spPr>
              <a:xfrm>
                <a:off x="7720925" y="2302203"/>
                <a:ext cx="673582" cy="200055"/>
              </a:xfrm>
              <a:prstGeom prst="rect">
                <a:avLst/>
              </a:prstGeom>
              <a:noFill/>
            </p:spPr>
            <p:txBody>
              <a:bodyPr wrap="none" rtlCol="0">
                <a:spAutoFit/>
              </a:bodyPr>
              <a:lstStyle/>
              <a:p>
                <a:r>
                  <a:rPr lang="en-US" sz="700" dirty="0" smtClean="0"/>
                  <a:t>Motor cortex</a:t>
                </a:r>
                <a:endParaRPr lang="en-US" sz="700" dirty="0"/>
              </a:p>
            </p:txBody>
          </p:sp>
        </p:grpSp>
        <p:sp>
          <p:nvSpPr>
            <p:cNvPr id="70" name="Right Arrow 69"/>
            <p:cNvSpPr/>
            <p:nvPr/>
          </p:nvSpPr>
          <p:spPr>
            <a:xfrm>
              <a:off x="2286000" y="3785616"/>
              <a:ext cx="1749285" cy="35768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p:cNvGrpSpPr/>
            <p:nvPr/>
          </p:nvGrpSpPr>
          <p:grpSpPr>
            <a:xfrm>
              <a:off x="4725317" y="1216152"/>
              <a:ext cx="3274767" cy="551688"/>
              <a:chOff x="4725317" y="1143000"/>
              <a:chExt cx="3274767" cy="551688"/>
            </a:xfrm>
          </p:grpSpPr>
          <p:grpSp>
            <p:nvGrpSpPr>
              <p:cNvPr id="78" name="Group 77"/>
              <p:cNvGrpSpPr/>
              <p:nvPr/>
            </p:nvGrpSpPr>
            <p:grpSpPr>
              <a:xfrm>
                <a:off x="4762500" y="1143000"/>
                <a:ext cx="3200400" cy="551688"/>
                <a:chOff x="1066800" y="1124712"/>
                <a:chExt cx="2852928" cy="551688"/>
              </a:xfrm>
            </p:grpSpPr>
            <p:cxnSp>
              <p:nvCxnSpPr>
                <p:cNvPr id="79" name="Straight Connector 78"/>
                <p:cNvCxnSpPr/>
                <p:nvPr/>
              </p:nvCxnSpPr>
              <p:spPr>
                <a:xfrm>
                  <a:off x="1066800" y="1676400"/>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066800" y="1124712"/>
                  <a:ext cx="28529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4725317" y="1219200"/>
                <a:ext cx="3274767" cy="400110"/>
              </a:xfrm>
              <a:prstGeom prst="rect">
                <a:avLst/>
              </a:prstGeom>
              <a:noFill/>
            </p:spPr>
            <p:txBody>
              <a:bodyPr wrap="square" rtlCol="0">
                <a:spAutoFit/>
              </a:bodyPr>
              <a:lstStyle/>
              <a:p>
                <a:pPr algn="ctr">
                  <a:spcAft>
                    <a:spcPts val="1800"/>
                  </a:spcAft>
                </a:pPr>
                <a:r>
                  <a:rPr lang="en-US" sz="2000" b="1" dirty="0" smtClean="0">
                    <a:solidFill>
                      <a:srgbClr val="0000FF"/>
                    </a:solidFill>
                    <a:latin typeface="Candara" panose="020E0502030303020204" pitchFamily="34" charset="0"/>
                  </a:rPr>
                  <a:t> </a:t>
                </a:r>
                <a:r>
                  <a:rPr lang="en-US" sz="1900" b="1" dirty="0" smtClean="0">
                    <a:latin typeface="Candara" panose="020E0502030303020204" pitchFamily="34" charset="0"/>
                  </a:rPr>
                  <a:t>Priority-Claims in Medicine</a:t>
                </a:r>
              </a:p>
            </p:txBody>
          </p:sp>
        </p:grpSp>
        <p:sp>
          <p:nvSpPr>
            <p:cNvPr id="82" name="Rounded Rectangle 81"/>
            <p:cNvSpPr/>
            <p:nvPr/>
          </p:nvSpPr>
          <p:spPr>
            <a:xfrm>
              <a:off x="7315200" y="1981200"/>
              <a:ext cx="1371600" cy="4038600"/>
            </a:xfrm>
            <a:prstGeom prst="roundRect">
              <a:avLst>
                <a:gd name="adj" fmla="val 8099"/>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3581400" y="3505200"/>
            <a:ext cx="2645482" cy="2970361"/>
            <a:chOff x="3615360" y="3282192"/>
            <a:chExt cx="2645482" cy="2970361"/>
          </a:xfrm>
        </p:grpSpPr>
        <p:grpSp>
          <p:nvGrpSpPr>
            <p:cNvPr id="74" name="Group 73"/>
            <p:cNvGrpSpPr/>
            <p:nvPr/>
          </p:nvGrpSpPr>
          <p:grpSpPr>
            <a:xfrm>
              <a:off x="3615360" y="3559148"/>
              <a:ext cx="2645482" cy="2693405"/>
              <a:chOff x="3820759" y="2362200"/>
              <a:chExt cx="2645482" cy="2693405"/>
            </a:xfrm>
          </p:grpSpPr>
          <p:sp>
            <p:nvSpPr>
              <p:cNvPr id="76" name="Rectangle 75"/>
              <p:cNvSpPr/>
              <p:nvPr/>
            </p:nvSpPr>
            <p:spPr>
              <a:xfrm>
                <a:off x="3820759" y="2362200"/>
                <a:ext cx="2645482" cy="2693405"/>
              </a:xfrm>
              <a:prstGeom prst="rect">
                <a:avLst/>
              </a:prstGeom>
              <a:solidFill>
                <a:schemeClr val="bg1">
                  <a:lumMod val="9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p:cNvSpPr txBox="1"/>
              <p:nvPr/>
            </p:nvSpPr>
            <p:spPr>
              <a:xfrm>
                <a:off x="4011259" y="2413481"/>
                <a:ext cx="2264483" cy="861774"/>
              </a:xfrm>
              <a:prstGeom prst="rect">
                <a:avLst/>
              </a:prstGeom>
              <a:noFill/>
            </p:spPr>
            <p:txBody>
              <a:bodyPr wrap="square" rtlCol="0">
                <a:spAutoFit/>
              </a:bodyPr>
              <a:lstStyle/>
              <a:p>
                <a:pPr algn="ctr"/>
                <a:r>
                  <a:rPr lang="en-US" sz="1200" b="1" u="sng" dirty="0" smtClean="0">
                    <a:latin typeface="Candara" panose="020E0502030303020204" pitchFamily="34" charset="0"/>
                  </a:rPr>
                  <a:t>Priority-Claim</a:t>
                </a:r>
                <a:endParaRPr lang="en-US" sz="300" dirty="0" smtClean="0">
                  <a:latin typeface="Candara" panose="020E0502030303020204" pitchFamily="34" charset="0"/>
                </a:endParaRPr>
              </a:p>
              <a:p>
                <a:pPr algn="ctr"/>
                <a:endParaRPr lang="en-US" sz="500" u="sng" dirty="0" smtClean="0">
                  <a:latin typeface="Candara" panose="020E0502030303020204" pitchFamily="34" charset="0"/>
                </a:endParaRPr>
              </a:p>
              <a:p>
                <a:pPr algn="ctr"/>
                <a:r>
                  <a:rPr lang="en-US" sz="900" b="1" dirty="0" smtClean="0">
                    <a:solidFill>
                      <a:srgbClr val="0000FF"/>
                    </a:solidFill>
                    <a:latin typeface="Candara" panose="020E0502030303020204" pitchFamily="34" charset="0"/>
                  </a:rPr>
                  <a:t>Discovery of a new mechanism controlling the communication between neurons</a:t>
                </a:r>
              </a:p>
              <a:p>
                <a:pPr algn="ctr"/>
                <a:endParaRPr lang="en-US" sz="600" b="1" dirty="0" smtClean="0">
                  <a:solidFill>
                    <a:srgbClr val="0000FF"/>
                  </a:solidFill>
                  <a:latin typeface="Candara" panose="020E0502030303020204" pitchFamily="34" charset="0"/>
                </a:endParaRPr>
              </a:p>
              <a:p>
                <a:pPr algn="ctr"/>
                <a:r>
                  <a:rPr lang="en-US" sz="900" b="1" dirty="0" smtClean="0">
                    <a:latin typeface="Candara" panose="020E0502030303020204" pitchFamily="34" charset="0"/>
                  </a:rPr>
                  <a:t>Jonathan  Lewis</a:t>
                </a:r>
                <a:endParaRPr lang="en-US" sz="900" b="1" dirty="0">
                  <a:latin typeface="Candara" panose="020E0502030303020204" pitchFamily="34" charset="0"/>
                </a:endParaRPr>
              </a:p>
            </p:txBody>
          </p:sp>
          <p:sp>
            <p:nvSpPr>
              <p:cNvPr id="83" name="TextBox 82"/>
              <p:cNvSpPr txBox="1"/>
              <p:nvPr/>
            </p:nvSpPr>
            <p:spPr>
              <a:xfrm>
                <a:off x="3962400" y="3326394"/>
                <a:ext cx="2362199" cy="1561966"/>
              </a:xfrm>
              <a:prstGeom prst="rect">
                <a:avLst/>
              </a:prstGeom>
              <a:noFill/>
            </p:spPr>
            <p:txBody>
              <a:bodyPr wrap="square" rtlCol="0">
                <a:spAutoFit/>
              </a:bodyPr>
              <a:lstStyle/>
              <a:p>
                <a:pPr>
                  <a:spcAft>
                    <a:spcPts val="300"/>
                  </a:spcAft>
                </a:pPr>
                <a:r>
                  <a:rPr lang="en-US" sz="900" b="1" dirty="0" smtClean="0"/>
                  <a:t>Publication Date</a:t>
                </a:r>
                <a:r>
                  <a:rPr lang="en-US" sz="900" dirty="0" smtClean="0"/>
                  <a:t>: Aug. 13, 2017</a:t>
                </a:r>
              </a:p>
              <a:p>
                <a:pPr>
                  <a:spcAft>
                    <a:spcPts val="600"/>
                  </a:spcAft>
                </a:pPr>
                <a:r>
                  <a:rPr lang="en-US" sz="900" b="1" dirty="0" smtClean="0">
                    <a:solidFill>
                      <a:srgbClr val="FF0000"/>
                    </a:solidFill>
                  </a:rPr>
                  <a:t>Idea-Creation-Date</a:t>
                </a:r>
                <a:r>
                  <a:rPr lang="en-US" sz="900" dirty="0">
                    <a:solidFill>
                      <a:srgbClr val="FF0000"/>
                    </a:solidFill>
                  </a:rPr>
                  <a:t>: </a:t>
                </a:r>
                <a:r>
                  <a:rPr lang="en-US" sz="900" dirty="0" smtClean="0">
                    <a:solidFill>
                      <a:srgbClr val="FF0000"/>
                    </a:solidFill>
                  </a:rPr>
                  <a:t>Sept. </a:t>
                </a:r>
                <a:r>
                  <a:rPr lang="en-US" sz="900" dirty="0">
                    <a:solidFill>
                      <a:srgbClr val="FF0000"/>
                    </a:solidFill>
                  </a:rPr>
                  <a:t>15, </a:t>
                </a:r>
                <a:r>
                  <a:rPr lang="en-US" sz="900" dirty="0" smtClean="0">
                    <a:solidFill>
                      <a:srgbClr val="FF0000"/>
                    </a:solidFill>
                  </a:rPr>
                  <a:t>2014</a:t>
                </a:r>
              </a:p>
              <a:p>
                <a:pPr algn="just">
                  <a:spcAft>
                    <a:spcPts val="600"/>
                  </a:spcAft>
                </a:pPr>
                <a:r>
                  <a:rPr lang="en-US" sz="800" b="1" dirty="0" smtClean="0"/>
                  <a:t>Claim: I claim priority for </a:t>
                </a:r>
                <a:r>
                  <a:rPr lang="en-US" sz="800" dirty="0" smtClean="0"/>
                  <a:t>the first discovery of the following control mechanism involved in the primary communication between neurons: communication at the interface between two neurons is controlled, in part, by modulating the curvature of the contact surface between the axons and the dendrites. The closer the curvature of …</a:t>
                </a:r>
              </a:p>
              <a:p>
                <a:pPr algn="just">
                  <a:spcAft>
                    <a:spcPts val="400"/>
                  </a:spcAft>
                </a:pPr>
                <a:r>
                  <a:rPr lang="en-US" sz="900" u="sng" dirty="0" smtClean="0"/>
                  <a:t>Detailed Description</a:t>
                </a:r>
                <a:r>
                  <a:rPr lang="en-US" sz="900" dirty="0" smtClean="0"/>
                  <a:t>  </a:t>
                </a:r>
                <a:r>
                  <a:rPr lang="en-US" sz="900" u="sng" dirty="0" smtClean="0"/>
                  <a:t>Registered Docs. </a:t>
                </a:r>
              </a:p>
            </p:txBody>
          </p:sp>
        </p:grpSp>
        <p:sp>
          <p:nvSpPr>
            <p:cNvPr id="75" name="Down Arrow 74"/>
            <p:cNvSpPr/>
            <p:nvPr/>
          </p:nvSpPr>
          <p:spPr>
            <a:xfrm>
              <a:off x="5442849" y="3282192"/>
              <a:ext cx="301056" cy="34397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4" name="Rounded Rectangle 83"/>
          <p:cNvSpPr/>
          <p:nvPr/>
        </p:nvSpPr>
        <p:spPr>
          <a:xfrm>
            <a:off x="1828800" y="1674221"/>
            <a:ext cx="1990557" cy="230779"/>
          </a:xfrm>
          <a:prstGeom prst="roundRect">
            <a:avLst>
              <a:gd name="adj" fmla="val 5157"/>
            </a:avLst>
          </a:prstGeom>
          <a:solidFill>
            <a:schemeClr val="tx2">
              <a:lumMod val="50000"/>
            </a:schemeClr>
          </a:solidFill>
          <a:ln w="952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CA" sz="1200" dirty="0">
                <a:solidFill>
                  <a:schemeClr val="bg1"/>
                </a:solidFill>
              </a:rPr>
              <a:t>SUBMIT A </a:t>
            </a:r>
            <a:r>
              <a:rPr lang="en-CA" sz="1200" dirty="0" smtClean="0">
                <a:solidFill>
                  <a:schemeClr val="bg1"/>
                </a:solidFill>
              </a:rPr>
              <a:t>PRIORITY-CLAIM</a:t>
            </a:r>
            <a:endParaRPr lang="en-CA" sz="1200" dirty="0">
              <a:solidFill>
                <a:schemeClr val="bg1"/>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
        <p:nvSpPr>
          <p:cNvPr id="7" name="Rectangle 6"/>
          <p:cNvSpPr/>
          <p:nvPr/>
        </p:nvSpPr>
        <p:spPr>
          <a:xfrm>
            <a:off x="1447800" y="1066800"/>
            <a:ext cx="2819400" cy="107721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8348897"/>
      </p:ext>
    </p:extLst>
  </p:cSld>
  <p:clrMapOvr>
    <a:masterClrMapping/>
  </p:clrMapOvr>
  <mc:AlternateContent xmlns:mc="http://schemas.openxmlformats.org/markup-compatibility/2006" xmlns:p14="http://schemas.microsoft.com/office/powerpoint/2010/main">
    <mc:Choice Requires="p14">
      <p:transition spd="slow" p14:dur="2000" advTm="29515"/>
    </mc:Choice>
    <mc:Fallback xmlns="">
      <p:transition spd="slow" advTm="29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22" presetClass="entr" presetSubtype="8" fill="hold" grpId="0" nodeType="afterEffect">
                                  <p:stCondLst>
                                    <p:cond delay="55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6501"/>
                            </p:stCondLst>
                            <p:childTnLst>
                              <p:par>
                                <p:cTn id="12" presetID="10" presetClass="exit" presetSubtype="0" fill="hold" grpId="1" nodeType="afterEffect">
                                  <p:stCondLst>
                                    <p:cond delay="500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par>
                          <p:cTn id="15" fill="hold">
                            <p:stCondLst>
                              <p:cond delay="12001"/>
                            </p:stCondLst>
                            <p:childTnLst>
                              <p:par>
                                <p:cTn id="16" presetID="22" presetClass="entr" presetSubtype="8" fill="hold" nodeType="afterEffect">
                                  <p:stCondLst>
                                    <p:cond delay="300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2000"/>
                                        <p:tgtEl>
                                          <p:spTgt spid="10"/>
                                        </p:tgtEl>
                                      </p:cBhvr>
                                    </p:animEffect>
                                  </p:childTnLst>
                                </p:cTn>
                              </p:par>
                            </p:childTnLst>
                          </p:cTn>
                        </p:par>
                        <p:par>
                          <p:cTn id="19" fill="hold">
                            <p:stCondLst>
                              <p:cond delay="17001"/>
                            </p:stCondLst>
                            <p:childTnLst>
                              <p:par>
                                <p:cTn id="20" presetID="22" presetClass="entr" presetSubtype="1" fill="hold" nodeType="afterEffect">
                                  <p:stCondLst>
                                    <p:cond delay="6500"/>
                                  </p:stCondLst>
                                  <p:childTnLst>
                                    <p:set>
                                      <p:cBhvr>
                                        <p:cTn id="21" dur="1" fill="hold">
                                          <p:stCondLst>
                                            <p:cond delay="0"/>
                                          </p:stCondLst>
                                        </p:cTn>
                                        <p:tgtEl>
                                          <p:spTgt spid="73"/>
                                        </p:tgtEl>
                                        <p:attrNameLst>
                                          <p:attrName>style.visibility</p:attrName>
                                        </p:attrNameLst>
                                      </p:cBhvr>
                                      <p:to>
                                        <p:strVal val="visible"/>
                                      </p:to>
                                    </p:set>
                                    <p:animEffect transition="in" filter="wipe(up)">
                                      <p:cBhvr>
                                        <p:cTn id="22"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bldLst>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631235" y="1447800"/>
            <a:ext cx="4343400" cy="4399163"/>
          </a:xfrm>
          <a:prstGeom prst="rect">
            <a:avLst/>
          </a:prstGeom>
          <a:pattFill prst="ltUpDiag">
            <a:fgClr>
              <a:schemeClr val="bg1">
                <a:lumMod val="85000"/>
              </a:schemeClr>
            </a:fgClr>
            <a:bgClr>
              <a:schemeClr val="bg1"/>
            </a:bgClr>
          </a:patt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p:cNvGrpSpPr/>
          <p:nvPr/>
        </p:nvGrpSpPr>
        <p:grpSpPr>
          <a:xfrm>
            <a:off x="4674796" y="1479161"/>
            <a:ext cx="4270612" cy="4170563"/>
            <a:chOff x="2667000" y="1501113"/>
            <a:chExt cx="4270612" cy="4170563"/>
          </a:xfrm>
        </p:grpSpPr>
        <p:sp>
          <p:nvSpPr>
            <p:cNvPr id="45" name="TextBox 44"/>
            <p:cNvSpPr txBox="1"/>
            <p:nvPr/>
          </p:nvSpPr>
          <p:spPr>
            <a:xfrm>
              <a:off x="2996371" y="1501113"/>
              <a:ext cx="3480629" cy="923330"/>
            </a:xfrm>
            <a:prstGeom prst="rect">
              <a:avLst/>
            </a:prstGeom>
            <a:noFill/>
          </p:spPr>
          <p:txBody>
            <a:bodyPr wrap="square" rtlCol="0">
              <a:spAutoFit/>
            </a:bodyPr>
            <a:lstStyle/>
            <a:p>
              <a:pPr algn="ctr"/>
              <a:r>
                <a:rPr lang="en-US" sz="1300" b="1" u="sng" dirty="0" smtClean="0">
                  <a:latin typeface="Candara" panose="020E0502030303020204" pitchFamily="34" charset="0"/>
                </a:rPr>
                <a:t>Priority-Claim</a:t>
              </a:r>
              <a:endParaRPr lang="en-US" sz="1300" dirty="0" smtClean="0">
                <a:latin typeface="Candara" panose="020E0502030303020204" pitchFamily="34" charset="0"/>
              </a:endParaRPr>
            </a:p>
            <a:p>
              <a:pPr algn="ctr"/>
              <a:endParaRPr lang="en-US" sz="500" u="sng" dirty="0" smtClean="0">
                <a:latin typeface="Candara" panose="020E0502030303020204" pitchFamily="34" charset="0"/>
              </a:endParaRPr>
            </a:p>
            <a:p>
              <a:pPr algn="ctr"/>
              <a:r>
                <a:rPr lang="en-US" sz="1000" b="1" dirty="0" smtClean="0">
                  <a:solidFill>
                    <a:srgbClr val="0000FF"/>
                  </a:solidFill>
                  <a:latin typeface="Candara" panose="020E0502030303020204" pitchFamily="34" charset="0"/>
                </a:rPr>
                <a:t>Discovery of a new mechanism controlling the communication between neurons</a:t>
              </a:r>
            </a:p>
            <a:p>
              <a:pPr algn="ctr"/>
              <a:endParaRPr lang="en-US" sz="600" b="1" dirty="0" smtClean="0">
                <a:solidFill>
                  <a:srgbClr val="0000FF"/>
                </a:solidFill>
                <a:latin typeface="Candara" panose="020E0502030303020204" pitchFamily="34" charset="0"/>
              </a:endParaRPr>
            </a:p>
            <a:p>
              <a:pPr algn="ctr"/>
              <a:r>
                <a:rPr lang="en-US" sz="1000" b="1" dirty="0" smtClean="0">
                  <a:latin typeface="Candara" panose="020E0502030303020204" pitchFamily="34" charset="0"/>
                </a:rPr>
                <a:t>Mark Simpson</a:t>
              </a:r>
              <a:endParaRPr lang="en-US" sz="1000" b="1" dirty="0">
                <a:latin typeface="Candara" panose="020E0502030303020204" pitchFamily="34" charset="0"/>
              </a:endParaRPr>
            </a:p>
          </p:txBody>
        </p:sp>
        <p:sp>
          <p:nvSpPr>
            <p:cNvPr id="46" name="TextBox 45"/>
            <p:cNvSpPr txBox="1"/>
            <p:nvPr/>
          </p:nvSpPr>
          <p:spPr>
            <a:xfrm>
              <a:off x="2667000" y="2567913"/>
              <a:ext cx="2743200" cy="2598147"/>
            </a:xfrm>
            <a:prstGeom prst="rect">
              <a:avLst/>
            </a:prstGeom>
            <a:noFill/>
          </p:spPr>
          <p:txBody>
            <a:bodyPr wrap="square" rtlCol="0">
              <a:spAutoFit/>
            </a:bodyPr>
            <a:lstStyle/>
            <a:p>
              <a:pPr>
                <a:spcAft>
                  <a:spcPts val="300"/>
                </a:spcAft>
              </a:pPr>
              <a:r>
                <a:rPr lang="en-US" sz="1200" b="1" dirty="0"/>
                <a:t>Publication Date</a:t>
              </a:r>
              <a:r>
                <a:rPr lang="en-US" sz="1200" dirty="0"/>
                <a:t>: </a:t>
              </a:r>
              <a:r>
                <a:rPr lang="en-US" sz="1200" dirty="0" smtClean="0"/>
                <a:t>Nov. </a:t>
              </a:r>
              <a:r>
                <a:rPr lang="en-US" sz="1200" dirty="0"/>
                <a:t>20, </a:t>
              </a:r>
              <a:r>
                <a:rPr lang="en-US" sz="1200" dirty="0" smtClean="0"/>
                <a:t>2019</a:t>
              </a:r>
              <a:endParaRPr lang="en-US" sz="1200" b="1" dirty="0" smtClean="0">
                <a:solidFill>
                  <a:srgbClr val="C00000"/>
                </a:solidFill>
              </a:endParaRPr>
            </a:p>
            <a:p>
              <a:pPr>
                <a:spcAft>
                  <a:spcPts val="600"/>
                </a:spcAft>
              </a:pPr>
              <a:r>
                <a:rPr lang="en-US" sz="1200" b="1" u="sng" dirty="0" smtClean="0">
                  <a:solidFill>
                    <a:srgbClr val="C00000"/>
                  </a:solidFill>
                </a:rPr>
                <a:t>Idea-Creation-Date</a:t>
              </a:r>
              <a:r>
                <a:rPr lang="en-US" sz="1200" dirty="0" smtClean="0">
                  <a:solidFill>
                    <a:srgbClr val="C00000"/>
                  </a:solidFill>
                </a:rPr>
                <a:t>: Dec. 25, 2017</a:t>
              </a:r>
            </a:p>
            <a:p>
              <a:endParaRPr lang="en-US" sz="500" dirty="0" smtClean="0">
                <a:solidFill>
                  <a:srgbClr val="0000FF"/>
                </a:solidFill>
              </a:endParaRPr>
            </a:p>
            <a:p>
              <a:pPr algn="just">
                <a:spcAft>
                  <a:spcPts val="600"/>
                </a:spcAft>
              </a:pPr>
              <a:r>
                <a:rPr lang="en-US" sz="1100" b="1" dirty="0" smtClean="0">
                  <a:solidFill>
                    <a:srgbClr val="0000FF"/>
                  </a:solidFill>
                </a:rPr>
                <a:t>Claim 1: </a:t>
              </a:r>
              <a:r>
                <a:rPr lang="en-US" sz="900" b="1" u="sng" dirty="0" smtClean="0">
                  <a:solidFill>
                    <a:srgbClr val="0000FF"/>
                  </a:solidFill>
                </a:rPr>
                <a:t>I claim priority for</a:t>
              </a:r>
              <a:r>
                <a:rPr lang="en-US" sz="900" b="1" dirty="0" smtClean="0"/>
                <a:t> </a:t>
              </a:r>
              <a:r>
                <a:rPr lang="en-US" sz="900" dirty="0" smtClean="0"/>
                <a:t>the first discovery of the following control mechanism involved in the primary communication between neurons: communication at the interface between two neurons is controlled, in part, by modulating the curvature of the contact surface between the axons and the dendrites. The closer the curvature of the axon's head fits and molds on the ends of the dendrite the more electrical contact points and the better conductivity between the axon and dendrite …</a:t>
              </a:r>
            </a:p>
            <a:p>
              <a:pPr algn="just">
                <a:spcAft>
                  <a:spcPts val="400"/>
                </a:spcAft>
              </a:pPr>
              <a:r>
                <a:rPr lang="en-US" sz="1100" b="1" u="sng" dirty="0" smtClean="0">
                  <a:solidFill>
                    <a:srgbClr val="0000FF"/>
                  </a:solidFill>
                </a:rPr>
                <a:t>Contextual Info &amp; Support</a:t>
              </a:r>
              <a:r>
                <a:rPr lang="en-US" sz="1100" dirty="0">
                  <a:solidFill>
                    <a:srgbClr val="FF0000"/>
                  </a:solidFill>
                </a:rPr>
                <a:t> [</a:t>
              </a:r>
              <a:r>
                <a:rPr lang="en-US" sz="1100" dirty="0" smtClean="0">
                  <a:solidFill>
                    <a:srgbClr val="FF0000"/>
                  </a:solidFill>
                </a:rPr>
                <a:t>LONG STORY]</a:t>
              </a:r>
            </a:p>
            <a:p>
              <a:pPr algn="just">
                <a:spcBef>
                  <a:spcPts val="600"/>
                </a:spcBef>
              </a:pPr>
              <a:r>
                <a:rPr lang="en-US" sz="1000" b="1" u="sng" dirty="0" smtClean="0">
                  <a:solidFill>
                    <a:srgbClr val="0000FF"/>
                  </a:solidFill>
                </a:rPr>
                <a:t>Registered Document</a:t>
              </a:r>
              <a:endParaRPr lang="en-US" sz="1000" b="1" dirty="0" smtClean="0">
                <a:solidFill>
                  <a:srgbClr val="C00000"/>
                </a:solidFill>
              </a:endParaRPr>
            </a:p>
          </p:txBody>
        </p:sp>
        <p:sp>
          <p:nvSpPr>
            <p:cNvPr id="47" name="TextBox 46"/>
            <p:cNvSpPr txBox="1"/>
            <p:nvPr/>
          </p:nvSpPr>
          <p:spPr>
            <a:xfrm>
              <a:off x="5500916" y="2583524"/>
              <a:ext cx="1436696" cy="2805896"/>
            </a:xfrm>
            <a:prstGeom prst="rect">
              <a:avLst/>
            </a:prstGeom>
            <a:noFill/>
          </p:spPr>
          <p:txBody>
            <a:bodyPr wrap="square" rtlCol="0">
              <a:spAutoFit/>
            </a:bodyPr>
            <a:lstStyle/>
            <a:p>
              <a:pPr>
                <a:spcAft>
                  <a:spcPts val="600"/>
                </a:spcAft>
              </a:pPr>
              <a:r>
                <a:rPr lang="en-US" sz="900" b="1" dirty="0" smtClean="0"/>
                <a:t>&gt; Public Forum</a:t>
              </a:r>
              <a:endParaRPr lang="en-US" sz="400" b="1" u="sng" dirty="0" smtClean="0"/>
            </a:p>
            <a:p>
              <a:r>
                <a:rPr lang="en-US" sz="700" i="1" dirty="0" smtClean="0"/>
                <a:t>    </a:t>
              </a:r>
              <a:r>
                <a:rPr lang="en-US" sz="800" i="1" u="sng" dirty="0" smtClean="0"/>
                <a:t>Comment-1</a:t>
              </a:r>
              <a:endParaRPr lang="en-US" sz="800" i="1" dirty="0" smtClean="0"/>
            </a:p>
            <a:p>
              <a:r>
                <a:rPr lang="en-US" sz="800" i="1" dirty="0" smtClean="0"/>
                <a:t>    </a:t>
              </a:r>
              <a:r>
                <a:rPr lang="en-US" sz="800" i="1" u="sng" dirty="0" smtClean="0"/>
                <a:t>Comment-2</a:t>
              </a:r>
            </a:p>
            <a:p>
              <a:r>
                <a:rPr lang="en-US" sz="800" i="1" dirty="0" smtClean="0"/>
                <a:t>    </a:t>
              </a:r>
              <a:r>
                <a:rPr lang="en-US" sz="800" i="1" u="sng" dirty="0" smtClean="0"/>
                <a:t>Comment-3</a:t>
              </a:r>
            </a:p>
            <a:p>
              <a:r>
                <a:rPr lang="en-US" sz="800" i="1" dirty="0" smtClean="0">
                  <a:solidFill>
                    <a:schemeClr val="accent2">
                      <a:lumMod val="75000"/>
                    </a:schemeClr>
                  </a:solidFill>
                </a:rPr>
                <a:t>    </a:t>
              </a:r>
              <a:r>
                <a:rPr lang="en-US" sz="800" i="1" u="sng" dirty="0" smtClean="0">
                  <a:solidFill>
                    <a:schemeClr val="accent2">
                      <a:lumMod val="75000"/>
                    </a:schemeClr>
                  </a:solidFill>
                </a:rPr>
                <a:t>Registered-doc</a:t>
              </a:r>
            </a:p>
            <a:p>
              <a:r>
                <a:rPr lang="en-US" sz="800" i="1" dirty="0" smtClean="0"/>
                <a:t>    </a:t>
              </a:r>
              <a:r>
                <a:rPr lang="en-US" sz="800" i="1" u="sng" dirty="0" smtClean="0"/>
                <a:t>Journal Article</a:t>
              </a:r>
            </a:p>
            <a:p>
              <a:r>
                <a:rPr lang="en-US" sz="800" i="1" dirty="0" smtClean="0"/>
                <a:t>    … see more</a:t>
              </a:r>
            </a:p>
            <a:p>
              <a:endParaRPr lang="en-US" sz="800" i="1" dirty="0"/>
            </a:p>
            <a:p>
              <a:pPr lvl="0"/>
              <a:endParaRPr lang="en-US" sz="900" b="1" dirty="0" smtClean="0">
                <a:solidFill>
                  <a:prstClr val="black"/>
                </a:solidFill>
              </a:endParaRPr>
            </a:p>
            <a:p>
              <a:pPr lvl="0">
                <a:spcBef>
                  <a:spcPts val="600"/>
                </a:spcBef>
                <a:spcAft>
                  <a:spcPts val="600"/>
                </a:spcAft>
              </a:pPr>
              <a:r>
                <a:rPr lang="en-US" sz="900" b="1" dirty="0" smtClean="0">
                  <a:solidFill>
                    <a:prstClr val="black"/>
                  </a:solidFill>
                </a:rPr>
                <a:t>&gt; </a:t>
              </a:r>
              <a:r>
                <a:rPr lang="en-US" sz="900" b="1" dirty="0">
                  <a:solidFill>
                    <a:prstClr val="black"/>
                  </a:solidFill>
                </a:rPr>
                <a:t>Peer </a:t>
              </a:r>
              <a:r>
                <a:rPr lang="en-US" sz="900" b="1" dirty="0" smtClean="0">
                  <a:solidFill>
                    <a:prstClr val="black"/>
                  </a:solidFill>
                </a:rPr>
                <a:t>Review</a:t>
              </a:r>
              <a:endParaRPr lang="en-US" sz="800" dirty="0" smtClean="0">
                <a:solidFill>
                  <a:prstClr val="black"/>
                </a:solidFill>
              </a:endParaRPr>
            </a:p>
            <a:p>
              <a:pPr lvl="0">
                <a:spcAft>
                  <a:spcPts val="600"/>
                </a:spcAft>
              </a:pPr>
              <a:r>
                <a:rPr lang="en-US" sz="900" u="sng" dirty="0" smtClean="0">
                  <a:solidFill>
                    <a:srgbClr val="0000FF"/>
                  </a:solidFill>
                </a:rPr>
                <a:t>Reciprocal Peer Review</a:t>
              </a:r>
              <a:endParaRPr lang="en-US" sz="800" u="sng" dirty="0" smtClean="0">
                <a:solidFill>
                  <a:srgbClr val="0000FF"/>
                </a:solidFill>
              </a:endParaRPr>
            </a:p>
            <a:p>
              <a:pPr lvl="0">
                <a:spcAft>
                  <a:spcPts val="600"/>
                </a:spcAft>
              </a:pPr>
              <a:r>
                <a:rPr lang="en-US" sz="900" u="sng" dirty="0" smtClean="0">
                  <a:solidFill>
                    <a:srgbClr val="0000FF"/>
                  </a:solidFill>
                </a:rPr>
                <a:t>Expert Review ($50)</a:t>
              </a:r>
              <a:endParaRPr lang="en-US" sz="900" dirty="0" smtClean="0">
                <a:solidFill>
                  <a:prstClr val="black"/>
                </a:solidFill>
              </a:endParaRPr>
            </a:p>
            <a:p>
              <a:pPr lvl="0">
                <a:spcAft>
                  <a:spcPts val="600"/>
                </a:spcAft>
              </a:pPr>
              <a:r>
                <a:rPr lang="en-US" sz="900" u="sng" dirty="0">
                  <a:solidFill>
                    <a:prstClr val="black"/>
                  </a:solidFill>
                </a:rPr>
                <a:t>Review </a:t>
              </a:r>
              <a:r>
                <a:rPr lang="en-US" sz="900" u="sng" dirty="0" smtClean="0">
                  <a:solidFill>
                    <a:prstClr val="black"/>
                  </a:solidFill>
                </a:rPr>
                <a:t>Reports</a:t>
              </a:r>
              <a:endParaRPr lang="en-US" sz="900" dirty="0">
                <a:solidFill>
                  <a:prstClr val="black"/>
                </a:solidFill>
              </a:endParaRPr>
            </a:p>
            <a:p>
              <a:pPr lvl="0">
                <a:spcBef>
                  <a:spcPts val="200"/>
                </a:spcBef>
                <a:spcAft>
                  <a:spcPts val="200"/>
                </a:spcAft>
              </a:pPr>
              <a:r>
                <a:rPr lang="en-US" sz="900" b="1" dirty="0" smtClean="0">
                  <a:solidFill>
                    <a:prstClr val="black"/>
                  </a:solidFill>
                </a:rPr>
                <a:t>&gt; Expert Rating &amp; Scores</a:t>
              </a:r>
            </a:p>
            <a:p>
              <a:pPr lvl="0"/>
              <a:r>
                <a:rPr lang="en-US" sz="800" dirty="0" smtClean="0">
                  <a:solidFill>
                    <a:prstClr val="black"/>
                  </a:solidFill>
                </a:rPr>
                <a:t>    Predicted value: 7</a:t>
              </a:r>
            </a:p>
            <a:p>
              <a:pPr lvl="0"/>
              <a:r>
                <a:rPr lang="en-US" sz="800" dirty="0" smtClean="0">
                  <a:solidFill>
                    <a:prstClr val="black"/>
                  </a:solidFill>
                </a:rPr>
                <a:t>    Creativity: 9</a:t>
              </a:r>
            </a:p>
            <a:p>
              <a:pPr lvl="0"/>
              <a:endParaRPr lang="en-US" sz="800" dirty="0">
                <a:solidFill>
                  <a:prstClr val="black"/>
                </a:solidFill>
              </a:endParaRPr>
            </a:p>
          </p:txBody>
        </p:sp>
        <p:sp>
          <p:nvSpPr>
            <p:cNvPr id="48" name="Rounded Rectangle 47"/>
            <p:cNvSpPr/>
            <p:nvPr/>
          </p:nvSpPr>
          <p:spPr>
            <a:xfrm>
              <a:off x="5500915" y="2571831"/>
              <a:ext cx="1322421" cy="3099845"/>
            </a:xfrm>
            <a:prstGeom prst="roundRect">
              <a:avLst>
                <a:gd name="adj" fmla="val 7077"/>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ounded Rectangle 48"/>
            <p:cNvSpPr/>
            <p:nvPr/>
          </p:nvSpPr>
          <p:spPr>
            <a:xfrm>
              <a:off x="5571056" y="3719238"/>
              <a:ext cx="991979" cy="128016"/>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solidFill>
                    <a:schemeClr val="tx1"/>
                  </a:solidFill>
                </a:rPr>
                <a:t>Submit comments</a:t>
              </a:r>
              <a:endParaRPr lang="en-US" sz="700" dirty="0">
                <a:solidFill>
                  <a:schemeClr val="tx1"/>
                </a:solidFill>
              </a:endParaRPr>
            </a:p>
          </p:txBody>
        </p:sp>
        <p:pic>
          <p:nvPicPr>
            <p:cNvPr id="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a:off x="5855906" y="5326988"/>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flipV="1">
              <a:off x="6389306" y="5326988"/>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TextBox 14"/>
          <p:cNvSpPr txBox="1"/>
          <p:nvPr/>
        </p:nvSpPr>
        <p:spPr>
          <a:xfrm>
            <a:off x="6095241" y="5649724"/>
            <a:ext cx="1037463" cy="446276"/>
          </a:xfrm>
          <a:prstGeom prst="rect">
            <a:avLst/>
          </a:prstGeom>
          <a:solidFill>
            <a:schemeClr val="bg1">
              <a:lumMod val="85000"/>
            </a:schemeClr>
          </a:solidFill>
        </p:spPr>
        <p:txBody>
          <a:bodyPr wrap="none" rtlCol="0">
            <a:spAutoFit/>
          </a:bodyPr>
          <a:lstStyle/>
          <a:p>
            <a:pPr algn="ctr"/>
            <a:r>
              <a:rPr lang="en-US" sz="1100" dirty="0" smtClean="0"/>
              <a:t>Publication fee</a:t>
            </a:r>
          </a:p>
          <a:p>
            <a:pPr algn="ctr"/>
            <a:r>
              <a:rPr lang="en-US" sz="1200" dirty="0" smtClean="0"/>
              <a:t>$100 - $200</a:t>
            </a:r>
            <a:endParaRPr lang="en-US" sz="1200" dirty="0"/>
          </a:p>
        </p:txBody>
      </p:sp>
      <p:sp>
        <p:nvSpPr>
          <p:cNvPr id="3" name="Slide Number Placeholder 2"/>
          <p:cNvSpPr>
            <a:spLocks noGrp="1"/>
          </p:cNvSpPr>
          <p:nvPr>
            <p:ph type="sldNum" sz="quarter" idx="12"/>
          </p:nvPr>
        </p:nvSpPr>
        <p:spPr/>
        <p:txBody>
          <a:bodyPr/>
          <a:lstStyle/>
          <a:p>
            <a:fld id="{7912CF97-8A43-49E5-8AB3-BDCE887F3C6B}" type="slidenum">
              <a:rPr lang="en-US" smtClean="0"/>
              <a:t>21</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
        <p:nvSpPr>
          <p:cNvPr id="6" name="Rounded Rectangle 5"/>
          <p:cNvSpPr/>
          <p:nvPr/>
        </p:nvSpPr>
        <p:spPr>
          <a:xfrm>
            <a:off x="4419600" y="3124200"/>
            <a:ext cx="3089111" cy="1447800"/>
          </a:xfrm>
          <a:prstGeom prst="roundRect">
            <a:avLst>
              <a:gd name="adj" fmla="val 5653"/>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p:cNvSpPr/>
          <p:nvPr/>
        </p:nvSpPr>
        <p:spPr>
          <a:xfrm rot="5400000">
            <a:off x="-237857" y="2048143"/>
            <a:ext cx="945761" cy="139552"/>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1134883" y="172877"/>
            <a:ext cx="7101702" cy="646331"/>
          </a:xfrm>
          <a:prstGeom prst="rect">
            <a:avLst/>
          </a:prstGeom>
          <a:noFill/>
        </p:spPr>
        <p:txBody>
          <a:bodyPr wrap="square" rtlCol="0">
            <a:spAutoFit/>
          </a:bodyPr>
          <a:lstStyle/>
          <a:p>
            <a:pPr algn="ctr">
              <a:spcAft>
                <a:spcPts val="600"/>
              </a:spcAft>
            </a:pPr>
            <a:r>
              <a:rPr lang="en-US" dirty="0" smtClean="0"/>
              <a:t>Priority-Claims are </a:t>
            </a:r>
            <a:r>
              <a:rPr lang="en-US" dirty="0" smtClean="0">
                <a:solidFill>
                  <a:srgbClr val="0000FF"/>
                </a:solidFill>
              </a:rPr>
              <a:t>SHORT, EXPLICIT</a:t>
            </a:r>
            <a:r>
              <a:rPr lang="en-US" dirty="0" smtClean="0">
                <a:solidFill>
                  <a:srgbClr val="0066FF"/>
                </a:solidFill>
              </a:rPr>
              <a:t> </a:t>
            </a:r>
            <a:r>
              <a:rPr lang="en-US" dirty="0" smtClean="0"/>
              <a:t>&amp; </a:t>
            </a:r>
            <a:r>
              <a:rPr lang="en-US" dirty="0" smtClean="0">
                <a:solidFill>
                  <a:srgbClr val="0000FF"/>
                </a:solidFill>
              </a:rPr>
              <a:t>FORMAL</a:t>
            </a:r>
            <a:r>
              <a:rPr lang="en-US" dirty="0" smtClean="0">
                <a:solidFill>
                  <a:srgbClr val="0066FF"/>
                </a:solidFill>
              </a:rPr>
              <a:t> </a:t>
            </a:r>
            <a:r>
              <a:rPr lang="en-US" dirty="0" smtClean="0"/>
              <a:t>statements describing the claimed ideas, discoveries OR achievements</a:t>
            </a:r>
          </a:p>
        </p:txBody>
      </p:sp>
      <p:sp>
        <p:nvSpPr>
          <p:cNvPr id="20" name="TextBox 19"/>
          <p:cNvSpPr txBox="1"/>
          <p:nvPr/>
        </p:nvSpPr>
        <p:spPr>
          <a:xfrm>
            <a:off x="381000" y="1270114"/>
            <a:ext cx="4038600" cy="5032147"/>
          </a:xfrm>
          <a:prstGeom prst="rect">
            <a:avLst/>
          </a:prstGeom>
          <a:noFill/>
        </p:spPr>
        <p:txBody>
          <a:bodyPr wrap="square" rtlCol="0">
            <a:spAutoFit/>
          </a:bodyPr>
          <a:lstStyle/>
          <a:p>
            <a:pPr>
              <a:spcAft>
                <a:spcPts val="1200"/>
              </a:spcAft>
            </a:pPr>
            <a:r>
              <a:rPr lang="en-US" sz="1500" b="1" u="sng" dirty="0" smtClean="0"/>
              <a:t>Claims</a:t>
            </a:r>
            <a:r>
              <a:rPr lang="en-US" sz="1500" dirty="0" smtClean="0"/>
              <a:t> </a:t>
            </a:r>
            <a:r>
              <a:rPr lang="en-US" sz="1500" dirty="0"/>
              <a:t>describe </a:t>
            </a:r>
            <a:r>
              <a:rPr lang="en-US" sz="1500" dirty="0" smtClean="0"/>
              <a:t>the NEW ideas, such as:</a:t>
            </a:r>
          </a:p>
          <a:p>
            <a:pPr marL="285750" indent="-285750">
              <a:spcAft>
                <a:spcPts val="1200"/>
              </a:spcAft>
              <a:buFont typeface="Arial" panose="020B0604020202020204" pitchFamily="34" charset="0"/>
              <a:buChar char="•"/>
            </a:pPr>
            <a:r>
              <a:rPr lang="en-US" sz="1400" dirty="0"/>
              <a:t>a</a:t>
            </a:r>
            <a:r>
              <a:rPr lang="en-US" sz="1400" dirty="0" smtClean="0"/>
              <a:t>n idea for preventing online identity theft …</a:t>
            </a:r>
          </a:p>
          <a:p>
            <a:pPr marL="285750" indent="-285750">
              <a:spcAft>
                <a:spcPts val="1200"/>
              </a:spcAft>
              <a:buFont typeface="Arial" panose="020B0604020202020204" pitchFamily="34" charset="0"/>
              <a:buChar char="•"/>
            </a:pPr>
            <a:r>
              <a:rPr lang="en-US" sz="1400" dirty="0"/>
              <a:t>a</a:t>
            </a:r>
            <a:r>
              <a:rPr lang="en-US" sz="1400" dirty="0" smtClean="0"/>
              <a:t>n explanation for a mechanism in cancer cells …</a:t>
            </a:r>
          </a:p>
          <a:p>
            <a:pPr marL="285750" indent="-285750">
              <a:spcAft>
                <a:spcPts val="3000"/>
              </a:spcAft>
              <a:buFont typeface="Arial" panose="020B0604020202020204" pitchFamily="34" charset="0"/>
              <a:buChar char="•"/>
            </a:pPr>
            <a:r>
              <a:rPr lang="en-US" sz="1400" dirty="0"/>
              <a:t>a</a:t>
            </a:r>
            <a:r>
              <a:rPr lang="en-US" sz="1400" dirty="0" smtClean="0"/>
              <a:t> law for reducing conflicts of interest affecting insurance companies</a:t>
            </a:r>
          </a:p>
          <a:p>
            <a:pPr>
              <a:spcAft>
                <a:spcPts val="1200"/>
              </a:spcAft>
            </a:pPr>
            <a:r>
              <a:rPr lang="en-US" sz="1500" b="1" u="sng" dirty="0" smtClean="0"/>
              <a:t>Contextual Info &amp; Support</a:t>
            </a:r>
            <a:r>
              <a:rPr lang="en-US" sz="1500" b="1" dirty="0" smtClean="0"/>
              <a:t> </a:t>
            </a:r>
            <a:r>
              <a:rPr lang="en-US" sz="1500" dirty="0" smtClean="0"/>
              <a:t>(NOT new / claimed)</a:t>
            </a:r>
          </a:p>
          <a:p>
            <a:pPr marL="171450" indent="-171450">
              <a:spcAft>
                <a:spcPts val="600"/>
              </a:spcAft>
              <a:buFont typeface="Arial" panose="020B0604020202020204" pitchFamily="34" charset="0"/>
              <a:buChar char="•"/>
            </a:pPr>
            <a:r>
              <a:rPr lang="en-US" sz="1400" dirty="0" smtClean="0"/>
              <a:t>Data, arguments</a:t>
            </a:r>
            <a:r>
              <a:rPr lang="en-US" sz="1400" dirty="0"/>
              <a:t>, </a:t>
            </a:r>
            <a:r>
              <a:rPr lang="en-US" sz="1400" dirty="0" smtClean="0"/>
              <a:t>background, experiments, citations, importance,</a:t>
            </a:r>
            <a:r>
              <a:rPr lang="en-US" sz="1400" dirty="0"/>
              <a:t> </a:t>
            </a:r>
            <a:r>
              <a:rPr lang="en-US" sz="1400" dirty="0" smtClean="0"/>
              <a:t>role </a:t>
            </a:r>
            <a:r>
              <a:rPr lang="en-US" sz="1400" dirty="0"/>
              <a:t>played in </a:t>
            </a:r>
            <a:r>
              <a:rPr lang="en-US" sz="1400" dirty="0" smtClean="0"/>
              <a:t>certain </a:t>
            </a:r>
            <a:r>
              <a:rPr lang="en-US" sz="1400" dirty="0"/>
              <a:t>scientific </a:t>
            </a:r>
            <a:r>
              <a:rPr lang="en-US" sz="1400" dirty="0" smtClean="0"/>
              <a:t>achievement, etc</a:t>
            </a:r>
            <a:r>
              <a:rPr lang="en-US" sz="1400" dirty="0"/>
              <a:t>. </a:t>
            </a:r>
            <a:r>
              <a:rPr lang="en-US" sz="1400" i="1" dirty="0"/>
              <a:t>[LONG </a:t>
            </a:r>
            <a:r>
              <a:rPr lang="en-US" sz="1400" i="1"/>
              <a:t>STORY</a:t>
            </a:r>
            <a:r>
              <a:rPr lang="en-US" sz="1400" i="1" smtClean="0"/>
              <a:t>]</a:t>
            </a:r>
            <a:endParaRPr lang="en-US" sz="1400" i="1" dirty="0" smtClean="0"/>
          </a:p>
          <a:p>
            <a:pPr algn="ctr">
              <a:spcAft>
                <a:spcPts val="300"/>
              </a:spcAft>
            </a:pPr>
            <a:endParaRPr lang="en-US" sz="1600" dirty="0" smtClean="0"/>
          </a:p>
          <a:p>
            <a:pPr algn="ctr">
              <a:spcAft>
                <a:spcPts val="300"/>
              </a:spcAft>
            </a:pPr>
            <a:r>
              <a:rPr lang="en-US" sz="1500" dirty="0" smtClean="0"/>
              <a:t>claims </a:t>
            </a:r>
            <a:r>
              <a:rPr lang="en-US" sz="1500" dirty="0"/>
              <a:t>separate</a:t>
            </a:r>
          </a:p>
          <a:p>
            <a:pPr algn="ctr">
              <a:spcAft>
                <a:spcPts val="2400"/>
              </a:spcAft>
            </a:pPr>
            <a:r>
              <a:rPr lang="en-US" sz="1500" dirty="0" smtClean="0">
                <a:solidFill>
                  <a:srgbClr val="0000FF"/>
                </a:solidFill>
              </a:rPr>
              <a:t>what </a:t>
            </a:r>
            <a:r>
              <a:rPr lang="en-US" sz="1500" dirty="0">
                <a:solidFill>
                  <a:srgbClr val="0000FF"/>
                </a:solidFill>
              </a:rPr>
              <a:t>is </a:t>
            </a:r>
            <a:r>
              <a:rPr lang="en-US" sz="1500" dirty="0" smtClean="0">
                <a:solidFill>
                  <a:srgbClr val="0000FF"/>
                </a:solidFill>
              </a:rPr>
              <a:t>yours</a:t>
            </a:r>
            <a:r>
              <a:rPr lang="en-US" sz="1500" dirty="0" smtClean="0"/>
              <a:t> </a:t>
            </a:r>
            <a:r>
              <a:rPr lang="en-US" sz="1500" u="sng" dirty="0"/>
              <a:t>from</a:t>
            </a:r>
            <a:r>
              <a:rPr lang="en-US" sz="1500" dirty="0"/>
              <a:t> </a:t>
            </a:r>
            <a:r>
              <a:rPr lang="en-US" sz="1500" dirty="0" smtClean="0">
                <a:solidFill>
                  <a:srgbClr val="0000FF"/>
                </a:solidFill>
              </a:rPr>
              <a:t>what </a:t>
            </a:r>
            <a:r>
              <a:rPr lang="en-US" sz="1500" dirty="0">
                <a:solidFill>
                  <a:srgbClr val="0000FF"/>
                </a:solidFill>
              </a:rPr>
              <a:t>is NOT </a:t>
            </a:r>
            <a:r>
              <a:rPr lang="en-US" sz="1500" dirty="0" smtClean="0">
                <a:solidFill>
                  <a:srgbClr val="0000FF"/>
                </a:solidFill>
              </a:rPr>
              <a:t>yours</a:t>
            </a:r>
            <a:endParaRPr lang="en-US" sz="1500" dirty="0" smtClean="0"/>
          </a:p>
          <a:p>
            <a:pPr algn="ctr">
              <a:spcAft>
                <a:spcPts val="300"/>
              </a:spcAft>
            </a:pPr>
            <a:r>
              <a:rPr lang="en-US" sz="1500" i="1" dirty="0" smtClean="0"/>
              <a:t>NEW IDEAS separated from </a:t>
            </a:r>
            <a:r>
              <a:rPr lang="en-US" sz="1500" i="1" cap="all" dirty="0" smtClean="0"/>
              <a:t>Contextual Info</a:t>
            </a:r>
            <a:endParaRPr lang="en-US" sz="1500" i="1" dirty="0" smtClean="0"/>
          </a:p>
          <a:p>
            <a:pPr algn="ctr">
              <a:spcAft>
                <a:spcPts val="300"/>
              </a:spcAft>
            </a:pPr>
            <a:endParaRPr lang="en-US" sz="1500" i="1" dirty="0" smtClean="0"/>
          </a:p>
          <a:p>
            <a:pPr algn="ctr">
              <a:spcAft>
                <a:spcPts val="300"/>
              </a:spcAft>
            </a:pPr>
            <a:r>
              <a:rPr lang="en-US" sz="1500" i="1" dirty="0" smtClean="0"/>
              <a:t>claims </a:t>
            </a:r>
            <a:r>
              <a:rPr lang="en-US" sz="1500" i="1" cap="all" dirty="0" smtClean="0"/>
              <a:t>extract</a:t>
            </a:r>
            <a:r>
              <a:rPr lang="en-US" sz="1500" i="1" dirty="0" smtClean="0"/>
              <a:t> </a:t>
            </a:r>
            <a:r>
              <a:rPr lang="en-US" sz="1500" i="1" dirty="0"/>
              <a:t>Mark’s idea from the </a:t>
            </a:r>
            <a:r>
              <a:rPr lang="en-US" sz="1500" i="1" dirty="0" smtClean="0"/>
              <a:t>article</a:t>
            </a:r>
          </a:p>
        </p:txBody>
      </p:sp>
    </p:spTree>
    <p:extLst>
      <p:ext uri="{BB962C8B-B14F-4D97-AF65-F5344CB8AC3E}">
        <p14:creationId xmlns:p14="http://schemas.microsoft.com/office/powerpoint/2010/main" val="2985783629"/>
      </p:ext>
    </p:extLst>
  </p:cSld>
  <p:clrMapOvr>
    <a:masterClrMapping/>
  </p:clrMapOvr>
  <mc:AlternateContent xmlns:mc="http://schemas.openxmlformats.org/markup-compatibility/2006" xmlns:p14="http://schemas.microsoft.com/office/powerpoint/2010/main">
    <mc:Choice Requires="p14">
      <p:transition spd="slow" p14:dur="2000" advTm="42740"/>
    </mc:Choice>
    <mc:Fallback xmlns="">
      <p:transition spd="slow" advTm="42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22" presetClass="entr" presetSubtype="1" fill="hold" grpId="0" nodeType="after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par>
                          <p:cTn id="11" fill="hold">
                            <p:stCondLst>
                              <p:cond delay="1501"/>
                            </p:stCondLst>
                            <p:childTnLst>
                              <p:par>
                                <p:cTn id="12" presetID="42" presetClass="entr" presetSubtype="0" fill="hold" grpId="0" nodeType="afterEffect">
                                  <p:stCondLst>
                                    <p:cond delay="700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strVal val="#ppt_x"/>
                                          </p:val>
                                        </p:tav>
                                        <p:tav tm="100000">
                                          <p:val>
                                            <p:strVal val="#ppt_x"/>
                                          </p:val>
                                        </p:tav>
                                      </p:tavLst>
                                    </p:anim>
                                    <p:anim calcmode="lin" valueType="num">
                                      <p:cBhvr>
                                        <p:cTn id="16"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6"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4631235" y="609600"/>
            <a:ext cx="4343400" cy="4399163"/>
          </a:xfrm>
          <a:prstGeom prst="rect">
            <a:avLst/>
          </a:prstGeom>
          <a:pattFill prst="ltUpDiag">
            <a:fgClr>
              <a:schemeClr val="bg1">
                <a:lumMod val="85000"/>
              </a:schemeClr>
            </a:fgClr>
            <a:bgClr>
              <a:schemeClr val="bg1"/>
            </a:bgClr>
          </a:patt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725772" y="609600"/>
            <a:ext cx="3124199" cy="2877711"/>
          </a:xfrm>
          <a:prstGeom prst="rect">
            <a:avLst/>
          </a:prstGeom>
          <a:solidFill>
            <a:schemeClr val="bg1">
              <a:lumMod val="95000"/>
            </a:schemeClr>
          </a:solidFill>
        </p:spPr>
        <p:txBody>
          <a:bodyPr wrap="square" rtlCol="0">
            <a:spAutoFit/>
          </a:bodyPr>
          <a:lstStyle/>
          <a:p>
            <a:pPr algn="ctr">
              <a:spcAft>
                <a:spcPts val="600"/>
              </a:spcAft>
            </a:pPr>
            <a:r>
              <a:rPr lang="en-US" sz="1600" u="sng" dirty="0" smtClean="0"/>
              <a:t>Dec. 25, 2017</a:t>
            </a:r>
          </a:p>
          <a:p>
            <a:pPr algn="ctr"/>
            <a:r>
              <a:rPr lang="en-US" sz="1600" dirty="0" smtClean="0"/>
              <a:t>Mark conceives &amp; Registers idea</a:t>
            </a:r>
          </a:p>
          <a:p>
            <a:pPr algn="ctr"/>
            <a:r>
              <a:rPr lang="en-US" sz="1600" b="1" dirty="0" smtClean="0">
                <a:solidFill>
                  <a:srgbClr val="0000FF"/>
                </a:solidFill>
              </a:rPr>
              <a:t>Idea-Creation-Date</a:t>
            </a:r>
          </a:p>
          <a:p>
            <a:pPr algn="ctr"/>
            <a:endParaRPr lang="en-US" sz="1500" b="1" dirty="0" smtClean="0">
              <a:solidFill>
                <a:srgbClr val="FF0000"/>
              </a:solidFill>
            </a:endParaRPr>
          </a:p>
          <a:p>
            <a:pPr algn="ctr"/>
            <a:r>
              <a:rPr lang="en-US" sz="1500" b="1" dirty="0" smtClean="0">
                <a:solidFill>
                  <a:srgbClr val="FF0000"/>
                </a:solidFill>
              </a:rPr>
              <a:t> </a:t>
            </a:r>
          </a:p>
          <a:p>
            <a:pPr algn="ctr"/>
            <a:endParaRPr lang="en-US" sz="1500" b="1" dirty="0" smtClean="0">
              <a:solidFill>
                <a:srgbClr val="FF0000"/>
              </a:solidFill>
            </a:endParaRPr>
          </a:p>
          <a:p>
            <a:pPr algn="ctr"/>
            <a:endParaRPr lang="en-US" sz="1500" b="1" dirty="0">
              <a:solidFill>
                <a:srgbClr val="FF0000"/>
              </a:solidFill>
            </a:endParaRPr>
          </a:p>
          <a:p>
            <a:pPr algn="ctr"/>
            <a:endParaRPr lang="en-US" sz="1500" b="1" dirty="0" smtClean="0">
              <a:solidFill>
                <a:srgbClr val="FF0000"/>
              </a:solidFill>
            </a:endParaRPr>
          </a:p>
          <a:p>
            <a:pPr algn="ctr">
              <a:spcAft>
                <a:spcPts val="600"/>
              </a:spcAft>
            </a:pPr>
            <a:r>
              <a:rPr lang="en-US" sz="1600" u="sng" dirty="0" smtClean="0"/>
              <a:t>Nov. 20, 2019</a:t>
            </a:r>
          </a:p>
          <a:p>
            <a:pPr algn="ctr"/>
            <a:r>
              <a:rPr lang="en-US" sz="1600" dirty="0" smtClean="0"/>
              <a:t>Mark </a:t>
            </a:r>
            <a:r>
              <a:rPr lang="en-US" sz="1600" dirty="0" smtClean="0">
                <a:solidFill>
                  <a:srgbClr val="0000FF"/>
                </a:solidFill>
              </a:rPr>
              <a:t>publishes</a:t>
            </a:r>
            <a:r>
              <a:rPr lang="en-US" sz="1600" dirty="0" smtClean="0"/>
              <a:t> the idea</a:t>
            </a:r>
            <a:endParaRPr lang="en-US" sz="1600" dirty="0"/>
          </a:p>
          <a:p>
            <a:pPr algn="ctr"/>
            <a:r>
              <a:rPr lang="en-US" sz="1600" b="1" dirty="0" smtClean="0"/>
              <a:t>Publication Date</a:t>
            </a:r>
          </a:p>
        </p:txBody>
      </p:sp>
      <p:sp>
        <p:nvSpPr>
          <p:cNvPr id="45" name="TextBox 44"/>
          <p:cNvSpPr txBox="1"/>
          <p:nvPr/>
        </p:nvSpPr>
        <p:spPr>
          <a:xfrm>
            <a:off x="5033394" y="685800"/>
            <a:ext cx="3480629" cy="923330"/>
          </a:xfrm>
          <a:prstGeom prst="rect">
            <a:avLst/>
          </a:prstGeom>
          <a:noFill/>
        </p:spPr>
        <p:txBody>
          <a:bodyPr wrap="square" rtlCol="0">
            <a:spAutoFit/>
          </a:bodyPr>
          <a:lstStyle/>
          <a:p>
            <a:pPr algn="ctr"/>
            <a:r>
              <a:rPr lang="en-US" sz="1300" b="1" u="sng" dirty="0" smtClean="0">
                <a:latin typeface="Candara" panose="020E0502030303020204" pitchFamily="34" charset="0"/>
              </a:rPr>
              <a:t>Priority-Claim</a:t>
            </a:r>
            <a:endParaRPr lang="en-US" sz="1300" dirty="0" smtClean="0">
              <a:latin typeface="Candara" panose="020E0502030303020204" pitchFamily="34" charset="0"/>
            </a:endParaRPr>
          </a:p>
          <a:p>
            <a:pPr algn="ctr"/>
            <a:endParaRPr lang="en-US" sz="500" u="sng" dirty="0" smtClean="0">
              <a:latin typeface="Candara" panose="020E0502030303020204" pitchFamily="34" charset="0"/>
            </a:endParaRPr>
          </a:p>
          <a:p>
            <a:pPr algn="ctr"/>
            <a:r>
              <a:rPr lang="en-US" sz="1000" b="1" dirty="0" smtClean="0">
                <a:solidFill>
                  <a:srgbClr val="0000FF"/>
                </a:solidFill>
                <a:latin typeface="Candara" panose="020E0502030303020204" pitchFamily="34" charset="0"/>
              </a:rPr>
              <a:t>Discovery of a new mechanism controlling the communication between neurons</a:t>
            </a:r>
          </a:p>
          <a:p>
            <a:pPr algn="ctr"/>
            <a:endParaRPr lang="en-US" sz="600" b="1" dirty="0" smtClean="0">
              <a:solidFill>
                <a:srgbClr val="0000FF"/>
              </a:solidFill>
              <a:latin typeface="Candara" panose="020E0502030303020204" pitchFamily="34" charset="0"/>
            </a:endParaRPr>
          </a:p>
          <a:p>
            <a:pPr algn="ctr"/>
            <a:r>
              <a:rPr lang="en-US" sz="1000" b="1" dirty="0" smtClean="0">
                <a:latin typeface="Candara" panose="020E0502030303020204" pitchFamily="34" charset="0"/>
              </a:rPr>
              <a:t>Mark Simpson</a:t>
            </a:r>
            <a:endParaRPr lang="en-US" sz="1000" b="1" dirty="0">
              <a:latin typeface="Candara" panose="020E0502030303020204" pitchFamily="34" charset="0"/>
            </a:endParaRPr>
          </a:p>
        </p:txBody>
      </p:sp>
      <p:sp>
        <p:nvSpPr>
          <p:cNvPr id="46" name="TextBox 45"/>
          <p:cNvSpPr txBox="1"/>
          <p:nvPr/>
        </p:nvSpPr>
        <p:spPr>
          <a:xfrm>
            <a:off x="4704023" y="1709928"/>
            <a:ext cx="2743200" cy="2590453"/>
          </a:xfrm>
          <a:prstGeom prst="rect">
            <a:avLst/>
          </a:prstGeom>
          <a:noFill/>
        </p:spPr>
        <p:txBody>
          <a:bodyPr wrap="square" rtlCol="0">
            <a:spAutoFit/>
          </a:bodyPr>
          <a:lstStyle/>
          <a:p>
            <a:pPr>
              <a:spcAft>
                <a:spcPts val="600"/>
              </a:spcAft>
            </a:pPr>
            <a:r>
              <a:rPr lang="en-US" sz="1200" b="1" dirty="0" smtClean="0"/>
              <a:t>Publication </a:t>
            </a:r>
            <a:r>
              <a:rPr lang="en-US" sz="1200" b="1" dirty="0"/>
              <a:t>Date</a:t>
            </a:r>
            <a:r>
              <a:rPr lang="en-US" sz="1200" dirty="0"/>
              <a:t>: Nov. 20, </a:t>
            </a:r>
            <a:r>
              <a:rPr lang="en-US" sz="1200" dirty="0" smtClean="0"/>
              <a:t>2019</a:t>
            </a:r>
          </a:p>
          <a:p>
            <a:pPr>
              <a:spcAft>
                <a:spcPts val="600"/>
              </a:spcAft>
            </a:pPr>
            <a:r>
              <a:rPr lang="en-US" sz="1200" b="1" u="sng" dirty="0">
                <a:solidFill>
                  <a:srgbClr val="C00000"/>
                </a:solidFill>
              </a:rPr>
              <a:t>Idea-Creation-Date</a:t>
            </a:r>
            <a:r>
              <a:rPr lang="en-US" sz="1200" dirty="0">
                <a:solidFill>
                  <a:srgbClr val="C00000"/>
                </a:solidFill>
              </a:rPr>
              <a:t>: Dec. 25, </a:t>
            </a:r>
            <a:r>
              <a:rPr lang="en-US" sz="1200" dirty="0" smtClean="0">
                <a:solidFill>
                  <a:srgbClr val="C00000"/>
                </a:solidFill>
              </a:rPr>
              <a:t>2017</a:t>
            </a:r>
          </a:p>
          <a:p>
            <a:endParaRPr lang="en-US" sz="500" dirty="0" smtClean="0">
              <a:solidFill>
                <a:srgbClr val="0000FF"/>
              </a:solidFill>
            </a:endParaRPr>
          </a:p>
          <a:p>
            <a:pPr algn="just">
              <a:spcAft>
                <a:spcPts val="600"/>
              </a:spcAft>
            </a:pPr>
            <a:r>
              <a:rPr lang="en-US" sz="900" b="1" dirty="0" smtClean="0">
                <a:solidFill>
                  <a:srgbClr val="0000FF"/>
                </a:solidFill>
              </a:rPr>
              <a:t>Claim 1: </a:t>
            </a:r>
            <a:r>
              <a:rPr lang="en-US" sz="900" b="1" u="sng" dirty="0" smtClean="0">
                <a:solidFill>
                  <a:srgbClr val="0000FF"/>
                </a:solidFill>
              </a:rPr>
              <a:t>I claim priority for</a:t>
            </a:r>
            <a:r>
              <a:rPr lang="en-US" sz="900" b="1" dirty="0" smtClean="0"/>
              <a:t> </a:t>
            </a:r>
            <a:r>
              <a:rPr lang="en-US" sz="900" dirty="0" smtClean="0"/>
              <a:t>the first discovery of the following control mechanism involved in the primary communication between neurons: communication at the interface between two neurons is controlled, in part, by modulating the curvature of the contact surface between the axons and the dendrites. The closer the curvature of the axon's head fits and molds on the ends of the dendrite the more electrical contact points and the better conductivity between the axon and dendrite …</a:t>
            </a:r>
          </a:p>
          <a:p>
            <a:pPr algn="just">
              <a:spcAft>
                <a:spcPts val="400"/>
              </a:spcAft>
            </a:pPr>
            <a:r>
              <a:rPr lang="en-US" sz="1000" b="1" u="sng" dirty="0" smtClean="0">
                <a:solidFill>
                  <a:srgbClr val="0000FF"/>
                </a:solidFill>
              </a:rPr>
              <a:t>Contextual Info &amp; Support</a:t>
            </a:r>
            <a:endParaRPr lang="en-US" sz="1000" dirty="0" smtClean="0"/>
          </a:p>
          <a:p>
            <a:pPr algn="just">
              <a:spcBef>
                <a:spcPts val="600"/>
              </a:spcBef>
            </a:pPr>
            <a:r>
              <a:rPr lang="en-US" sz="1000" b="1" u="sng" dirty="0" smtClean="0">
                <a:solidFill>
                  <a:srgbClr val="0000FF"/>
                </a:solidFill>
              </a:rPr>
              <a:t>Registered Document</a:t>
            </a:r>
            <a:endParaRPr lang="en-US" sz="1000" b="1" dirty="0" smtClean="0">
              <a:solidFill>
                <a:srgbClr val="C00000"/>
              </a:solidFill>
            </a:endParaRPr>
          </a:p>
        </p:txBody>
      </p:sp>
      <p:sp>
        <p:nvSpPr>
          <p:cNvPr id="47" name="TextBox 46"/>
          <p:cNvSpPr txBox="1"/>
          <p:nvPr/>
        </p:nvSpPr>
        <p:spPr>
          <a:xfrm>
            <a:off x="7537939" y="1768211"/>
            <a:ext cx="1436696" cy="2805896"/>
          </a:xfrm>
          <a:prstGeom prst="rect">
            <a:avLst/>
          </a:prstGeom>
          <a:noFill/>
        </p:spPr>
        <p:txBody>
          <a:bodyPr wrap="square" rtlCol="0">
            <a:spAutoFit/>
          </a:bodyPr>
          <a:lstStyle/>
          <a:p>
            <a:pPr>
              <a:spcAft>
                <a:spcPts val="600"/>
              </a:spcAft>
            </a:pPr>
            <a:r>
              <a:rPr lang="en-US" sz="900" b="1" dirty="0" smtClean="0"/>
              <a:t>&gt; Public Forum</a:t>
            </a:r>
            <a:endParaRPr lang="en-US" sz="400" b="1" u="sng" dirty="0" smtClean="0"/>
          </a:p>
          <a:p>
            <a:r>
              <a:rPr lang="en-US" sz="700" i="1" dirty="0" smtClean="0"/>
              <a:t>    </a:t>
            </a:r>
            <a:r>
              <a:rPr lang="en-US" sz="800" i="1" u="sng" dirty="0" smtClean="0"/>
              <a:t>Comment-1</a:t>
            </a:r>
            <a:endParaRPr lang="en-US" sz="800" i="1" dirty="0" smtClean="0"/>
          </a:p>
          <a:p>
            <a:r>
              <a:rPr lang="en-US" sz="800" i="1" dirty="0" smtClean="0"/>
              <a:t>    </a:t>
            </a:r>
            <a:r>
              <a:rPr lang="en-US" sz="800" i="1" u="sng" dirty="0" smtClean="0"/>
              <a:t>Comment-2</a:t>
            </a:r>
          </a:p>
          <a:p>
            <a:r>
              <a:rPr lang="en-US" sz="800" i="1" dirty="0" smtClean="0"/>
              <a:t>    </a:t>
            </a:r>
            <a:r>
              <a:rPr lang="en-US" sz="800" i="1" u="sng" dirty="0" smtClean="0"/>
              <a:t>Comment-3</a:t>
            </a:r>
          </a:p>
          <a:p>
            <a:r>
              <a:rPr lang="en-US" sz="800" i="1" dirty="0" smtClean="0">
                <a:solidFill>
                  <a:schemeClr val="accent2">
                    <a:lumMod val="75000"/>
                  </a:schemeClr>
                </a:solidFill>
              </a:rPr>
              <a:t>    </a:t>
            </a:r>
            <a:r>
              <a:rPr lang="en-US" sz="800" i="1" u="sng" dirty="0" smtClean="0">
                <a:solidFill>
                  <a:schemeClr val="accent2">
                    <a:lumMod val="75000"/>
                  </a:schemeClr>
                </a:solidFill>
              </a:rPr>
              <a:t>Registered-doc</a:t>
            </a:r>
          </a:p>
          <a:p>
            <a:r>
              <a:rPr lang="en-US" sz="800" i="1" dirty="0" smtClean="0"/>
              <a:t>    </a:t>
            </a:r>
            <a:r>
              <a:rPr lang="en-US" sz="800" i="1" u="sng" dirty="0" smtClean="0"/>
              <a:t>Journal Article</a:t>
            </a:r>
          </a:p>
          <a:p>
            <a:r>
              <a:rPr lang="en-US" sz="800" i="1" dirty="0" smtClean="0"/>
              <a:t>    … see more</a:t>
            </a:r>
          </a:p>
          <a:p>
            <a:endParaRPr lang="en-US" sz="800" i="1" dirty="0"/>
          </a:p>
          <a:p>
            <a:pPr lvl="0"/>
            <a:endParaRPr lang="en-US" sz="900" b="1" dirty="0" smtClean="0">
              <a:solidFill>
                <a:prstClr val="black"/>
              </a:solidFill>
            </a:endParaRPr>
          </a:p>
          <a:p>
            <a:pPr lvl="0">
              <a:spcBef>
                <a:spcPts val="600"/>
              </a:spcBef>
              <a:spcAft>
                <a:spcPts val="600"/>
              </a:spcAft>
            </a:pPr>
            <a:r>
              <a:rPr lang="en-US" sz="900" b="1" dirty="0" smtClean="0">
                <a:solidFill>
                  <a:prstClr val="black"/>
                </a:solidFill>
              </a:rPr>
              <a:t>&gt; </a:t>
            </a:r>
            <a:r>
              <a:rPr lang="en-US" sz="900" b="1" dirty="0">
                <a:solidFill>
                  <a:prstClr val="black"/>
                </a:solidFill>
              </a:rPr>
              <a:t>Peer </a:t>
            </a:r>
            <a:r>
              <a:rPr lang="en-US" sz="900" b="1" dirty="0" smtClean="0">
                <a:solidFill>
                  <a:prstClr val="black"/>
                </a:solidFill>
              </a:rPr>
              <a:t>Review</a:t>
            </a:r>
            <a:endParaRPr lang="en-US" sz="800" dirty="0" smtClean="0">
              <a:solidFill>
                <a:prstClr val="black"/>
              </a:solidFill>
            </a:endParaRPr>
          </a:p>
          <a:p>
            <a:pPr lvl="0">
              <a:spcAft>
                <a:spcPts val="600"/>
              </a:spcAft>
            </a:pPr>
            <a:r>
              <a:rPr lang="en-US" sz="900" u="sng" dirty="0" smtClean="0">
                <a:solidFill>
                  <a:srgbClr val="0000FF"/>
                </a:solidFill>
              </a:rPr>
              <a:t>Reciprocal Peer Review</a:t>
            </a:r>
            <a:endParaRPr lang="en-US" sz="800" u="sng" dirty="0" smtClean="0">
              <a:solidFill>
                <a:srgbClr val="0000FF"/>
              </a:solidFill>
            </a:endParaRPr>
          </a:p>
          <a:p>
            <a:pPr lvl="0">
              <a:spcAft>
                <a:spcPts val="600"/>
              </a:spcAft>
            </a:pPr>
            <a:r>
              <a:rPr lang="en-US" sz="900" u="sng" dirty="0" smtClean="0">
                <a:solidFill>
                  <a:srgbClr val="0000FF"/>
                </a:solidFill>
              </a:rPr>
              <a:t>Expert Review ($50)</a:t>
            </a:r>
            <a:endParaRPr lang="en-US" sz="900" dirty="0" smtClean="0">
              <a:solidFill>
                <a:prstClr val="black"/>
              </a:solidFill>
            </a:endParaRPr>
          </a:p>
          <a:p>
            <a:pPr lvl="0">
              <a:spcAft>
                <a:spcPts val="600"/>
              </a:spcAft>
            </a:pPr>
            <a:r>
              <a:rPr lang="en-US" sz="900" u="sng" dirty="0">
                <a:solidFill>
                  <a:prstClr val="black"/>
                </a:solidFill>
              </a:rPr>
              <a:t>Review </a:t>
            </a:r>
            <a:r>
              <a:rPr lang="en-US" sz="900" u="sng" dirty="0" smtClean="0">
                <a:solidFill>
                  <a:prstClr val="black"/>
                </a:solidFill>
              </a:rPr>
              <a:t>Reports</a:t>
            </a:r>
            <a:endParaRPr lang="en-US" sz="900" dirty="0">
              <a:solidFill>
                <a:prstClr val="black"/>
              </a:solidFill>
            </a:endParaRPr>
          </a:p>
          <a:p>
            <a:pPr lvl="0">
              <a:spcBef>
                <a:spcPts val="200"/>
              </a:spcBef>
              <a:spcAft>
                <a:spcPts val="200"/>
              </a:spcAft>
            </a:pPr>
            <a:r>
              <a:rPr lang="en-US" sz="900" b="1" dirty="0" smtClean="0">
                <a:solidFill>
                  <a:prstClr val="black"/>
                </a:solidFill>
              </a:rPr>
              <a:t>&gt; Expert Rating &amp; Scores</a:t>
            </a:r>
          </a:p>
          <a:p>
            <a:pPr lvl="0"/>
            <a:r>
              <a:rPr lang="en-US" sz="800" dirty="0" smtClean="0">
                <a:solidFill>
                  <a:prstClr val="black"/>
                </a:solidFill>
              </a:rPr>
              <a:t>    Predicted value: 7</a:t>
            </a:r>
          </a:p>
          <a:p>
            <a:pPr lvl="0"/>
            <a:r>
              <a:rPr lang="en-US" sz="800" dirty="0" smtClean="0">
                <a:solidFill>
                  <a:prstClr val="black"/>
                </a:solidFill>
              </a:rPr>
              <a:t>    Creativity: 9</a:t>
            </a:r>
          </a:p>
          <a:p>
            <a:pPr lvl="0"/>
            <a:endParaRPr lang="en-US" sz="800" dirty="0">
              <a:solidFill>
                <a:prstClr val="black"/>
              </a:solidFill>
            </a:endParaRPr>
          </a:p>
        </p:txBody>
      </p:sp>
      <p:sp>
        <p:nvSpPr>
          <p:cNvPr id="48" name="Rounded Rectangle 47"/>
          <p:cNvSpPr/>
          <p:nvPr/>
        </p:nvSpPr>
        <p:spPr>
          <a:xfrm>
            <a:off x="7537938" y="1756518"/>
            <a:ext cx="1322421" cy="3099845"/>
          </a:xfrm>
          <a:prstGeom prst="roundRect">
            <a:avLst>
              <a:gd name="adj" fmla="val 7077"/>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ounded Rectangle 48"/>
          <p:cNvSpPr/>
          <p:nvPr/>
        </p:nvSpPr>
        <p:spPr>
          <a:xfrm>
            <a:off x="7608079" y="2903925"/>
            <a:ext cx="991979" cy="128016"/>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solidFill>
                  <a:schemeClr val="tx1"/>
                </a:solidFill>
              </a:rPr>
              <a:t>Submit comments</a:t>
            </a:r>
            <a:endParaRPr lang="en-US" sz="700" dirty="0">
              <a:solidFill>
                <a:schemeClr val="tx1"/>
              </a:solidFill>
            </a:endParaRPr>
          </a:p>
        </p:txBody>
      </p:sp>
      <p:pic>
        <p:nvPicPr>
          <p:cNvPr id="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a:off x="7892929" y="451167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flipV="1">
            <a:off x="8426329" y="451167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4726204" y="4275137"/>
            <a:ext cx="1598396" cy="1022541"/>
            <a:chOff x="4648200" y="4275137"/>
            <a:chExt cx="1598396" cy="1022541"/>
          </a:xfrm>
        </p:grpSpPr>
        <p:pic>
          <p:nvPicPr>
            <p:cNvPr id="52"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5757"/>
            <a:stretch/>
          </p:blipFill>
          <p:spPr bwMode="auto">
            <a:xfrm>
              <a:off x="4648200" y="4495800"/>
              <a:ext cx="1598396" cy="801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Isosceles Triangle 42"/>
            <p:cNvSpPr/>
            <p:nvPr/>
          </p:nvSpPr>
          <p:spPr>
            <a:xfrm>
              <a:off x="4648200" y="4275137"/>
              <a:ext cx="1545135" cy="220663"/>
            </a:xfrm>
            <a:prstGeom prst="triangle">
              <a:avLst>
                <a:gd name="adj" fmla="val 53058"/>
              </a:avLst>
            </a:prstGeom>
            <a:solidFill>
              <a:srgbClr val="D9D9D9">
                <a:alpha val="30196"/>
              </a:srgbClr>
            </a:solidFill>
            <a:ln w="3175">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Down Arrow 21"/>
          <p:cNvSpPr/>
          <p:nvPr/>
        </p:nvSpPr>
        <p:spPr>
          <a:xfrm>
            <a:off x="2130555" y="1828800"/>
            <a:ext cx="301056" cy="34397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rot="16200000" flipH="1">
            <a:off x="-192298" y="1487699"/>
            <a:ext cx="1485151" cy="338554"/>
          </a:xfrm>
          <a:prstGeom prst="rect">
            <a:avLst/>
          </a:prstGeom>
          <a:noFill/>
        </p:spPr>
        <p:txBody>
          <a:bodyPr wrap="none" rtlCol="0">
            <a:spAutoFit/>
          </a:bodyPr>
          <a:lstStyle/>
          <a:p>
            <a:pPr algn="ctr"/>
            <a:r>
              <a:rPr lang="en-US" sz="1600" dirty="0">
                <a:solidFill>
                  <a:srgbClr val="C00000"/>
                </a:solidFill>
              </a:rPr>
              <a:t>p</a:t>
            </a:r>
            <a:r>
              <a:rPr lang="en-US" sz="1600" dirty="0" smtClean="0">
                <a:solidFill>
                  <a:srgbClr val="C00000"/>
                </a:solidFill>
              </a:rPr>
              <a:t>rivate</a:t>
            </a:r>
            <a:r>
              <a:rPr lang="en-US" sz="1600" dirty="0" smtClean="0">
                <a:solidFill>
                  <a:srgbClr val="FF0000"/>
                </a:solidFill>
              </a:rPr>
              <a:t>  </a:t>
            </a:r>
            <a:r>
              <a:rPr lang="en-US" sz="1400" dirty="0" smtClean="0"/>
              <a:t>(2 years)</a:t>
            </a:r>
          </a:p>
        </p:txBody>
      </p:sp>
      <p:cxnSp>
        <p:nvCxnSpPr>
          <p:cNvPr id="10" name="Straight Connector 9"/>
          <p:cNvCxnSpPr/>
          <p:nvPr/>
        </p:nvCxnSpPr>
        <p:spPr>
          <a:xfrm>
            <a:off x="381000" y="2590800"/>
            <a:ext cx="91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6200000" flipH="1">
            <a:off x="207075" y="2916520"/>
            <a:ext cx="686405" cy="338554"/>
          </a:xfrm>
          <a:prstGeom prst="rect">
            <a:avLst/>
          </a:prstGeom>
          <a:noFill/>
        </p:spPr>
        <p:txBody>
          <a:bodyPr wrap="none" rtlCol="0">
            <a:spAutoFit/>
          </a:bodyPr>
          <a:lstStyle/>
          <a:p>
            <a:pPr algn="ctr"/>
            <a:r>
              <a:rPr lang="en-US" sz="1600" dirty="0">
                <a:solidFill>
                  <a:srgbClr val="0000FF"/>
                </a:solidFill>
              </a:rPr>
              <a:t>p</a:t>
            </a:r>
            <a:r>
              <a:rPr lang="en-US" sz="1600" dirty="0" smtClean="0">
                <a:solidFill>
                  <a:srgbClr val="0000FF"/>
                </a:solidFill>
              </a:rPr>
              <a:t>ublic</a:t>
            </a:r>
          </a:p>
        </p:txBody>
      </p:sp>
      <p:sp>
        <p:nvSpPr>
          <p:cNvPr id="7" name="Slide Number Placeholder 6"/>
          <p:cNvSpPr>
            <a:spLocks noGrp="1"/>
          </p:cNvSpPr>
          <p:nvPr>
            <p:ph type="sldNum" sz="quarter" idx="12"/>
          </p:nvPr>
        </p:nvSpPr>
        <p:spPr/>
        <p:txBody>
          <a:bodyPr/>
          <a:lstStyle/>
          <a:p>
            <a:fld id="{7912CF97-8A43-49E5-8AB3-BDCE887F3C6B}" type="slidenum">
              <a:rPr lang="en-US" smtClean="0"/>
              <a:t>22</a:t>
            </a:fld>
            <a:endParaRPr lang="en-US" dirty="0"/>
          </a:p>
        </p:txBody>
      </p:sp>
      <p:sp>
        <p:nvSpPr>
          <p:cNvPr id="26" name="TextBox 25"/>
          <p:cNvSpPr txBox="1"/>
          <p:nvPr/>
        </p:nvSpPr>
        <p:spPr>
          <a:xfrm>
            <a:off x="1066800" y="5791200"/>
            <a:ext cx="7138015" cy="630942"/>
          </a:xfrm>
          <a:prstGeom prst="rect">
            <a:avLst/>
          </a:prstGeom>
          <a:noFill/>
        </p:spPr>
        <p:txBody>
          <a:bodyPr wrap="square" rtlCol="0">
            <a:spAutoFit/>
          </a:bodyPr>
          <a:lstStyle/>
          <a:p>
            <a:pPr algn="ctr">
              <a:spcAft>
                <a:spcPts val="600"/>
              </a:spcAft>
            </a:pPr>
            <a:r>
              <a:rPr lang="en-US" sz="1500" dirty="0" smtClean="0"/>
              <a:t>Registry </a:t>
            </a:r>
            <a:r>
              <a:rPr lang="en-US" sz="1500" u="sng" dirty="0" smtClean="0"/>
              <a:t>eliminates </a:t>
            </a:r>
            <a:r>
              <a:rPr lang="en-US" sz="1500" u="sng" cap="all" dirty="0" smtClean="0"/>
              <a:t>unsecured time</a:t>
            </a:r>
            <a:r>
              <a:rPr lang="en-US" sz="1500" b="1" cap="all" dirty="0" smtClean="0"/>
              <a:t> </a:t>
            </a:r>
            <a:r>
              <a:rPr lang="en-US" sz="1500" dirty="0" smtClean="0"/>
              <a:t>between "idea creation" and "idea publication"</a:t>
            </a:r>
          </a:p>
          <a:p>
            <a:pPr algn="ctr">
              <a:spcAft>
                <a:spcPts val="1200"/>
              </a:spcAft>
            </a:pPr>
            <a:r>
              <a:rPr lang="en-US" sz="1500" dirty="0" smtClean="0"/>
              <a:t> … without rushing the user to publish his ideas or contributions…</a:t>
            </a:r>
            <a:endParaRPr lang="en-US" sz="1500"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13" name="Rounded Rectangle 12"/>
          <p:cNvSpPr/>
          <p:nvPr/>
        </p:nvSpPr>
        <p:spPr>
          <a:xfrm>
            <a:off x="4513132" y="1676400"/>
            <a:ext cx="2497268" cy="6096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p:nvGrpSpPr>
        <p:grpSpPr>
          <a:xfrm>
            <a:off x="76200" y="3847237"/>
            <a:ext cx="4650004" cy="804590"/>
            <a:chOff x="76200" y="3847237"/>
            <a:chExt cx="4650004" cy="804590"/>
          </a:xfrm>
        </p:grpSpPr>
        <p:sp>
          <p:nvSpPr>
            <p:cNvPr id="20" name="TextBox 19"/>
            <p:cNvSpPr txBox="1"/>
            <p:nvPr/>
          </p:nvSpPr>
          <p:spPr>
            <a:xfrm>
              <a:off x="76200" y="3847237"/>
              <a:ext cx="4436932" cy="623248"/>
            </a:xfrm>
            <a:prstGeom prst="rect">
              <a:avLst/>
            </a:prstGeom>
            <a:noFill/>
          </p:spPr>
          <p:txBody>
            <a:bodyPr wrap="square" rtlCol="0">
              <a:spAutoFit/>
            </a:bodyPr>
            <a:lstStyle/>
            <a:p>
              <a:pPr algn="ctr">
                <a:spcAft>
                  <a:spcPts val="300"/>
                </a:spcAft>
              </a:pPr>
              <a:r>
                <a:rPr lang="en-US" sz="1600" b="1" dirty="0" smtClean="0"/>
                <a:t>Mark gets CREDIT </a:t>
              </a:r>
              <a:r>
                <a:rPr lang="en-US" sz="1600" b="1" dirty="0"/>
                <a:t>for conceiving the idea on the </a:t>
              </a:r>
              <a:endParaRPr lang="en-US" sz="1600" b="1" dirty="0" smtClean="0"/>
            </a:p>
            <a:p>
              <a:pPr algn="ctr">
                <a:spcAft>
                  <a:spcPts val="300"/>
                </a:spcAft>
              </a:pPr>
              <a:r>
                <a:rPr lang="en-US" sz="1600" b="1" dirty="0" smtClean="0">
                  <a:solidFill>
                    <a:srgbClr val="0000FF"/>
                  </a:solidFill>
                </a:rPr>
                <a:t>Idea-Creation-Date</a:t>
              </a:r>
            </a:p>
          </p:txBody>
        </p:sp>
        <p:cxnSp>
          <p:nvCxnSpPr>
            <p:cNvPr id="8" name="Elbow Connector 7"/>
            <p:cNvCxnSpPr/>
            <p:nvPr/>
          </p:nvCxnSpPr>
          <p:spPr>
            <a:xfrm>
              <a:off x="3276600" y="4300381"/>
              <a:ext cx="1449604" cy="351446"/>
            </a:xfrm>
            <a:prstGeom prst="bentConnector3">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5" name="Rounded Rectangle 34"/>
          <p:cNvSpPr/>
          <p:nvPr/>
        </p:nvSpPr>
        <p:spPr>
          <a:xfrm>
            <a:off x="304800" y="381001"/>
            <a:ext cx="3810000" cy="3276599"/>
          </a:xfrm>
          <a:prstGeom prst="roundRect">
            <a:avLst>
              <a:gd name="adj" fmla="val 0"/>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p:nvSpPr>
        <p:spPr>
          <a:xfrm>
            <a:off x="76200" y="3763270"/>
            <a:ext cx="4436932" cy="961130"/>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p:cNvSpPr/>
          <p:nvPr/>
        </p:nvSpPr>
        <p:spPr>
          <a:xfrm>
            <a:off x="4419599" y="4343400"/>
            <a:ext cx="2222171" cy="11771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906902"/>
      </p:ext>
    </p:extLst>
  </p:cSld>
  <p:clrMapOvr>
    <a:masterClrMapping/>
  </p:clrMapOvr>
  <mc:AlternateContent xmlns:mc="http://schemas.openxmlformats.org/markup-compatibility/2006" xmlns:p14="http://schemas.microsoft.com/office/powerpoint/2010/main">
    <mc:Choice Requires="p14">
      <p:transition spd="slow" p14:dur="2000" advTm="70441"/>
    </mc:Choice>
    <mc:Fallback xmlns="">
      <p:transition spd="slow" advTm="704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1"/>
                            </p:stCondLst>
                            <p:childTnLst>
                              <p:par>
                                <p:cTn id="8" presetID="22" presetClass="entr" presetSubtype="8" fill="hold" grpId="0" nodeType="afterEffect">
                                  <p:stCondLst>
                                    <p:cond delay="6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7001"/>
                            </p:stCondLst>
                            <p:childTnLst>
                              <p:par>
                                <p:cTn id="12" presetID="10" presetClass="exit" presetSubtype="0" fill="hold" grpId="1" nodeType="afterEffect">
                                  <p:stCondLst>
                                    <p:cond delay="400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par>
                          <p:cTn id="15" fill="hold">
                            <p:stCondLst>
                              <p:cond delay="11501"/>
                            </p:stCondLst>
                            <p:childTnLst>
                              <p:par>
                                <p:cTn id="16" presetID="22" presetClass="entr" presetSubtype="1"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up)">
                                      <p:cBhvr>
                                        <p:cTn id="18" dur="500"/>
                                        <p:tgtEl>
                                          <p:spTgt spid="35"/>
                                        </p:tgtEl>
                                      </p:cBhvr>
                                    </p:animEffect>
                                  </p:childTnLst>
                                </p:cTn>
                              </p:par>
                            </p:childTnLst>
                          </p:cTn>
                        </p:par>
                        <p:par>
                          <p:cTn id="19" fill="hold">
                            <p:stCondLst>
                              <p:cond delay="12001"/>
                            </p:stCondLst>
                            <p:childTnLst>
                              <p:par>
                                <p:cTn id="20" presetID="22" presetClass="exit" presetSubtype="1" fill="hold" grpId="1" nodeType="afterEffect">
                                  <p:stCondLst>
                                    <p:cond delay="32000"/>
                                  </p:stCondLst>
                                  <p:childTnLst>
                                    <p:animEffect transition="out" filter="wipe(up)">
                                      <p:cBhvr>
                                        <p:cTn id="21" dur="500"/>
                                        <p:tgtEl>
                                          <p:spTgt spid="35"/>
                                        </p:tgtEl>
                                      </p:cBhvr>
                                    </p:animEffect>
                                    <p:set>
                                      <p:cBhvr>
                                        <p:cTn id="22" dur="1" fill="hold">
                                          <p:stCondLst>
                                            <p:cond delay="499"/>
                                          </p:stCondLst>
                                        </p:cTn>
                                        <p:tgtEl>
                                          <p:spTgt spid="35"/>
                                        </p:tgtEl>
                                        <p:attrNameLst>
                                          <p:attrName>style.visibility</p:attrName>
                                        </p:attrNameLst>
                                      </p:cBhvr>
                                      <p:to>
                                        <p:strVal val="hidden"/>
                                      </p:to>
                                    </p:set>
                                  </p:childTnLst>
                                </p:cTn>
                              </p:par>
                            </p:childTnLst>
                          </p:cTn>
                        </p:par>
                        <p:par>
                          <p:cTn id="23" fill="hold">
                            <p:stCondLst>
                              <p:cond delay="44501"/>
                            </p:stCondLst>
                            <p:childTnLst>
                              <p:par>
                                <p:cTn id="24" presetID="22" presetClass="entr" presetSubtype="1"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45001"/>
                            </p:stCondLst>
                            <p:childTnLst>
                              <p:par>
                                <p:cTn id="28" presetID="22" presetClass="exit" presetSubtype="1" fill="hold" grpId="1" nodeType="afterEffect">
                                  <p:stCondLst>
                                    <p:cond delay="4000"/>
                                  </p:stCondLst>
                                  <p:childTnLst>
                                    <p:animEffect transition="out" filter="wipe(up)">
                                      <p:cBhvr>
                                        <p:cTn id="29" dur="500"/>
                                        <p:tgtEl>
                                          <p:spTgt spid="37"/>
                                        </p:tgtEl>
                                      </p:cBhvr>
                                    </p:animEffect>
                                    <p:set>
                                      <p:cBhvr>
                                        <p:cTn id="30" dur="1" fill="hold">
                                          <p:stCondLst>
                                            <p:cond delay="499"/>
                                          </p:stCondLst>
                                        </p:cTn>
                                        <p:tgtEl>
                                          <p:spTgt spid="37"/>
                                        </p:tgtEl>
                                        <p:attrNameLst>
                                          <p:attrName>style.visibility</p:attrName>
                                        </p:attrNameLst>
                                      </p:cBhvr>
                                      <p:to>
                                        <p:strVal val="hidden"/>
                                      </p:to>
                                    </p:set>
                                  </p:childTnLst>
                                </p:cTn>
                              </p:par>
                            </p:childTnLst>
                          </p:cTn>
                        </p:par>
                        <p:par>
                          <p:cTn id="31" fill="hold">
                            <p:stCondLst>
                              <p:cond delay="49501"/>
                            </p:stCondLst>
                            <p:childTnLst>
                              <p:par>
                                <p:cTn id="32" presetID="22" presetClass="entr" presetSubtype="4" fill="hold" grpId="0" nodeType="afterEffect">
                                  <p:stCondLst>
                                    <p:cond delay="1100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9"/>
                </p:tgtEl>
              </p:cMediaNode>
            </p:audio>
          </p:childTnLst>
        </p:cTn>
      </p:par>
    </p:tnLst>
    <p:bldLst>
      <p:bldP spid="13" grpId="0" animBg="1"/>
      <p:bldP spid="13" grpId="1" animBg="1"/>
      <p:bldP spid="35" grpId="0" animBg="1"/>
      <p:bldP spid="35" grpId="1" animBg="1"/>
      <p:bldP spid="37" grpId="0" animBg="1"/>
      <p:bldP spid="37" grpId="1"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457200" y="762000"/>
            <a:ext cx="5486400" cy="5663089"/>
          </a:xfrm>
          <a:prstGeom prst="rect">
            <a:avLst/>
          </a:prstGeom>
          <a:noFill/>
        </p:spPr>
        <p:txBody>
          <a:bodyPr wrap="square" rtlCol="0">
            <a:spAutoFit/>
          </a:bodyPr>
          <a:lstStyle/>
          <a:p>
            <a:pPr>
              <a:spcAft>
                <a:spcPts val="2400"/>
              </a:spcAft>
            </a:pPr>
            <a:r>
              <a:rPr lang="en-US" sz="1600" b="1" dirty="0" smtClean="0"/>
              <a:t>1. Public Forum &amp; Comments:</a:t>
            </a:r>
          </a:p>
          <a:p>
            <a:pPr>
              <a:spcAft>
                <a:spcPts val="600"/>
              </a:spcAft>
            </a:pPr>
            <a:endParaRPr lang="en-US" sz="1400" dirty="0" smtClean="0"/>
          </a:p>
          <a:p>
            <a:pPr>
              <a:spcAft>
                <a:spcPts val="600"/>
              </a:spcAft>
            </a:pPr>
            <a:endParaRPr lang="en-US" sz="1400" dirty="0" smtClean="0"/>
          </a:p>
          <a:p>
            <a:pPr>
              <a:spcAft>
                <a:spcPts val="1800"/>
              </a:spcAft>
            </a:pPr>
            <a:endParaRPr lang="en-US" sz="1600" b="1" dirty="0" smtClean="0"/>
          </a:p>
          <a:p>
            <a:pPr>
              <a:spcAft>
                <a:spcPts val="600"/>
              </a:spcAft>
            </a:pPr>
            <a:endParaRPr lang="en-US" sz="1600" b="1" dirty="0"/>
          </a:p>
          <a:p>
            <a:pPr>
              <a:spcAft>
                <a:spcPts val="1800"/>
              </a:spcAft>
            </a:pPr>
            <a:r>
              <a:rPr lang="en-US" sz="1600" b="1" dirty="0" smtClean="0"/>
              <a:t>2. Reciprocal Peer Review (Free!)</a:t>
            </a:r>
          </a:p>
          <a:p>
            <a:pPr>
              <a:spcAft>
                <a:spcPts val="1800"/>
              </a:spcAft>
            </a:pPr>
            <a:endParaRPr lang="en-US" sz="1600" b="1" dirty="0" smtClean="0"/>
          </a:p>
          <a:p>
            <a:pPr>
              <a:spcAft>
                <a:spcPts val="1800"/>
              </a:spcAft>
            </a:pPr>
            <a:endParaRPr lang="en-US" sz="1600" b="1" dirty="0" smtClean="0"/>
          </a:p>
          <a:p>
            <a:pPr>
              <a:spcAft>
                <a:spcPts val="600"/>
              </a:spcAft>
            </a:pPr>
            <a:endParaRPr lang="en-US" sz="1000" b="1" dirty="0" smtClean="0"/>
          </a:p>
          <a:p>
            <a:pPr>
              <a:spcAft>
                <a:spcPts val="600"/>
              </a:spcAft>
            </a:pPr>
            <a:endParaRPr lang="en-US" sz="1600" b="1" dirty="0" smtClean="0"/>
          </a:p>
          <a:p>
            <a:pPr>
              <a:spcAft>
                <a:spcPts val="600"/>
              </a:spcAft>
            </a:pPr>
            <a:endParaRPr lang="en-US" sz="1600" b="1" dirty="0" smtClean="0"/>
          </a:p>
          <a:p>
            <a:pPr>
              <a:spcAft>
                <a:spcPts val="1800"/>
              </a:spcAft>
            </a:pPr>
            <a:r>
              <a:rPr lang="en-US" sz="1600" b="1" dirty="0" smtClean="0"/>
              <a:t>3. Expert Review &amp; Rating ($50)</a:t>
            </a:r>
          </a:p>
          <a:p>
            <a:pPr lvl="1">
              <a:spcAft>
                <a:spcPts val="3000"/>
              </a:spcAft>
            </a:pPr>
            <a:r>
              <a:rPr lang="en-US" sz="1500" dirty="0" smtClean="0"/>
              <a:t>4 hours of review by Academics in, e.g., Eastern Europe</a:t>
            </a:r>
            <a:endParaRPr lang="en-US" sz="1500" dirty="0"/>
          </a:p>
          <a:p>
            <a:pPr>
              <a:spcAft>
                <a:spcPts val="1200"/>
              </a:spcAft>
            </a:pPr>
            <a:r>
              <a:rPr lang="en-US" sz="1600" b="1" dirty="0" smtClean="0">
                <a:solidFill>
                  <a:schemeClr val="tx1">
                    <a:lumMod val="65000"/>
                    <a:lumOff val="35000"/>
                  </a:schemeClr>
                </a:solidFill>
              </a:rPr>
              <a:t>4. Formal Examination </a:t>
            </a:r>
            <a:r>
              <a:rPr lang="en-US" sz="1600" dirty="0" smtClean="0">
                <a:solidFill>
                  <a:schemeClr val="tx1">
                    <a:lumMod val="65000"/>
                    <a:lumOff val="35000"/>
                  </a:schemeClr>
                </a:solidFill>
              </a:rPr>
              <a:t>(Highest Level of Review)</a:t>
            </a:r>
          </a:p>
        </p:txBody>
      </p:sp>
      <p:grpSp>
        <p:nvGrpSpPr>
          <p:cNvPr id="2" name="Group 1"/>
          <p:cNvGrpSpPr/>
          <p:nvPr/>
        </p:nvGrpSpPr>
        <p:grpSpPr>
          <a:xfrm>
            <a:off x="6370973" y="609600"/>
            <a:ext cx="2315827" cy="5743862"/>
            <a:chOff x="6370973" y="961738"/>
            <a:chExt cx="2315827" cy="5743862"/>
          </a:xfrm>
        </p:grpSpPr>
        <p:sp>
          <p:nvSpPr>
            <p:cNvPr id="37" name="Rounded Rectangle 36"/>
            <p:cNvSpPr/>
            <p:nvPr/>
          </p:nvSpPr>
          <p:spPr>
            <a:xfrm>
              <a:off x="6370973" y="961738"/>
              <a:ext cx="2315827" cy="5743862"/>
            </a:xfrm>
            <a:prstGeom prst="roundRect">
              <a:avLst>
                <a:gd name="adj" fmla="val 7077"/>
              </a:avLst>
            </a:prstGeom>
            <a:pattFill prst="dkUpDiag">
              <a:fgClr>
                <a:schemeClr val="bg1">
                  <a:lumMod val="85000"/>
                </a:schemeClr>
              </a:fgClr>
              <a:bgClr>
                <a:schemeClr val="bg1"/>
              </a:bgClr>
            </a:patt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6584686" y="1096813"/>
              <a:ext cx="2025914" cy="5011628"/>
            </a:xfrm>
            <a:prstGeom prst="rect">
              <a:avLst/>
            </a:prstGeom>
            <a:noFill/>
          </p:spPr>
          <p:txBody>
            <a:bodyPr wrap="square" rtlCol="0">
              <a:spAutoFit/>
            </a:bodyPr>
            <a:lstStyle/>
            <a:p>
              <a:pPr>
                <a:spcAft>
                  <a:spcPts val="600"/>
                </a:spcAft>
              </a:pPr>
              <a:r>
                <a:rPr lang="en-US" sz="1400" b="1" dirty="0" smtClean="0"/>
                <a:t>Public Forum</a:t>
              </a:r>
              <a:endParaRPr lang="en-US" sz="1400" b="1" u="sng" dirty="0" smtClean="0"/>
            </a:p>
            <a:p>
              <a:r>
                <a:rPr lang="en-US" sz="1200" i="1" dirty="0" smtClean="0"/>
                <a:t>    Comment-1</a:t>
              </a:r>
            </a:p>
            <a:p>
              <a:r>
                <a:rPr lang="en-US" sz="1200" i="1" dirty="0" smtClean="0"/>
                <a:t>    Comment-2</a:t>
              </a:r>
            </a:p>
            <a:p>
              <a:r>
                <a:rPr lang="en-US" sz="1200" i="1" dirty="0" smtClean="0"/>
                <a:t>    Comment-3</a:t>
              </a:r>
            </a:p>
            <a:p>
              <a:r>
                <a:rPr lang="en-US" sz="1200" i="1" dirty="0" smtClean="0">
                  <a:solidFill>
                    <a:schemeClr val="accent2">
                      <a:lumMod val="75000"/>
                    </a:schemeClr>
                  </a:solidFill>
                </a:rPr>
                <a:t>    Registered-doc</a:t>
              </a:r>
            </a:p>
            <a:p>
              <a:r>
                <a:rPr lang="en-US" sz="1200" i="1" dirty="0" smtClean="0"/>
                <a:t>    </a:t>
              </a:r>
              <a:r>
                <a:rPr lang="en-US" sz="1200" i="1" dirty="0" smtClean="0">
                  <a:solidFill>
                    <a:srgbClr val="FF0000"/>
                  </a:solidFill>
                </a:rPr>
                <a:t>Journal Article</a:t>
              </a:r>
            </a:p>
            <a:p>
              <a:r>
                <a:rPr lang="en-US" sz="1200" i="1" dirty="0" smtClean="0"/>
                <a:t>    … see more</a:t>
              </a:r>
            </a:p>
            <a:p>
              <a:pPr lvl="0"/>
              <a:endParaRPr lang="en-US" sz="1200" b="1" dirty="0" smtClean="0">
                <a:solidFill>
                  <a:prstClr val="black"/>
                </a:solidFill>
              </a:endParaRPr>
            </a:p>
            <a:p>
              <a:pPr lvl="0">
                <a:spcBef>
                  <a:spcPts val="600"/>
                </a:spcBef>
                <a:spcAft>
                  <a:spcPts val="600"/>
                </a:spcAft>
              </a:pPr>
              <a:endParaRPr lang="en-US" sz="1400" b="1" dirty="0" smtClean="0">
                <a:solidFill>
                  <a:prstClr val="black"/>
                </a:solidFill>
              </a:endParaRPr>
            </a:p>
            <a:p>
              <a:pPr lvl="0">
                <a:spcBef>
                  <a:spcPts val="600"/>
                </a:spcBef>
                <a:spcAft>
                  <a:spcPts val="600"/>
                </a:spcAft>
              </a:pPr>
              <a:r>
                <a:rPr lang="en-US" sz="1400" b="1" dirty="0" smtClean="0">
                  <a:solidFill>
                    <a:prstClr val="black"/>
                  </a:solidFill>
                </a:rPr>
                <a:t>Peer Review</a:t>
              </a:r>
              <a:endParaRPr lang="en-US" sz="1400" dirty="0" smtClean="0">
                <a:solidFill>
                  <a:prstClr val="black"/>
                </a:solidFill>
              </a:endParaRPr>
            </a:p>
            <a:p>
              <a:pPr lvl="0">
                <a:spcAft>
                  <a:spcPts val="600"/>
                </a:spcAft>
              </a:pPr>
              <a:r>
                <a:rPr lang="en-US" sz="1200" dirty="0" smtClean="0">
                  <a:solidFill>
                    <a:srgbClr val="0000FF"/>
                  </a:solidFill>
                </a:rPr>
                <a:t>Reciprocal Peer Review</a:t>
              </a:r>
            </a:p>
            <a:p>
              <a:pPr lvl="0">
                <a:spcAft>
                  <a:spcPts val="600"/>
                </a:spcAft>
              </a:pPr>
              <a:r>
                <a:rPr lang="en-US" sz="1200" dirty="0" smtClean="0">
                  <a:solidFill>
                    <a:srgbClr val="0000FF"/>
                  </a:solidFill>
                </a:rPr>
                <a:t>Expert Review ($50)</a:t>
              </a:r>
              <a:endParaRPr lang="en-US" sz="1200" dirty="0" smtClean="0">
                <a:solidFill>
                  <a:prstClr val="black"/>
                </a:solidFill>
              </a:endParaRPr>
            </a:p>
            <a:p>
              <a:pPr lvl="0">
                <a:spcBef>
                  <a:spcPts val="200"/>
                </a:spcBef>
                <a:spcAft>
                  <a:spcPts val="200"/>
                </a:spcAft>
              </a:pPr>
              <a:endParaRPr lang="en-US" sz="1200" b="1" dirty="0" smtClean="0">
                <a:solidFill>
                  <a:prstClr val="black"/>
                </a:solidFill>
              </a:endParaRPr>
            </a:p>
            <a:p>
              <a:pPr lvl="0">
                <a:spcBef>
                  <a:spcPts val="200"/>
                </a:spcBef>
                <a:spcAft>
                  <a:spcPts val="200"/>
                </a:spcAft>
              </a:pPr>
              <a:r>
                <a:rPr lang="en-US" sz="1400" b="1" dirty="0" smtClean="0">
                  <a:solidFill>
                    <a:prstClr val="black"/>
                  </a:solidFill>
                </a:rPr>
                <a:t>Expert Rating &amp; Scores</a:t>
              </a:r>
            </a:p>
            <a:p>
              <a:pPr lvl="0"/>
              <a:r>
                <a:rPr lang="en-US" sz="1200" dirty="0" smtClean="0">
                  <a:solidFill>
                    <a:prstClr val="black"/>
                  </a:solidFill>
                </a:rPr>
                <a:t>    Predicted value: 7</a:t>
              </a:r>
            </a:p>
            <a:p>
              <a:pPr lvl="0"/>
              <a:r>
                <a:rPr lang="en-US" sz="1200" dirty="0" smtClean="0">
                  <a:solidFill>
                    <a:prstClr val="black"/>
                  </a:solidFill>
                </a:rPr>
                <a:t>    Creativity: 9</a:t>
              </a:r>
            </a:p>
            <a:p>
              <a:pPr lvl="0"/>
              <a:endParaRPr lang="en-US" sz="1200" dirty="0" smtClean="0">
                <a:solidFill>
                  <a:prstClr val="black"/>
                </a:solidFill>
              </a:endParaRPr>
            </a:p>
            <a:p>
              <a:pPr lvl="0"/>
              <a:endParaRPr lang="en-US" sz="1200" dirty="0" smtClean="0">
                <a:solidFill>
                  <a:prstClr val="black"/>
                </a:solidFill>
              </a:endParaRPr>
            </a:p>
            <a:p>
              <a:pPr lvl="0"/>
              <a:endParaRPr lang="en-US" sz="1400" b="1" dirty="0" smtClean="0">
                <a:solidFill>
                  <a:prstClr val="black"/>
                </a:solidFill>
              </a:endParaRPr>
            </a:p>
            <a:p>
              <a:pPr lvl="0"/>
              <a:endParaRPr lang="en-US" sz="500" b="1" dirty="0" smtClean="0">
                <a:solidFill>
                  <a:prstClr val="black"/>
                </a:solidFill>
              </a:endParaRPr>
            </a:p>
            <a:p>
              <a:pPr lvl="0"/>
              <a:r>
                <a:rPr lang="en-US" sz="1400" b="1" dirty="0" smtClean="0">
                  <a:solidFill>
                    <a:prstClr val="black"/>
                  </a:solidFill>
                </a:rPr>
                <a:t>Formal Examination:</a:t>
              </a:r>
            </a:p>
            <a:p>
              <a:pPr lvl="0"/>
              <a:endParaRPr lang="en-US" sz="1200" dirty="0" smtClean="0">
                <a:solidFill>
                  <a:prstClr val="black"/>
                </a:solidFill>
              </a:endParaRPr>
            </a:p>
          </p:txBody>
        </p:sp>
        <p:sp>
          <p:nvSpPr>
            <p:cNvPr id="38" name="Rounded Rectangle 37"/>
            <p:cNvSpPr/>
            <p:nvPr/>
          </p:nvSpPr>
          <p:spPr>
            <a:xfrm>
              <a:off x="6762515" y="2691227"/>
              <a:ext cx="1577715" cy="230688"/>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Submit comments</a:t>
              </a:r>
              <a:endParaRPr lang="en-US" sz="1100" b="1" dirty="0">
                <a:solidFill>
                  <a:schemeClr val="tx1"/>
                </a:solidFill>
              </a:endParaRPr>
            </a:p>
          </p:txBody>
        </p:sp>
        <p:pic>
          <p:nvPicPr>
            <p:cNvPr id="3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a:off x="7245901" y="505551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flipV="1">
              <a:off x="7776025" y="505551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ounded Rectangle 13"/>
            <p:cNvSpPr/>
            <p:nvPr/>
          </p:nvSpPr>
          <p:spPr>
            <a:xfrm>
              <a:off x="6728085" y="5893715"/>
              <a:ext cx="1577715" cy="404570"/>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rgbClr val="0000FF"/>
                  </a:solidFill>
                </a:rPr>
                <a:t>Apply for a</a:t>
              </a:r>
            </a:p>
            <a:p>
              <a:pPr algn="ctr"/>
              <a:r>
                <a:rPr lang="en-US" sz="1100" b="1" dirty="0" smtClean="0">
                  <a:solidFill>
                    <a:srgbClr val="0000FF"/>
                  </a:solidFill>
                </a:rPr>
                <a:t>Priority-Certificate</a:t>
              </a:r>
              <a:endParaRPr lang="en-US" sz="1100" b="1" dirty="0">
                <a:solidFill>
                  <a:srgbClr val="0000FF"/>
                </a:solidFill>
              </a:endParaRPr>
            </a:p>
          </p:txBody>
        </p:sp>
      </p:grpSp>
      <p:sp>
        <p:nvSpPr>
          <p:cNvPr id="5" name="Slide Number Placeholder 4"/>
          <p:cNvSpPr>
            <a:spLocks noGrp="1"/>
          </p:cNvSpPr>
          <p:nvPr>
            <p:ph type="sldNum" sz="quarter" idx="12"/>
          </p:nvPr>
        </p:nvSpPr>
        <p:spPr/>
        <p:txBody>
          <a:bodyPr/>
          <a:lstStyle/>
          <a:p>
            <a:fld id="{7912CF97-8A43-49E5-8AB3-BDCE887F3C6B}" type="slidenum">
              <a:rPr lang="en-US" smtClean="0"/>
              <a:t>23</a:t>
            </a:fld>
            <a:endParaRPr lang="en-US" dirty="0"/>
          </a:p>
        </p:txBody>
      </p:sp>
      <p:grpSp>
        <p:nvGrpSpPr>
          <p:cNvPr id="11" name="Group 10"/>
          <p:cNvGrpSpPr/>
          <p:nvPr/>
        </p:nvGrpSpPr>
        <p:grpSpPr>
          <a:xfrm>
            <a:off x="1524000" y="1295400"/>
            <a:ext cx="3048000" cy="1066800"/>
            <a:chOff x="533400" y="2209800"/>
            <a:chExt cx="3048000" cy="1066800"/>
          </a:xfrm>
        </p:grpSpPr>
        <p:sp>
          <p:nvSpPr>
            <p:cNvPr id="3" name="Rounded Rectangular Callout 2"/>
            <p:cNvSpPr/>
            <p:nvPr/>
          </p:nvSpPr>
          <p:spPr>
            <a:xfrm>
              <a:off x="533400" y="2209800"/>
              <a:ext cx="3048000" cy="306324"/>
            </a:xfrm>
            <a:prstGeom prst="wedgeRoundRectCallout">
              <a:avLst>
                <a:gd name="adj1" fmla="val -56010"/>
                <a:gd name="adj2" fmla="val -25974"/>
                <a:gd name="adj3" fmla="val 16667"/>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 … Similar idea is in the article by Choi &amp; Byron</a:t>
              </a:r>
              <a:endParaRPr lang="en-US" sz="1100" dirty="0">
                <a:solidFill>
                  <a:schemeClr val="tx1"/>
                </a:solidFill>
              </a:endParaRPr>
            </a:p>
          </p:txBody>
        </p:sp>
        <p:sp>
          <p:nvSpPr>
            <p:cNvPr id="22" name="Rounded Rectangular Callout 21"/>
            <p:cNvSpPr/>
            <p:nvPr/>
          </p:nvSpPr>
          <p:spPr>
            <a:xfrm>
              <a:off x="533400" y="2590800"/>
              <a:ext cx="3048000" cy="306324"/>
            </a:xfrm>
            <a:prstGeom prst="wedgeRoundRectCallout">
              <a:avLst>
                <a:gd name="adj1" fmla="val -55510"/>
                <a:gd name="adj2" fmla="val -23158"/>
                <a:gd name="adj3" fmla="val 16667"/>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This is a great idea … it can be used for … </a:t>
              </a:r>
              <a:endParaRPr lang="en-US" sz="1100" dirty="0">
                <a:solidFill>
                  <a:schemeClr val="tx1"/>
                </a:solidFill>
              </a:endParaRPr>
            </a:p>
          </p:txBody>
        </p:sp>
        <p:sp>
          <p:nvSpPr>
            <p:cNvPr id="27" name="Rounded Rectangular Callout 26"/>
            <p:cNvSpPr/>
            <p:nvPr/>
          </p:nvSpPr>
          <p:spPr>
            <a:xfrm>
              <a:off x="533400" y="2970276"/>
              <a:ext cx="3048000" cy="306324"/>
            </a:xfrm>
            <a:prstGeom prst="wedgeRoundRectCallout">
              <a:avLst>
                <a:gd name="adj1" fmla="val -55793"/>
                <a:gd name="adj2" fmla="val -25974"/>
                <a:gd name="adj3" fmla="val 16667"/>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a:t>
              </a:r>
              <a:r>
                <a:rPr lang="en-US" sz="1100" dirty="0" smtClean="0">
                  <a:solidFill>
                    <a:schemeClr val="tx1"/>
                  </a:solidFill>
                </a:rPr>
                <a:t>his is not your idea … I heard this from my …  </a:t>
              </a:r>
              <a:endParaRPr lang="en-US" sz="1100" dirty="0">
                <a:solidFill>
                  <a:schemeClr val="tx1"/>
                </a:solidFill>
              </a:endParaRPr>
            </a:p>
          </p:txBody>
        </p:sp>
      </p:grpSp>
      <p:sp>
        <p:nvSpPr>
          <p:cNvPr id="74" name="TextBox 73"/>
          <p:cNvSpPr txBox="1"/>
          <p:nvPr/>
        </p:nvSpPr>
        <p:spPr>
          <a:xfrm>
            <a:off x="838200" y="3133746"/>
            <a:ext cx="4724400" cy="430887"/>
          </a:xfrm>
          <a:prstGeom prst="rect">
            <a:avLst/>
          </a:prstGeom>
          <a:noFill/>
        </p:spPr>
        <p:txBody>
          <a:bodyPr wrap="square" rtlCol="0">
            <a:spAutoFit/>
          </a:bodyPr>
          <a:lstStyle/>
          <a:p>
            <a:pPr algn="ctr"/>
            <a:r>
              <a:rPr lang="en-US" sz="1100" dirty="0" smtClean="0">
                <a:solidFill>
                  <a:srgbClr val="002060"/>
                </a:solidFill>
              </a:rPr>
              <a:t>Each </a:t>
            </a:r>
            <a:r>
              <a:rPr lang="en-US" sz="1100" dirty="0">
                <a:solidFill>
                  <a:srgbClr val="002060"/>
                </a:solidFill>
              </a:rPr>
              <a:t>person in </a:t>
            </a:r>
            <a:r>
              <a:rPr lang="en-US" sz="1100" dirty="0" smtClean="0">
                <a:solidFill>
                  <a:srgbClr val="002060"/>
                </a:solidFill>
              </a:rPr>
              <a:t>Neurosciences  group </a:t>
            </a:r>
            <a:r>
              <a:rPr lang="en-US" sz="1100" dirty="0">
                <a:solidFill>
                  <a:srgbClr val="002060"/>
                </a:solidFill>
              </a:rPr>
              <a:t>has his/her priority-claims </a:t>
            </a:r>
            <a:r>
              <a:rPr lang="en-US" sz="1100" dirty="0" smtClean="0">
                <a:solidFill>
                  <a:srgbClr val="002060"/>
                </a:solidFill>
              </a:rPr>
              <a:t>reviewed </a:t>
            </a:r>
            <a:endParaRPr lang="en-US" sz="1100" dirty="0">
              <a:solidFill>
                <a:srgbClr val="002060"/>
              </a:solidFill>
            </a:endParaRPr>
          </a:p>
          <a:p>
            <a:pPr algn="ctr"/>
            <a:r>
              <a:rPr lang="en-US" sz="1100" u="sng" dirty="0">
                <a:solidFill>
                  <a:srgbClr val="002060"/>
                </a:solidFill>
              </a:rPr>
              <a:t>in exchange </a:t>
            </a:r>
            <a:r>
              <a:rPr lang="en-US" sz="1100" u="sng" dirty="0" smtClean="0">
                <a:solidFill>
                  <a:srgbClr val="002060"/>
                </a:solidFill>
              </a:rPr>
              <a:t>for</a:t>
            </a:r>
            <a:r>
              <a:rPr lang="en-US" sz="1100" dirty="0" smtClean="0">
                <a:solidFill>
                  <a:srgbClr val="002060"/>
                </a:solidFill>
              </a:rPr>
              <a:t> reviewing the priority–claims of someone else</a:t>
            </a:r>
            <a:endParaRPr lang="en-US" sz="1100" dirty="0">
              <a:solidFill>
                <a:srgbClr val="002060"/>
              </a:solidFill>
            </a:endParaRPr>
          </a:p>
        </p:txBody>
      </p:sp>
      <p:sp>
        <p:nvSpPr>
          <p:cNvPr id="44" name="TextBox 43"/>
          <p:cNvSpPr txBox="1"/>
          <p:nvPr/>
        </p:nvSpPr>
        <p:spPr>
          <a:xfrm>
            <a:off x="228600" y="90399"/>
            <a:ext cx="5997026" cy="400110"/>
          </a:xfrm>
          <a:prstGeom prst="rect">
            <a:avLst/>
          </a:prstGeom>
          <a:noFill/>
        </p:spPr>
        <p:txBody>
          <a:bodyPr wrap="none" rtlCol="0">
            <a:spAutoFit/>
          </a:bodyPr>
          <a:lstStyle/>
          <a:p>
            <a:r>
              <a:rPr lang="en-US" sz="2000" b="1" dirty="0" smtClean="0">
                <a:solidFill>
                  <a:srgbClr val="0000FF"/>
                </a:solidFill>
              </a:rPr>
              <a:t>TESTING</a:t>
            </a:r>
            <a:r>
              <a:rPr lang="en-US" sz="2000" b="1" dirty="0" smtClean="0"/>
              <a:t> the </a:t>
            </a:r>
            <a:r>
              <a:rPr lang="en-US" sz="2000" b="1" dirty="0" smtClean="0">
                <a:solidFill>
                  <a:srgbClr val="0000FF"/>
                </a:solidFill>
              </a:rPr>
              <a:t>VALIDITY &amp; VALUE</a:t>
            </a:r>
            <a:r>
              <a:rPr lang="en-US" sz="2000" b="1" dirty="0" smtClean="0"/>
              <a:t> of their </a:t>
            </a:r>
            <a:r>
              <a:rPr lang="en-US" sz="2000" b="1" dirty="0"/>
              <a:t>i</a:t>
            </a:r>
            <a:r>
              <a:rPr lang="en-US" sz="2000" b="1" dirty="0" smtClean="0"/>
              <a:t>deas &amp; claims</a:t>
            </a:r>
            <a:r>
              <a:rPr lang="en-US" sz="2000" dirty="0" smtClean="0"/>
              <a:t>:</a:t>
            </a:r>
            <a:endParaRPr lang="en-US" sz="2000" dirty="0"/>
          </a:p>
        </p:txBody>
      </p:sp>
      <p:grpSp>
        <p:nvGrpSpPr>
          <p:cNvPr id="45" name="Group 44"/>
          <p:cNvGrpSpPr/>
          <p:nvPr/>
        </p:nvGrpSpPr>
        <p:grpSpPr>
          <a:xfrm>
            <a:off x="1536024" y="3731678"/>
            <a:ext cx="3112176" cy="916522"/>
            <a:chOff x="1210447" y="3124200"/>
            <a:chExt cx="3112176" cy="916522"/>
          </a:xfrm>
        </p:grpSpPr>
        <p:cxnSp>
          <p:nvCxnSpPr>
            <p:cNvPr id="75" name="Straight Arrow Connector 74"/>
            <p:cNvCxnSpPr/>
            <p:nvPr/>
          </p:nvCxnSpPr>
          <p:spPr>
            <a:xfrm flipV="1">
              <a:off x="1981200" y="3453982"/>
              <a:ext cx="1635692" cy="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1961568" y="3548050"/>
              <a:ext cx="601215" cy="215087"/>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2974263" y="3548050"/>
              <a:ext cx="601215" cy="21508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2262175" y="3124200"/>
              <a:ext cx="1037883" cy="338554"/>
            </a:xfrm>
            <a:prstGeom prst="rect">
              <a:avLst/>
            </a:prstGeom>
            <a:noFill/>
          </p:spPr>
          <p:txBody>
            <a:bodyPr wrap="square" rtlCol="0">
              <a:spAutoFit/>
            </a:bodyPr>
            <a:lstStyle/>
            <a:p>
              <a:pPr algn="ctr"/>
              <a:r>
                <a:rPr lang="en-US" sz="800" dirty="0" smtClean="0"/>
                <a:t>Mark reviews John’s priority-claims</a:t>
              </a:r>
              <a:endParaRPr lang="en-US" sz="800" dirty="0"/>
            </a:p>
          </p:txBody>
        </p:sp>
        <p:sp>
          <p:nvSpPr>
            <p:cNvPr id="79" name="TextBox 78"/>
            <p:cNvSpPr txBox="1"/>
            <p:nvPr/>
          </p:nvSpPr>
          <p:spPr>
            <a:xfrm rot="20452390">
              <a:off x="2854557" y="3663467"/>
              <a:ext cx="1096914" cy="338554"/>
            </a:xfrm>
            <a:prstGeom prst="rect">
              <a:avLst/>
            </a:prstGeom>
            <a:noFill/>
          </p:spPr>
          <p:txBody>
            <a:bodyPr wrap="square" rtlCol="0">
              <a:spAutoFit/>
            </a:bodyPr>
            <a:lstStyle/>
            <a:p>
              <a:pPr algn="ctr"/>
              <a:r>
                <a:rPr lang="en-US" sz="800" dirty="0" smtClean="0"/>
                <a:t>John reviews Peter’s priority-claims</a:t>
              </a:r>
              <a:endParaRPr lang="en-US" sz="800" dirty="0"/>
            </a:p>
          </p:txBody>
        </p:sp>
        <p:sp>
          <p:nvSpPr>
            <p:cNvPr id="80" name="TextBox 79"/>
            <p:cNvSpPr txBox="1"/>
            <p:nvPr/>
          </p:nvSpPr>
          <p:spPr>
            <a:xfrm rot="1140704">
              <a:off x="1616713" y="3698523"/>
              <a:ext cx="1095492" cy="338554"/>
            </a:xfrm>
            <a:prstGeom prst="rect">
              <a:avLst/>
            </a:prstGeom>
            <a:noFill/>
          </p:spPr>
          <p:txBody>
            <a:bodyPr wrap="square" rtlCol="0">
              <a:spAutoFit/>
            </a:bodyPr>
            <a:lstStyle/>
            <a:p>
              <a:pPr algn="ctr"/>
              <a:r>
                <a:rPr lang="en-US" sz="800" dirty="0" smtClean="0"/>
                <a:t>Peter reviews Mark’s priority-claims</a:t>
              </a:r>
              <a:endParaRPr lang="en-US" sz="800" dirty="0"/>
            </a:p>
          </p:txBody>
        </p:sp>
        <p:grpSp>
          <p:nvGrpSpPr>
            <p:cNvPr id="81" name="Group 80"/>
            <p:cNvGrpSpPr>
              <a:grpSpLocks noChangeAspect="1"/>
            </p:cNvGrpSpPr>
            <p:nvPr/>
          </p:nvGrpSpPr>
          <p:grpSpPr>
            <a:xfrm>
              <a:off x="3730775" y="3302916"/>
              <a:ext cx="284720" cy="341986"/>
              <a:chOff x="2667000" y="1368804"/>
              <a:chExt cx="632712" cy="759969"/>
            </a:xfrm>
          </p:grpSpPr>
          <p:sp>
            <p:nvSpPr>
              <p:cNvPr id="97" name="Oval 96"/>
              <p:cNvSpPr/>
              <p:nvPr/>
            </p:nvSpPr>
            <p:spPr>
              <a:xfrm>
                <a:off x="2817269" y="1368804"/>
                <a:ext cx="332174" cy="3374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ound Same Side Corner Rectangle 97"/>
              <p:cNvSpPr/>
              <p:nvPr/>
            </p:nvSpPr>
            <p:spPr>
              <a:xfrm>
                <a:off x="2667000" y="1706965"/>
                <a:ext cx="632712" cy="421808"/>
              </a:xfrm>
              <a:prstGeom prst="round2SameRect">
                <a:avLst>
                  <a:gd name="adj1" fmla="val 42938"/>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lowchart: Merge 98"/>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2" name="Group 81"/>
            <p:cNvGrpSpPr>
              <a:grpSpLocks noChangeAspect="1"/>
            </p:cNvGrpSpPr>
            <p:nvPr/>
          </p:nvGrpSpPr>
          <p:grpSpPr>
            <a:xfrm>
              <a:off x="1547652" y="3246133"/>
              <a:ext cx="284720" cy="341986"/>
              <a:chOff x="3455409" y="2057400"/>
              <a:chExt cx="1143000" cy="1372892"/>
            </a:xfrm>
          </p:grpSpPr>
          <p:sp>
            <p:nvSpPr>
              <p:cNvPr id="92" name="Oval 91"/>
              <p:cNvSpPr/>
              <p:nvPr/>
            </p:nvSpPr>
            <p:spPr>
              <a:xfrm>
                <a:off x="3726872" y="2057400"/>
                <a:ext cx="600075" cy="6096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ound Same Side Corner Rectangle 92"/>
              <p:cNvSpPr/>
              <p:nvPr/>
            </p:nvSpPr>
            <p:spPr>
              <a:xfrm>
                <a:off x="3455409" y="2668292"/>
                <a:ext cx="1143000" cy="762000"/>
              </a:xfrm>
              <a:prstGeom prst="round2SameRect">
                <a:avLst>
                  <a:gd name="adj1" fmla="val 42938"/>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lowchart: Merge 93"/>
              <p:cNvSpPr/>
              <p:nvPr/>
            </p:nvSpPr>
            <p:spPr>
              <a:xfrm>
                <a:off x="3819525" y="2667000"/>
                <a:ext cx="438150" cy="11430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p:cNvSpPr/>
              <p:nvPr/>
            </p:nvSpPr>
            <p:spPr>
              <a:xfrm>
                <a:off x="3638801" y="2971799"/>
                <a:ext cx="45719" cy="45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p:cNvSpPr/>
              <p:nvPr/>
            </p:nvSpPr>
            <p:spPr>
              <a:xfrm>
                <a:off x="4373881" y="2971800"/>
                <a:ext cx="45719" cy="45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3" name="TextBox 82"/>
            <p:cNvSpPr txBox="1"/>
            <p:nvPr/>
          </p:nvSpPr>
          <p:spPr>
            <a:xfrm>
              <a:off x="1210447" y="3215678"/>
              <a:ext cx="404279" cy="215444"/>
            </a:xfrm>
            <a:prstGeom prst="rect">
              <a:avLst/>
            </a:prstGeom>
            <a:noFill/>
          </p:spPr>
          <p:txBody>
            <a:bodyPr wrap="none" rtlCol="0">
              <a:spAutoFit/>
            </a:bodyPr>
            <a:lstStyle/>
            <a:p>
              <a:pPr algn="ctr"/>
              <a:r>
                <a:rPr lang="en-US" sz="800" dirty="0" smtClean="0"/>
                <a:t>Mark</a:t>
              </a:r>
              <a:endParaRPr lang="en-US" sz="800" dirty="0"/>
            </a:p>
          </p:txBody>
        </p:sp>
        <p:grpSp>
          <p:nvGrpSpPr>
            <p:cNvPr id="84" name="Group 83"/>
            <p:cNvGrpSpPr/>
            <p:nvPr/>
          </p:nvGrpSpPr>
          <p:grpSpPr>
            <a:xfrm>
              <a:off x="2582047" y="3520478"/>
              <a:ext cx="429000" cy="520244"/>
              <a:chOff x="3596597" y="4654057"/>
              <a:chExt cx="715001" cy="867073"/>
            </a:xfrm>
          </p:grpSpPr>
          <p:sp>
            <p:nvSpPr>
              <p:cNvPr id="86" name="Oval 85"/>
              <p:cNvSpPr/>
              <p:nvPr/>
            </p:nvSpPr>
            <p:spPr>
              <a:xfrm>
                <a:off x="3838986" y="4951153"/>
                <a:ext cx="249131" cy="25308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ound Same Side Corner Rectangle 86"/>
              <p:cNvSpPr/>
              <p:nvPr/>
            </p:nvSpPr>
            <p:spPr>
              <a:xfrm>
                <a:off x="3726284" y="5204774"/>
                <a:ext cx="474534" cy="316356"/>
              </a:xfrm>
              <a:prstGeom prst="round2SameRect">
                <a:avLst>
                  <a:gd name="adj1" fmla="val 42938"/>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lowchart: Merge 87"/>
              <p:cNvSpPr/>
              <p:nvPr/>
            </p:nvSpPr>
            <p:spPr>
              <a:xfrm>
                <a:off x="3877453" y="5204238"/>
                <a:ext cx="181905" cy="47453"/>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p:cNvSpPr/>
              <p:nvPr/>
            </p:nvSpPr>
            <p:spPr>
              <a:xfrm>
                <a:off x="380242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p:cNvSpPr/>
              <p:nvPr/>
            </p:nvSpPr>
            <p:spPr>
              <a:xfrm>
                <a:off x="410760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p:cNvSpPr txBox="1"/>
              <p:nvPr/>
            </p:nvSpPr>
            <p:spPr>
              <a:xfrm>
                <a:off x="3596597" y="4654057"/>
                <a:ext cx="715001" cy="359073"/>
              </a:xfrm>
              <a:prstGeom prst="rect">
                <a:avLst/>
              </a:prstGeom>
              <a:noFill/>
            </p:spPr>
            <p:txBody>
              <a:bodyPr wrap="square" rtlCol="0">
                <a:spAutoFit/>
              </a:bodyPr>
              <a:lstStyle/>
              <a:p>
                <a:pPr algn="ctr"/>
                <a:r>
                  <a:rPr lang="en-US" sz="800" dirty="0" smtClean="0"/>
                  <a:t>Peter</a:t>
                </a:r>
                <a:endParaRPr lang="en-US" sz="800" dirty="0"/>
              </a:p>
            </p:txBody>
          </p:sp>
        </p:grpSp>
        <p:sp>
          <p:nvSpPr>
            <p:cNvPr id="85" name="TextBox 84"/>
            <p:cNvSpPr txBox="1"/>
            <p:nvPr/>
          </p:nvSpPr>
          <p:spPr>
            <a:xfrm>
              <a:off x="3942391" y="3215678"/>
              <a:ext cx="380232" cy="215444"/>
            </a:xfrm>
            <a:prstGeom prst="rect">
              <a:avLst/>
            </a:prstGeom>
            <a:noFill/>
          </p:spPr>
          <p:txBody>
            <a:bodyPr wrap="none" rtlCol="0">
              <a:spAutoFit/>
            </a:bodyPr>
            <a:lstStyle/>
            <a:p>
              <a:pPr algn="ctr"/>
              <a:r>
                <a:rPr lang="en-US" sz="800" dirty="0" smtClean="0"/>
                <a:t>John</a:t>
              </a:r>
              <a:endParaRPr lang="en-US" sz="800" dirty="0"/>
            </a:p>
          </p:txBody>
        </p:sp>
      </p:grpSp>
      <p:sp>
        <p:nvSpPr>
          <p:cNvPr id="4" name="Striped Right Arrow 3"/>
          <p:cNvSpPr/>
          <p:nvPr/>
        </p:nvSpPr>
        <p:spPr>
          <a:xfrm rot="5400000">
            <a:off x="3088304" y="6262036"/>
            <a:ext cx="274624" cy="465400"/>
          </a:xfrm>
          <a:prstGeom prst="stripedRightArrow">
            <a:avLst>
              <a:gd name="adj1" fmla="val 50000"/>
              <a:gd name="adj2" fmla="val 3820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91851637"/>
      </p:ext>
    </p:extLst>
  </p:cSld>
  <p:clrMapOvr>
    <a:masterClrMapping/>
  </p:clrMapOvr>
  <mc:AlternateContent xmlns:mc="http://schemas.openxmlformats.org/markup-compatibility/2006" xmlns:p14="http://schemas.microsoft.com/office/powerpoint/2010/main">
    <mc:Choice Requires="p14">
      <p:transition spd="slow" p14:dur="2000" advTm="34592"/>
    </mc:Choice>
    <mc:Fallback xmlns="">
      <p:transition spd="slow" advTm="34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70973" y="609600"/>
            <a:ext cx="2315827" cy="5743862"/>
            <a:chOff x="6370973" y="961738"/>
            <a:chExt cx="2315827" cy="5743862"/>
          </a:xfrm>
        </p:grpSpPr>
        <p:sp>
          <p:nvSpPr>
            <p:cNvPr id="37" name="Rounded Rectangle 36"/>
            <p:cNvSpPr/>
            <p:nvPr/>
          </p:nvSpPr>
          <p:spPr>
            <a:xfrm>
              <a:off x="6370973" y="961738"/>
              <a:ext cx="2315827" cy="5743862"/>
            </a:xfrm>
            <a:prstGeom prst="roundRect">
              <a:avLst>
                <a:gd name="adj" fmla="val 7077"/>
              </a:avLst>
            </a:prstGeom>
            <a:pattFill prst="dkUpDiag">
              <a:fgClr>
                <a:schemeClr val="bg1">
                  <a:lumMod val="85000"/>
                </a:schemeClr>
              </a:fgClr>
              <a:bgClr>
                <a:schemeClr val="bg1"/>
              </a:bgClr>
            </a:patt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6584686" y="1096813"/>
              <a:ext cx="2025914" cy="5011628"/>
            </a:xfrm>
            <a:prstGeom prst="rect">
              <a:avLst/>
            </a:prstGeom>
            <a:noFill/>
          </p:spPr>
          <p:txBody>
            <a:bodyPr wrap="square" rtlCol="0">
              <a:spAutoFit/>
            </a:bodyPr>
            <a:lstStyle/>
            <a:p>
              <a:pPr>
                <a:spcAft>
                  <a:spcPts val="600"/>
                </a:spcAft>
              </a:pPr>
              <a:r>
                <a:rPr lang="en-US" sz="1400" b="1" dirty="0" smtClean="0"/>
                <a:t>Public Forum</a:t>
              </a:r>
              <a:endParaRPr lang="en-US" sz="1400" b="1" u="sng" dirty="0" smtClean="0"/>
            </a:p>
            <a:p>
              <a:r>
                <a:rPr lang="en-US" sz="1200" i="1" dirty="0" smtClean="0"/>
                <a:t>    Comment-1</a:t>
              </a:r>
            </a:p>
            <a:p>
              <a:r>
                <a:rPr lang="en-US" sz="1200" i="1" dirty="0" smtClean="0"/>
                <a:t>    Comment-2</a:t>
              </a:r>
            </a:p>
            <a:p>
              <a:r>
                <a:rPr lang="en-US" sz="1200" i="1" dirty="0" smtClean="0"/>
                <a:t>    Comment-3</a:t>
              </a:r>
            </a:p>
            <a:p>
              <a:r>
                <a:rPr lang="en-US" sz="1200" i="1" dirty="0" smtClean="0">
                  <a:solidFill>
                    <a:schemeClr val="accent2">
                      <a:lumMod val="75000"/>
                    </a:schemeClr>
                  </a:solidFill>
                </a:rPr>
                <a:t>    Registered-doc</a:t>
              </a:r>
            </a:p>
            <a:p>
              <a:r>
                <a:rPr lang="en-US" sz="1200" i="1" dirty="0" smtClean="0"/>
                <a:t>    </a:t>
              </a:r>
              <a:r>
                <a:rPr lang="en-US" sz="1200" i="1" dirty="0" smtClean="0">
                  <a:solidFill>
                    <a:srgbClr val="FF0000"/>
                  </a:solidFill>
                </a:rPr>
                <a:t>Journal Article</a:t>
              </a:r>
            </a:p>
            <a:p>
              <a:r>
                <a:rPr lang="en-US" sz="1200" i="1" dirty="0" smtClean="0"/>
                <a:t>    … see more</a:t>
              </a:r>
            </a:p>
            <a:p>
              <a:pPr lvl="0"/>
              <a:endParaRPr lang="en-US" sz="1200" b="1" dirty="0" smtClean="0">
                <a:solidFill>
                  <a:prstClr val="black"/>
                </a:solidFill>
              </a:endParaRPr>
            </a:p>
            <a:p>
              <a:pPr lvl="0">
                <a:spcBef>
                  <a:spcPts val="600"/>
                </a:spcBef>
                <a:spcAft>
                  <a:spcPts val="600"/>
                </a:spcAft>
              </a:pPr>
              <a:endParaRPr lang="en-US" sz="1400" b="1" dirty="0" smtClean="0">
                <a:solidFill>
                  <a:prstClr val="black"/>
                </a:solidFill>
              </a:endParaRPr>
            </a:p>
            <a:p>
              <a:pPr lvl="0">
                <a:spcBef>
                  <a:spcPts val="600"/>
                </a:spcBef>
                <a:spcAft>
                  <a:spcPts val="600"/>
                </a:spcAft>
              </a:pPr>
              <a:r>
                <a:rPr lang="en-US" sz="1400" b="1" dirty="0" smtClean="0">
                  <a:solidFill>
                    <a:prstClr val="black"/>
                  </a:solidFill>
                </a:rPr>
                <a:t>Peer Review</a:t>
              </a:r>
              <a:endParaRPr lang="en-US" sz="1400" dirty="0" smtClean="0">
                <a:solidFill>
                  <a:prstClr val="black"/>
                </a:solidFill>
              </a:endParaRPr>
            </a:p>
            <a:p>
              <a:pPr lvl="0">
                <a:spcAft>
                  <a:spcPts val="600"/>
                </a:spcAft>
              </a:pPr>
              <a:r>
                <a:rPr lang="en-US" sz="1200" dirty="0" smtClean="0">
                  <a:solidFill>
                    <a:srgbClr val="0000FF"/>
                  </a:solidFill>
                </a:rPr>
                <a:t>Reciprocal Peer Review</a:t>
              </a:r>
            </a:p>
            <a:p>
              <a:pPr lvl="0">
                <a:spcAft>
                  <a:spcPts val="600"/>
                </a:spcAft>
              </a:pPr>
              <a:r>
                <a:rPr lang="en-US" sz="1200" dirty="0" smtClean="0">
                  <a:solidFill>
                    <a:srgbClr val="0000FF"/>
                  </a:solidFill>
                </a:rPr>
                <a:t>Expert Review ($50)</a:t>
              </a:r>
              <a:endParaRPr lang="en-US" sz="1200" dirty="0" smtClean="0">
                <a:solidFill>
                  <a:prstClr val="black"/>
                </a:solidFill>
              </a:endParaRPr>
            </a:p>
            <a:p>
              <a:pPr lvl="0">
                <a:spcBef>
                  <a:spcPts val="200"/>
                </a:spcBef>
                <a:spcAft>
                  <a:spcPts val="200"/>
                </a:spcAft>
              </a:pPr>
              <a:endParaRPr lang="en-US" sz="1200" b="1" dirty="0" smtClean="0">
                <a:solidFill>
                  <a:prstClr val="black"/>
                </a:solidFill>
              </a:endParaRPr>
            </a:p>
            <a:p>
              <a:pPr lvl="0">
                <a:spcBef>
                  <a:spcPts val="200"/>
                </a:spcBef>
                <a:spcAft>
                  <a:spcPts val="200"/>
                </a:spcAft>
              </a:pPr>
              <a:r>
                <a:rPr lang="en-US" sz="1400" b="1" dirty="0" smtClean="0">
                  <a:solidFill>
                    <a:prstClr val="black"/>
                  </a:solidFill>
                </a:rPr>
                <a:t>Expert Rating &amp; Scores</a:t>
              </a:r>
            </a:p>
            <a:p>
              <a:pPr lvl="0"/>
              <a:r>
                <a:rPr lang="en-US" sz="1200" dirty="0" smtClean="0">
                  <a:solidFill>
                    <a:prstClr val="black"/>
                  </a:solidFill>
                </a:rPr>
                <a:t>    Predicted value: 7</a:t>
              </a:r>
            </a:p>
            <a:p>
              <a:pPr lvl="0"/>
              <a:r>
                <a:rPr lang="en-US" sz="1200" dirty="0" smtClean="0">
                  <a:solidFill>
                    <a:prstClr val="black"/>
                  </a:solidFill>
                </a:rPr>
                <a:t>    Creativity: 9</a:t>
              </a:r>
            </a:p>
            <a:p>
              <a:pPr lvl="0"/>
              <a:endParaRPr lang="en-US" sz="1200" dirty="0" smtClean="0">
                <a:solidFill>
                  <a:prstClr val="black"/>
                </a:solidFill>
              </a:endParaRPr>
            </a:p>
            <a:p>
              <a:pPr lvl="0"/>
              <a:endParaRPr lang="en-US" sz="1200" dirty="0" smtClean="0">
                <a:solidFill>
                  <a:prstClr val="black"/>
                </a:solidFill>
              </a:endParaRPr>
            </a:p>
            <a:p>
              <a:pPr lvl="0"/>
              <a:endParaRPr lang="en-US" sz="1400" b="1" dirty="0" smtClean="0">
                <a:solidFill>
                  <a:prstClr val="black"/>
                </a:solidFill>
              </a:endParaRPr>
            </a:p>
            <a:p>
              <a:pPr lvl="0"/>
              <a:endParaRPr lang="en-US" sz="500" b="1" dirty="0" smtClean="0">
                <a:solidFill>
                  <a:prstClr val="black"/>
                </a:solidFill>
              </a:endParaRPr>
            </a:p>
            <a:p>
              <a:pPr lvl="0"/>
              <a:r>
                <a:rPr lang="en-US" sz="1400" b="1" dirty="0" smtClean="0">
                  <a:solidFill>
                    <a:prstClr val="black"/>
                  </a:solidFill>
                </a:rPr>
                <a:t>Formal Examination:</a:t>
              </a:r>
            </a:p>
            <a:p>
              <a:pPr lvl="0"/>
              <a:endParaRPr lang="en-US" sz="1200" dirty="0" smtClean="0">
                <a:solidFill>
                  <a:prstClr val="black"/>
                </a:solidFill>
              </a:endParaRPr>
            </a:p>
          </p:txBody>
        </p:sp>
        <p:sp>
          <p:nvSpPr>
            <p:cNvPr id="38" name="Rounded Rectangle 37"/>
            <p:cNvSpPr/>
            <p:nvPr/>
          </p:nvSpPr>
          <p:spPr>
            <a:xfrm>
              <a:off x="6762515" y="2691227"/>
              <a:ext cx="1577715" cy="230688"/>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Submit comments</a:t>
              </a:r>
              <a:endParaRPr lang="en-US" sz="1100" b="1" dirty="0">
                <a:solidFill>
                  <a:schemeClr val="tx1"/>
                </a:solidFill>
              </a:endParaRPr>
            </a:p>
          </p:txBody>
        </p:sp>
        <p:pic>
          <p:nvPicPr>
            <p:cNvPr id="3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a:off x="7245901" y="505551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83030"/>
            <a:stretch/>
          </p:blipFill>
          <p:spPr bwMode="auto">
            <a:xfrm flipV="1">
              <a:off x="7776025" y="5055515"/>
              <a:ext cx="147752" cy="14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ounded Rectangle 13"/>
            <p:cNvSpPr/>
            <p:nvPr/>
          </p:nvSpPr>
          <p:spPr>
            <a:xfrm>
              <a:off x="6728085" y="5893715"/>
              <a:ext cx="1577715" cy="404570"/>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rgbClr val="0000FF"/>
                  </a:solidFill>
                </a:rPr>
                <a:t>Apply for a</a:t>
              </a:r>
            </a:p>
            <a:p>
              <a:pPr algn="ctr"/>
              <a:r>
                <a:rPr lang="en-US" sz="1100" b="1" dirty="0" smtClean="0">
                  <a:solidFill>
                    <a:srgbClr val="0000FF"/>
                  </a:solidFill>
                </a:rPr>
                <a:t>Priority-Certificate</a:t>
              </a:r>
              <a:endParaRPr lang="en-US" sz="1100" b="1" dirty="0">
                <a:solidFill>
                  <a:srgbClr val="0000FF"/>
                </a:solidFill>
              </a:endParaRPr>
            </a:p>
          </p:txBody>
        </p:sp>
      </p:grpSp>
      <p:sp>
        <p:nvSpPr>
          <p:cNvPr id="5" name="Slide Number Placeholder 4"/>
          <p:cNvSpPr>
            <a:spLocks noGrp="1"/>
          </p:cNvSpPr>
          <p:nvPr>
            <p:ph type="sldNum" sz="quarter" idx="12"/>
          </p:nvPr>
        </p:nvSpPr>
        <p:spPr/>
        <p:txBody>
          <a:bodyPr/>
          <a:lstStyle/>
          <a:p>
            <a:fld id="{7912CF97-8A43-49E5-8AB3-BDCE887F3C6B}" type="slidenum">
              <a:rPr lang="en-US" smtClean="0"/>
              <a:t>24</a:t>
            </a:fld>
            <a:endParaRPr lang="en-US" dirty="0"/>
          </a:p>
        </p:txBody>
      </p:sp>
      <p:sp>
        <p:nvSpPr>
          <p:cNvPr id="105" name="TextBox 104"/>
          <p:cNvSpPr txBox="1"/>
          <p:nvPr/>
        </p:nvSpPr>
        <p:spPr>
          <a:xfrm>
            <a:off x="228600" y="381000"/>
            <a:ext cx="6066173" cy="353943"/>
          </a:xfrm>
          <a:prstGeom prst="rect">
            <a:avLst/>
          </a:prstGeom>
          <a:noFill/>
        </p:spPr>
        <p:txBody>
          <a:bodyPr wrap="square" rtlCol="0">
            <a:spAutoFit/>
          </a:bodyPr>
          <a:lstStyle/>
          <a:p>
            <a:pPr marL="342900" indent="-342900">
              <a:spcAft>
                <a:spcPts val="300"/>
              </a:spcAft>
              <a:buFont typeface="+mj-lt"/>
              <a:buAutoNum type="arabicPeriod" startAt="4"/>
            </a:pPr>
            <a:r>
              <a:rPr lang="en-US" sz="1700" b="1" dirty="0" smtClean="0"/>
              <a:t>Formal Examination </a:t>
            </a:r>
            <a:r>
              <a:rPr lang="en-US" sz="1500" dirty="0" smtClean="0"/>
              <a:t>(similar to patent process)</a:t>
            </a:r>
            <a:endParaRPr lang="en-US" sz="1500" dirty="0"/>
          </a:p>
        </p:txBody>
      </p:sp>
      <p:sp>
        <p:nvSpPr>
          <p:cNvPr id="4" name="TextBox 3"/>
          <p:cNvSpPr txBox="1"/>
          <p:nvPr/>
        </p:nvSpPr>
        <p:spPr>
          <a:xfrm>
            <a:off x="114300" y="1066800"/>
            <a:ext cx="5981700" cy="4878259"/>
          </a:xfrm>
          <a:prstGeom prst="rect">
            <a:avLst/>
          </a:prstGeom>
          <a:noFill/>
        </p:spPr>
        <p:txBody>
          <a:bodyPr wrap="square" rtlCol="0">
            <a:spAutoFit/>
          </a:bodyPr>
          <a:lstStyle/>
          <a:p>
            <a:pPr algn="ctr"/>
            <a:r>
              <a:rPr lang="en-US" dirty="0" smtClean="0"/>
              <a:t>*</a:t>
            </a:r>
            <a:r>
              <a:rPr lang="en-US" b="1" cap="small" dirty="0" smtClean="0"/>
              <a:t>Priority-Certificates</a:t>
            </a:r>
            <a:r>
              <a:rPr lang="en-US" dirty="0" smtClean="0"/>
              <a:t> (complex concept / system)</a:t>
            </a:r>
          </a:p>
          <a:p>
            <a:pPr algn="ctr"/>
            <a:endParaRPr lang="en-US" dirty="0" smtClean="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smtClean="0"/>
          </a:p>
          <a:p>
            <a:pPr>
              <a:spcAft>
                <a:spcPts val="1800"/>
              </a:spcAft>
            </a:pPr>
            <a:endParaRPr lang="en-US" sz="1500" dirty="0" smtClean="0"/>
          </a:p>
          <a:p>
            <a:pPr marL="285750" indent="-285750">
              <a:spcAft>
                <a:spcPts val="600"/>
              </a:spcAft>
              <a:buFont typeface="Wingdings" panose="05000000000000000000" pitchFamily="2" charset="2"/>
              <a:buChar char="Ø"/>
            </a:pPr>
            <a:r>
              <a:rPr lang="en-US" sz="1600" dirty="0" smtClean="0"/>
              <a:t>Important </a:t>
            </a:r>
            <a:r>
              <a:rPr lang="en-US" sz="1600" b="1" dirty="0" smtClean="0"/>
              <a:t>REPUTATIONAL BENEFITS</a:t>
            </a:r>
            <a:r>
              <a:rPr lang="en-US" sz="1600" dirty="0" smtClean="0"/>
              <a:t> for Grantor: </a:t>
            </a:r>
          </a:p>
          <a:p>
            <a:pPr lvl="1">
              <a:spcAft>
                <a:spcPts val="1800"/>
              </a:spcAft>
            </a:pPr>
            <a:r>
              <a:rPr lang="en-US" sz="1400" dirty="0" smtClean="0"/>
              <a:t>acting as </a:t>
            </a:r>
            <a:r>
              <a:rPr lang="en-US" sz="1500" b="1" cap="small" dirty="0" smtClean="0">
                <a:solidFill>
                  <a:srgbClr val="0000FF"/>
                </a:solidFill>
              </a:rPr>
              <a:t>Academic Authority </a:t>
            </a:r>
            <a:r>
              <a:rPr lang="en-US" sz="1400" dirty="0" smtClean="0"/>
              <a:t>deciding </a:t>
            </a:r>
            <a:r>
              <a:rPr lang="en-US" sz="1400" i="1" dirty="0" smtClean="0"/>
              <a:t>"what is new and what is not"</a:t>
            </a:r>
            <a:r>
              <a:rPr lang="en-US" sz="1400" dirty="0" smtClean="0"/>
              <a:t> in scientific world, and </a:t>
            </a:r>
            <a:r>
              <a:rPr lang="en-US" sz="1400" b="1" dirty="0" smtClean="0"/>
              <a:t>Dispute Resolution Authority</a:t>
            </a:r>
            <a:r>
              <a:rPr lang="en-US" sz="1400" dirty="0" smtClean="0"/>
              <a:t> for scientific disputes</a:t>
            </a:r>
          </a:p>
          <a:p>
            <a:pPr marL="285750" indent="-285750">
              <a:spcAft>
                <a:spcPts val="1200"/>
              </a:spcAft>
              <a:buFont typeface="Wingdings" panose="05000000000000000000" pitchFamily="2" charset="2"/>
              <a:buChar char="Ø"/>
            </a:pPr>
            <a:r>
              <a:rPr lang="en-US" sz="1500" dirty="0" smtClean="0"/>
              <a:t>*</a:t>
            </a:r>
            <a:r>
              <a:rPr lang="en-US" sz="1500" b="1" dirty="0" smtClean="0"/>
              <a:t>Non-intrusive </a:t>
            </a:r>
            <a:r>
              <a:rPr lang="en-US" sz="1500" b="1" dirty="0"/>
              <a:t>forms of </a:t>
            </a:r>
            <a:r>
              <a:rPr lang="en-US" sz="1500" b="1" dirty="0" smtClean="0"/>
              <a:t>IP </a:t>
            </a:r>
            <a:r>
              <a:rPr lang="en-US" sz="1500" dirty="0" smtClean="0"/>
              <a:t>(</a:t>
            </a:r>
            <a:r>
              <a:rPr lang="en-US" sz="1500" dirty="0" smtClean="0">
                <a:solidFill>
                  <a:srgbClr val="0000FF"/>
                </a:solidFill>
              </a:rPr>
              <a:t>ALTERNATIVE </a:t>
            </a:r>
            <a:r>
              <a:rPr lang="en-US" sz="1500" dirty="0" smtClean="0"/>
              <a:t>to </a:t>
            </a:r>
            <a:r>
              <a:rPr lang="en-US" sz="1500" dirty="0" smtClean="0">
                <a:solidFill>
                  <a:srgbClr val="0000FF"/>
                </a:solidFill>
              </a:rPr>
              <a:t>PATENTS </a:t>
            </a:r>
            <a:r>
              <a:rPr lang="en-US" sz="1500" dirty="0" smtClean="0"/>
              <a:t>- provide only RECOGNITION &amp; PRESTIGE but NO Economic Rights)</a:t>
            </a:r>
          </a:p>
          <a:p>
            <a:pPr algn="ctr"/>
            <a:endParaRPr lang="en-US" sz="1600" dirty="0" smtClean="0"/>
          </a:p>
          <a:p>
            <a:pPr algn="ctr"/>
            <a:r>
              <a:rPr lang="en-US" sz="1600" dirty="0" smtClean="0"/>
              <a:t>Please </a:t>
            </a:r>
            <a:r>
              <a:rPr lang="en-US" sz="1600" dirty="0"/>
              <a:t>see </a:t>
            </a:r>
            <a:r>
              <a:rPr lang="en-US" sz="1600" u="sng" dirty="0" smtClean="0">
                <a:solidFill>
                  <a:srgbClr val="0000FF"/>
                </a:solidFill>
              </a:rPr>
              <a:t>Video re Priority-Certificates</a:t>
            </a:r>
            <a:endParaRPr lang="en-US" sz="1600" dirty="0">
              <a:solidFill>
                <a:srgbClr val="0000FF"/>
              </a:solidFill>
            </a:endParaRPr>
          </a:p>
        </p:txBody>
      </p:sp>
      <p:sp>
        <p:nvSpPr>
          <p:cNvPr id="3" name="Rectangle 2"/>
          <p:cNvSpPr/>
          <p:nvPr/>
        </p:nvSpPr>
        <p:spPr>
          <a:xfrm>
            <a:off x="6584686" y="4953000"/>
            <a:ext cx="1873514" cy="1295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609600" y="6248400"/>
            <a:ext cx="5181600" cy="430887"/>
          </a:xfrm>
          <a:prstGeom prst="rect">
            <a:avLst/>
          </a:prstGeom>
          <a:solidFill>
            <a:schemeClr val="bg1">
              <a:lumMod val="85000"/>
            </a:schemeClr>
          </a:solidFill>
        </p:spPr>
        <p:txBody>
          <a:bodyPr wrap="square" rtlCol="0">
            <a:spAutoFit/>
          </a:bodyPr>
          <a:lstStyle/>
          <a:p>
            <a:pPr algn="ctr"/>
            <a:r>
              <a:rPr lang="en-US" sz="1100" dirty="0" smtClean="0"/>
              <a:t>*Priority-Certificates, a proposal for non-intrusive forms of IP, Comanescu &amp; Hyndman</a:t>
            </a:r>
          </a:p>
          <a:p>
            <a:pPr algn="ctr"/>
            <a:r>
              <a:rPr lang="en-US" sz="1100" b="1" i="1" dirty="0" smtClean="0"/>
              <a:t>Oxford Journal of Intellectual Property</a:t>
            </a:r>
            <a:r>
              <a:rPr lang="en-US" sz="1100" i="1" dirty="0" smtClean="0"/>
              <a:t>, (May 2015)</a:t>
            </a:r>
            <a:endParaRPr lang="en-US" sz="1100" i="1" dirty="0"/>
          </a:p>
        </p:txBody>
      </p:sp>
      <p:pic>
        <p:nvPicPr>
          <p:cNvPr id="16" name="Picture 7"/>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0751" y="1596339"/>
            <a:ext cx="1701649" cy="1908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17" name="TextBox 16"/>
          <p:cNvSpPr txBox="1"/>
          <p:nvPr/>
        </p:nvSpPr>
        <p:spPr>
          <a:xfrm>
            <a:off x="990600" y="1675418"/>
            <a:ext cx="990600" cy="1585049"/>
          </a:xfrm>
          <a:prstGeom prst="rect">
            <a:avLst/>
          </a:prstGeom>
          <a:noFill/>
        </p:spPr>
        <p:txBody>
          <a:bodyPr wrap="square" rtlCol="0">
            <a:spAutoFit/>
          </a:bodyPr>
          <a:lstStyle/>
          <a:p>
            <a:pPr algn="r">
              <a:spcAft>
                <a:spcPts val="600"/>
              </a:spcAft>
            </a:pPr>
            <a:r>
              <a:rPr lang="en-US" sz="1400" b="1" u="sng" dirty="0" smtClean="0"/>
              <a:t>Grantors:</a:t>
            </a:r>
            <a:endParaRPr lang="en-US" sz="1400" b="1" dirty="0"/>
          </a:p>
          <a:p>
            <a:pPr algn="r"/>
            <a:r>
              <a:rPr lang="en-US" sz="1200" b="1" dirty="0" smtClean="0"/>
              <a:t>Google</a:t>
            </a:r>
          </a:p>
          <a:p>
            <a:pPr algn="r"/>
            <a:r>
              <a:rPr lang="en-US" sz="1200" smtClean="0"/>
              <a:t>LinkedIn</a:t>
            </a:r>
          </a:p>
          <a:p>
            <a:pPr algn="r"/>
            <a:r>
              <a:rPr lang="en-US" sz="1200" smtClean="0"/>
              <a:t>LexisNexis</a:t>
            </a:r>
            <a:endParaRPr lang="en-US" sz="1200" dirty="0" smtClean="0"/>
          </a:p>
          <a:p>
            <a:pPr algn="r"/>
            <a:r>
              <a:rPr lang="en-US" sz="1200" dirty="0" smtClean="0"/>
              <a:t>Stanford</a:t>
            </a:r>
            <a:endParaRPr lang="en-US" sz="1200" dirty="0"/>
          </a:p>
          <a:p>
            <a:pPr algn="r"/>
            <a:r>
              <a:rPr lang="en-US" sz="1200" dirty="0" smtClean="0"/>
              <a:t>MIT</a:t>
            </a:r>
          </a:p>
          <a:p>
            <a:pPr algn="r"/>
            <a:r>
              <a:rPr lang="en-US" sz="600" dirty="0" smtClean="0"/>
              <a:t>…</a:t>
            </a:r>
          </a:p>
          <a:p>
            <a:pPr algn="r"/>
            <a:r>
              <a:rPr lang="en-US" sz="1200" smtClean="0"/>
              <a:t>Facebook</a:t>
            </a:r>
            <a:endParaRPr lang="en-US" sz="1200" dirty="0" smtClean="0"/>
          </a:p>
        </p:txBody>
      </p:sp>
      <p:sp>
        <p:nvSpPr>
          <p:cNvPr id="18" name="Right Bracket 17"/>
          <p:cNvSpPr/>
          <p:nvPr/>
        </p:nvSpPr>
        <p:spPr>
          <a:xfrm>
            <a:off x="1905000" y="1725168"/>
            <a:ext cx="76200" cy="162763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9" name="Straight Arrow Connector 18"/>
          <p:cNvCxnSpPr/>
          <p:nvPr/>
        </p:nvCxnSpPr>
        <p:spPr>
          <a:xfrm>
            <a:off x="1981200" y="2110054"/>
            <a:ext cx="2286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928295"/>
      </p:ext>
    </p:extLst>
  </p:cSld>
  <p:clrMapOvr>
    <a:masterClrMapping/>
  </p:clrMapOvr>
  <mc:AlternateContent xmlns:mc="http://schemas.openxmlformats.org/markup-compatibility/2006" xmlns:p14="http://schemas.microsoft.com/office/powerpoint/2010/main">
    <mc:Choice Requires="p14">
      <p:transition spd="slow" p14:dur="2000" advTm="38834"/>
    </mc:Choice>
    <mc:Fallback xmlns="">
      <p:transition spd="slow" advTm="38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118083"/>
            <a:ext cx="8991600" cy="6511317"/>
            <a:chOff x="76200" y="118083"/>
            <a:chExt cx="8991600" cy="6511317"/>
          </a:xfrm>
        </p:grpSpPr>
        <p:sp>
          <p:nvSpPr>
            <p:cNvPr id="17" name="TextBox 16"/>
            <p:cNvSpPr txBox="1"/>
            <p:nvPr/>
          </p:nvSpPr>
          <p:spPr>
            <a:xfrm>
              <a:off x="152400" y="3397746"/>
              <a:ext cx="1514643" cy="3108543"/>
            </a:xfrm>
            <a:prstGeom prst="rect">
              <a:avLst/>
            </a:prstGeom>
            <a:noFill/>
          </p:spPr>
          <p:txBody>
            <a:bodyPr wrap="square" rtlCol="0">
              <a:spAutoFit/>
            </a:bodyPr>
            <a:lstStyle/>
            <a:p>
              <a:r>
                <a:rPr lang="en-US" sz="1000" b="1" dirty="0">
                  <a:latin typeface="Candara" panose="020E0502030303020204" pitchFamily="34" charset="0"/>
                  <a:cs typeface="Arial" pitchFamily="34" charset="0"/>
                </a:rPr>
                <a:t>Biology</a:t>
              </a:r>
            </a:p>
            <a:p>
              <a:r>
                <a:rPr lang="en-US" sz="900" dirty="0">
                  <a:latin typeface="Candara" panose="020E0502030303020204" pitchFamily="34" charset="0"/>
                </a:rPr>
                <a:t>Microbiology</a:t>
              </a:r>
            </a:p>
            <a:p>
              <a:r>
                <a:rPr lang="en-US" sz="900" dirty="0">
                  <a:latin typeface="Candara" panose="020E0502030303020204" pitchFamily="34" charset="0"/>
                </a:rPr>
                <a:t>Cell Biology</a:t>
              </a:r>
            </a:p>
            <a:p>
              <a:r>
                <a:rPr lang="en-US" sz="900" dirty="0">
                  <a:latin typeface="Candara" panose="020E0502030303020204" pitchFamily="34" charset="0"/>
                </a:rPr>
                <a:t>Genetics</a:t>
              </a:r>
            </a:p>
            <a:p>
              <a:r>
                <a:rPr lang="en-US" sz="900" dirty="0">
                  <a:latin typeface="Candara" panose="020E0502030303020204" pitchFamily="34" charset="0"/>
                </a:rPr>
                <a:t>Biochemistry</a:t>
              </a:r>
            </a:p>
            <a:p>
              <a:pPr>
                <a:spcAft>
                  <a:spcPts val="600"/>
                </a:spcAft>
              </a:pPr>
              <a:r>
                <a:rPr lang="en-US" sz="900" dirty="0">
                  <a:latin typeface="Candara" panose="020E0502030303020204" pitchFamily="34" charset="0"/>
                  <a:cs typeface="Arial" pitchFamily="34" charset="0"/>
                </a:rPr>
                <a:t>… see </a:t>
              </a:r>
              <a:r>
                <a:rPr lang="en-US" sz="900" dirty="0" smtClean="0">
                  <a:latin typeface="Candara" panose="020E0502030303020204" pitchFamily="34" charset="0"/>
                  <a:cs typeface="Arial" pitchFamily="34" charset="0"/>
                </a:rPr>
                <a:t>more</a:t>
              </a:r>
              <a:endParaRPr lang="en-US" sz="1000" b="1" dirty="0" smtClean="0">
                <a:solidFill>
                  <a:prstClr val="black"/>
                </a:solidFill>
                <a:latin typeface="Candara" panose="020E0502030303020204" pitchFamily="34" charset="0"/>
                <a:cs typeface="Arial" pitchFamily="34" charset="0"/>
              </a:endParaRPr>
            </a:p>
            <a:p>
              <a:pPr lvl="0"/>
              <a:r>
                <a:rPr lang="en-US" sz="1000" b="1" dirty="0" smtClean="0">
                  <a:solidFill>
                    <a:prstClr val="black"/>
                  </a:solidFill>
                  <a:latin typeface="Candara" panose="020E0502030303020204" pitchFamily="34" charset="0"/>
                  <a:cs typeface="Arial" pitchFamily="34" charset="0"/>
                </a:rPr>
                <a:t>Physics</a:t>
              </a:r>
              <a:endParaRPr lang="en-US" sz="1000" b="1" dirty="0">
                <a:solidFill>
                  <a:prstClr val="black"/>
                </a:solidFill>
                <a:latin typeface="Candara" panose="020E0502030303020204" pitchFamily="34" charset="0"/>
                <a:cs typeface="Arial" pitchFamily="34" charset="0"/>
              </a:endParaRPr>
            </a:p>
            <a:p>
              <a:pPr lvl="0"/>
              <a:r>
                <a:rPr lang="en-US" sz="900" dirty="0" smtClean="0">
                  <a:solidFill>
                    <a:prstClr val="black"/>
                  </a:solidFill>
                  <a:latin typeface="Candara" panose="020E0502030303020204" pitchFamily="34" charset="0"/>
                </a:rPr>
                <a:t>Nuclear Physics</a:t>
              </a:r>
            </a:p>
            <a:p>
              <a:pPr lvl="0"/>
              <a:r>
                <a:rPr lang="en-US" sz="900" dirty="0" smtClean="0">
                  <a:solidFill>
                    <a:prstClr val="black"/>
                  </a:solidFill>
                  <a:latin typeface="Candara" panose="020E0502030303020204" pitchFamily="34" charset="0"/>
                </a:rPr>
                <a:t>Particle Physics</a:t>
              </a:r>
            </a:p>
            <a:p>
              <a:pPr lvl="0"/>
              <a:r>
                <a:rPr lang="en-US" sz="900" dirty="0" smtClean="0">
                  <a:solidFill>
                    <a:prstClr val="black"/>
                  </a:solidFill>
                  <a:latin typeface="Candara" panose="020E0502030303020204" pitchFamily="34" charset="0"/>
                </a:rPr>
                <a:t>Condensed Matter</a:t>
              </a:r>
              <a:endParaRPr lang="en-US" sz="900" dirty="0">
                <a:solidFill>
                  <a:prstClr val="black"/>
                </a:solidFill>
                <a:latin typeface="Candara" panose="020E0502030303020204" pitchFamily="34" charset="0"/>
              </a:endParaRPr>
            </a:p>
            <a:p>
              <a:pPr lvl="0"/>
              <a:r>
                <a:rPr lang="en-US" sz="900" dirty="0">
                  <a:solidFill>
                    <a:prstClr val="black"/>
                  </a:solidFill>
                  <a:latin typeface="Candara" panose="020E0502030303020204" pitchFamily="34" charset="0"/>
                  <a:cs typeface="Arial" pitchFamily="34" charset="0"/>
                </a:rPr>
                <a:t>… see </a:t>
              </a:r>
              <a:r>
                <a:rPr lang="en-US" sz="900" dirty="0" smtClean="0">
                  <a:solidFill>
                    <a:prstClr val="black"/>
                  </a:solidFill>
                  <a:latin typeface="Candara" panose="020E0502030303020204" pitchFamily="34" charset="0"/>
                  <a:cs typeface="Arial" pitchFamily="34" charset="0"/>
                </a:rPr>
                <a:t>more</a:t>
              </a:r>
              <a:endParaRPr lang="en-US" sz="1000"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Chemistry</a:t>
              </a:r>
            </a:p>
            <a:p>
              <a:pPr>
                <a:spcBef>
                  <a:spcPts val="600"/>
                </a:spcBef>
              </a:pPr>
              <a:r>
                <a:rPr lang="en-US" sz="1000" b="1" dirty="0" smtClean="0">
                  <a:latin typeface="Candara" panose="020E0502030303020204" pitchFamily="34" charset="0"/>
                  <a:cs typeface="Arial" pitchFamily="34" charset="0"/>
                </a:rPr>
                <a:t>Geology</a:t>
              </a:r>
            </a:p>
            <a:p>
              <a:pPr>
                <a:spcBef>
                  <a:spcPts val="600"/>
                </a:spcBef>
              </a:pPr>
              <a:r>
                <a:rPr lang="en-US" sz="1000" b="1" dirty="0" smtClean="0">
                  <a:latin typeface="Candara" panose="020E0502030303020204" pitchFamily="34" charset="0"/>
                  <a:cs typeface="Arial" pitchFamily="34" charset="0"/>
                </a:rPr>
                <a:t>Mathematics</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Information Tech. </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Environmental Sc.</a:t>
              </a:r>
              <a:endParaRPr lang="en-US" sz="1000" b="1" dirty="0">
                <a:latin typeface="Candara" panose="020E0502030303020204" pitchFamily="34" charset="0"/>
                <a:cs typeface="Arial" pitchFamily="34" charset="0"/>
              </a:endParaRPr>
            </a:p>
            <a:p>
              <a:pPr>
                <a:spcBef>
                  <a:spcPts val="600"/>
                </a:spcBef>
              </a:pPr>
              <a:r>
                <a:rPr lang="en-US" sz="1000" b="1" dirty="0" smtClean="0">
                  <a:latin typeface="Candara" panose="020E0502030303020204" pitchFamily="34" charset="0"/>
                  <a:cs typeface="Arial" pitchFamily="34" charset="0"/>
                </a:rPr>
                <a:t>Engineering</a:t>
              </a:r>
            </a:p>
          </p:txBody>
        </p:sp>
        <p:sp>
          <p:nvSpPr>
            <p:cNvPr id="18" name="TextBox 17"/>
            <p:cNvSpPr txBox="1"/>
            <p:nvPr/>
          </p:nvSpPr>
          <p:spPr>
            <a:xfrm>
              <a:off x="1447800" y="3397746"/>
              <a:ext cx="1479947" cy="3231654"/>
            </a:xfrm>
            <a:prstGeom prst="rect">
              <a:avLst/>
            </a:prstGeom>
            <a:noFill/>
          </p:spPr>
          <p:txBody>
            <a:bodyPr wrap="square" rtlCol="0">
              <a:spAutoFit/>
            </a:bodyPr>
            <a:lstStyle/>
            <a:p>
              <a:r>
                <a:rPr lang="en-US" sz="1000" b="1" dirty="0">
                  <a:latin typeface="Candara" panose="020E0502030303020204" pitchFamily="34" charset="0"/>
                  <a:cs typeface="Arial" pitchFamily="34" charset="0"/>
                </a:rPr>
                <a:t>Medicine</a:t>
              </a:r>
            </a:p>
            <a:p>
              <a:r>
                <a:rPr lang="en-US" sz="900" dirty="0">
                  <a:latin typeface="Candara" panose="020E0502030303020204" pitchFamily="34" charset="0"/>
                  <a:cs typeface="Arial" pitchFamily="34" charset="0"/>
                </a:rPr>
                <a:t>Cardiology</a:t>
              </a:r>
            </a:p>
            <a:p>
              <a:r>
                <a:rPr lang="en-US" sz="900" dirty="0">
                  <a:latin typeface="Candara" panose="020E0502030303020204" pitchFamily="34" charset="0"/>
                  <a:cs typeface="Arial" pitchFamily="34" charset="0"/>
                </a:rPr>
                <a:t>Orthopedics</a:t>
              </a:r>
            </a:p>
            <a:p>
              <a:r>
                <a:rPr lang="en-US" sz="900" u="sng" dirty="0" smtClean="0">
                  <a:solidFill>
                    <a:srgbClr val="0000FF"/>
                  </a:solidFill>
                  <a:latin typeface="Candara" panose="020E0502030303020204" pitchFamily="34" charset="0"/>
                  <a:cs typeface="Arial" pitchFamily="34" charset="0"/>
                </a:rPr>
                <a:t>Neurosciences</a:t>
              </a:r>
              <a:endParaRPr lang="en-US" sz="900" u="sng" dirty="0">
                <a:solidFill>
                  <a:srgbClr val="0000FF"/>
                </a:solidFill>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Ophthalmology</a:t>
              </a:r>
            </a:p>
            <a:p>
              <a:r>
                <a:rPr lang="en-US" sz="900" dirty="0" smtClean="0">
                  <a:latin typeface="Candara" panose="020E0502030303020204" pitchFamily="34" charset="0"/>
                  <a:cs typeface="Arial" pitchFamily="34" charset="0"/>
                </a:rPr>
                <a:t>Physical Therapy</a:t>
              </a:r>
            </a:p>
            <a:p>
              <a:r>
                <a:rPr lang="en-US" sz="900" dirty="0" smtClean="0">
                  <a:latin typeface="Candara" panose="020E0502030303020204" pitchFamily="34" charset="0"/>
                  <a:cs typeface="Arial" pitchFamily="34" charset="0"/>
                </a:rPr>
                <a:t>Urology</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Health Services</a:t>
              </a:r>
              <a:endParaRPr lang="en-US" sz="10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Health </a:t>
              </a:r>
              <a:r>
                <a:rPr lang="en-US" sz="900" dirty="0">
                  <a:latin typeface="Candara" panose="020E0502030303020204" pitchFamily="34" charset="0"/>
                  <a:cs typeface="Arial" pitchFamily="34" charset="0"/>
                </a:rPr>
                <a:t>Administration</a:t>
              </a:r>
            </a:p>
            <a:p>
              <a:r>
                <a:rPr lang="en-US" sz="900" dirty="0">
                  <a:latin typeface="Candara" panose="020E0502030303020204" pitchFamily="34" charset="0"/>
                  <a:cs typeface="Arial" pitchFamily="34" charset="0"/>
                </a:rPr>
                <a:t>Health </a:t>
              </a:r>
              <a:r>
                <a:rPr lang="en-US" sz="900" dirty="0" smtClean="0">
                  <a:latin typeface="Candara" panose="020E0502030303020204" pitchFamily="34" charset="0"/>
                  <a:cs typeface="Arial" pitchFamily="34" charset="0"/>
                </a:rPr>
                <a:t>Insurance</a:t>
              </a:r>
            </a:p>
            <a:p>
              <a:endParaRPr lang="en-US" sz="1000" dirty="0" smtClean="0">
                <a:latin typeface="Candara" panose="020E0502030303020204" pitchFamily="34" charset="0"/>
              </a:endParaRPr>
            </a:p>
            <a:p>
              <a:r>
                <a:rPr lang="en-US" sz="1000" b="1" dirty="0" smtClean="0">
                  <a:latin typeface="Candara" panose="020E0502030303020204" pitchFamily="34" charset="0"/>
                </a:rPr>
                <a:t>Social Sciences</a:t>
              </a:r>
            </a:p>
            <a:p>
              <a:r>
                <a:rPr lang="en-US" sz="900" dirty="0" smtClean="0">
                  <a:latin typeface="Candara" panose="020E0502030303020204" pitchFamily="34" charset="0"/>
                </a:rPr>
                <a:t>Sociology</a:t>
              </a:r>
            </a:p>
            <a:p>
              <a:r>
                <a:rPr lang="en-US" sz="900" dirty="0" smtClean="0">
                  <a:latin typeface="Candara" panose="020E0502030303020204" pitchFamily="34" charset="0"/>
                </a:rPr>
                <a:t>Disability Issues</a:t>
              </a:r>
            </a:p>
            <a:p>
              <a:r>
                <a:rPr lang="en-US" sz="900" dirty="0" smtClean="0">
                  <a:latin typeface="Candara" panose="020E0502030303020204" pitchFamily="34" charset="0"/>
                </a:rPr>
                <a:t>Poverty Issues</a:t>
              </a:r>
            </a:p>
            <a:p>
              <a:r>
                <a:rPr lang="en-US" sz="900" dirty="0" smtClean="0">
                  <a:latin typeface="Candara" panose="020E0502030303020204" pitchFamily="34" charset="0"/>
                </a:rPr>
                <a:t>see </a:t>
              </a:r>
              <a:r>
                <a:rPr lang="en-US" sz="900" dirty="0">
                  <a:latin typeface="Candara" panose="020E0502030303020204" pitchFamily="34" charset="0"/>
                </a:rPr>
                <a:t>more </a:t>
              </a:r>
            </a:p>
            <a:p>
              <a:pPr>
                <a:spcBef>
                  <a:spcPts val="600"/>
                </a:spcBef>
              </a:pPr>
              <a:r>
                <a:rPr lang="en-US" sz="1000" b="1" dirty="0">
                  <a:latin typeface="Candara" panose="020E0502030303020204" pitchFamily="34" charset="0"/>
                  <a:cs typeface="Arial" pitchFamily="34" charset="0"/>
                </a:rPr>
                <a:t>Education</a:t>
              </a:r>
            </a:p>
            <a:p>
              <a:r>
                <a:rPr lang="en-US" sz="900" dirty="0">
                  <a:latin typeface="Candara" panose="020E0502030303020204" pitchFamily="34" charset="0"/>
                  <a:cs typeface="Arial" pitchFamily="34" charset="0"/>
                </a:rPr>
                <a:t>Early </a:t>
              </a:r>
              <a:r>
                <a:rPr lang="en-US" sz="900" dirty="0" smtClean="0">
                  <a:latin typeface="Candara" panose="020E0502030303020204" pitchFamily="34" charset="0"/>
                  <a:cs typeface="Arial" pitchFamily="34" charset="0"/>
                </a:rPr>
                <a:t>childhood</a:t>
              </a:r>
            </a:p>
            <a:p>
              <a:r>
                <a:rPr lang="en-US" sz="900" dirty="0" smtClean="0">
                  <a:latin typeface="Candara" panose="020E0502030303020204" pitchFamily="34" charset="0"/>
                  <a:cs typeface="Arial" pitchFamily="34" charset="0"/>
                </a:rPr>
                <a:t>Primary School</a:t>
              </a:r>
            </a:p>
            <a:p>
              <a:r>
                <a:rPr lang="en-US" sz="900" dirty="0" smtClean="0">
                  <a:latin typeface="Candara" panose="020E0502030303020204" pitchFamily="34" charset="0"/>
                  <a:cs typeface="Arial" pitchFamily="34" charset="0"/>
                </a:rPr>
                <a:t>Higher Education</a:t>
              </a:r>
            </a:p>
          </p:txBody>
        </p:sp>
        <p:sp>
          <p:nvSpPr>
            <p:cNvPr id="19" name="TextBox 18"/>
            <p:cNvSpPr txBox="1"/>
            <p:nvPr/>
          </p:nvSpPr>
          <p:spPr>
            <a:xfrm>
              <a:off x="2819400" y="3397746"/>
              <a:ext cx="1591920" cy="3216265"/>
            </a:xfrm>
            <a:prstGeom prst="rect">
              <a:avLst/>
            </a:prstGeom>
            <a:noFill/>
          </p:spPr>
          <p:txBody>
            <a:bodyPr wrap="square" rtlCol="0">
              <a:spAutoFit/>
            </a:bodyPr>
            <a:lstStyle/>
            <a:p>
              <a:r>
                <a:rPr lang="en-US" sz="1000" b="1" dirty="0">
                  <a:latin typeface="Candara" panose="020E0502030303020204" pitchFamily="34" charset="0"/>
                  <a:cs typeface="Arial" pitchFamily="34" charset="0"/>
                </a:rPr>
                <a:t>Economics</a:t>
              </a:r>
            </a:p>
            <a:p>
              <a:r>
                <a:rPr lang="en-US" sz="900" dirty="0">
                  <a:latin typeface="Candara" panose="020E0502030303020204" pitchFamily="34" charset="0"/>
                  <a:cs typeface="Arial" pitchFamily="34" charset="0"/>
                </a:rPr>
                <a:t>Macro-economics</a:t>
              </a:r>
            </a:p>
            <a:p>
              <a:r>
                <a:rPr lang="en-US" sz="900" dirty="0" smtClean="0">
                  <a:latin typeface="Candara" panose="020E0502030303020204" pitchFamily="34" charset="0"/>
                  <a:cs typeface="Arial" pitchFamily="34" charset="0"/>
                </a:rPr>
                <a:t>Micro-economics</a:t>
              </a:r>
            </a:p>
            <a:p>
              <a:r>
                <a:rPr lang="en-US" sz="900" dirty="0" smtClean="0">
                  <a:latin typeface="Candara" panose="020E0502030303020204" pitchFamily="34" charset="0"/>
                  <a:cs typeface="Arial" pitchFamily="34" charset="0"/>
                </a:rPr>
                <a:t>Commerce &amp; Trade</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Business &amp; Management</a:t>
              </a:r>
            </a:p>
            <a:p>
              <a:r>
                <a:rPr lang="en-US" sz="900" dirty="0">
                  <a:latin typeface="Candara" panose="020E0502030303020204" pitchFamily="34" charset="0"/>
                  <a:cs typeface="Arial" pitchFamily="34" charset="0"/>
                </a:rPr>
                <a:t>Management</a:t>
              </a:r>
            </a:p>
            <a:p>
              <a:r>
                <a:rPr lang="en-US" sz="900" dirty="0">
                  <a:latin typeface="Candara" panose="020E0502030303020204" pitchFamily="34" charset="0"/>
                  <a:cs typeface="Arial" pitchFamily="34" charset="0"/>
                </a:rPr>
                <a:t>Accounting</a:t>
              </a:r>
            </a:p>
            <a:p>
              <a:r>
                <a:rPr lang="en-US" sz="900" dirty="0" smtClean="0">
                  <a:latin typeface="Candara" panose="020E0502030303020204" pitchFamily="34" charset="0"/>
                  <a:cs typeface="Arial" pitchFamily="34" charset="0"/>
                </a:rPr>
                <a:t>Taxation</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Finance &amp; Investing</a:t>
              </a:r>
            </a:p>
            <a:p>
              <a:r>
                <a:rPr lang="en-US" sz="1000" dirty="0">
                  <a:latin typeface="Candara" panose="020E0502030303020204" pitchFamily="34" charset="0"/>
                  <a:cs typeface="Arial" pitchFamily="34" charset="0"/>
                </a:rPr>
                <a:t>Venture capital</a:t>
              </a:r>
            </a:p>
            <a:p>
              <a:r>
                <a:rPr lang="en-US" sz="1000" dirty="0">
                  <a:latin typeface="Candara" panose="020E0502030303020204" pitchFamily="34" charset="0"/>
                  <a:cs typeface="Arial" pitchFamily="34" charset="0"/>
                </a:rPr>
                <a:t>Securities Trading</a:t>
              </a:r>
            </a:p>
            <a:p>
              <a:r>
                <a:rPr lang="en-US" sz="1000" dirty="0" smtClean="0">
                  <a:latin typeface="Candara" panose="020E0502030303020204" pitchFamily="34" charset="0"/>
                  <a:cs typeface="Arial" pitchFamily="34" charset="0"/>
                </a:rPr>
                <a:t>Mutual Funds</a:t>
              </a:r>
            </a:p>
            <a:p>
              <a:r>
                <a:rPr lang="en-US" sz="1000" dirty="0" smtClean="0">
                  <a:latin typeface="Candara" panose="020E0502030303020204" pitchFamily="34" charset="0"/>
                  <a:cs typeface="Arial" pitchFamily="34" charset="0"/>
                </a:rPr>
                <a:t>Banking</a:t>
              </a:r>
            </a:p>
            <a:p>
              <a:endParaRPr lang="en-US" sz="1000" b="1" dirty="0" smtClean="0">
                <a:latin typeface="Candara" panose="020E0502030303020204" pitchFamily="34" charset="0"/>
                <a:cs typeface="Arial" pitchFamily="34" charset="0"/>
              </a:endParaRPr>
            </a:p>
            <a:p>
              <a:r>
                <a:rPr lang="en-US" sz="1000" b="1" dirty="0" smtClean="0">
                  <a:latin typeface="Candara" panose="020E0502030303020204" pitchFamily="34" charset="0"/>
                  <a:cs typeface="Arial" pitchFamily="34" charset="0"/>
                </a:rPr>
                <a:t>Insurance </a:t>
              </a:r>
              <a:r>
                <a:rPr lang="en-US" sz="1000" b="1" dirty="0">
                  <a:latin typeface="Candara" panose="020E0502030303020204" pitchFamily="34" charset="0"/>
                  <a:cs typeface="Arial" pitchFamily="34" charset="0"/>
                </a:rPr>
                <a:t>Services</a:t>
              </a:r>
            </a:p>
            <a:p>
              <a:r>
                <a:rPr lang="en-US" sz="1000" dirty="0">
                  <a:latin typeface="Candara" panose="020E0502030303020204" pitchFamily="34" charset="0"/>
                  <a:cs typeface="Arial" pitchFamily="34" charset="0"/>
                </a:rPr>
                <a:t>Home insurance</a:t>
              </a:r>
            </a:p>
            <a:p>
              <a:r>
                <a:rPr lang="en-US" sz="1000" dirty="0">
                  <a:latin typeface="Candara" panose="020E0502030303020204" pitchFamily="34" charset="0"/>
                  <a:cs typeface="Arial" pitchFamily="34" charset="0"/>
                </a:rPr>
                <a:t>Business insurance</a:t>
              </a:r>
            </a:p>
            <a:p>
              <a:r>
                <a:rPr lang="en-US" sz="1000" dirty="0">
                  <a:latin typeface="Candara" panose="020E0502030303020204" pitchFamily="34" charset="0"/>
                  <a:cs typeface="Arial" pitchFamily="34" charset="0"/>
                </a:rPr>
                <a:t>Health Insurance</a:t>
              </a:r>
            </a:p>
            <a:p>
              <a:r>
                <a:rPr lang="en-US" sz="1000" dirty="0">
                  <a:latin typeface="Candara" panose="020E0502030303020204" pitchFamily="34" charset="0"/>
                  <a:cs typeface="Arial" pitchFamily="34" charset="0"/>
                </a:rPr>
                <a:t>Auto </a:t>
              </a:r>
              <a:r>
                <a:rPr lang="en-US" sz="1000" dirty="0" smtClean="0">
                  <a:latin typeface="Candara" panose="020E0502030303020204" pitchFamily="34" charset="0"/>
                  <a:cs typeface="Arial" pitchFamily="34" charset="0"/>
                </a:rPr>
                <a:t>insurance</a:t>
              </a:r>
            </a:p>
          </p:txBody>
        </p:sp>
        <p:sp>
          <p:nvSpPr>
            <p:cNvPr id="20" name="TextBox 19"/>
            <p:cNvSpPr txBox="1"/>
            <p:nvPr/>
          </p:nvSpPr>
          <p:spPr>
            <a:xfrm>
              <a:off x="6057932" y="3397746"/>
              <a:ext cx="1790668" cy="3154710"/>
            </a:xfrm>
            <a:prstGeom prst="rect">
              <a:avLst/>
            </a:prstGeom>
            <a:noFill/>
          </p:spPr>
          <p:txBody>
            <a:bodyPr wrap="square" rtlCol="0">
              <a:spAutoFit/>
            </a:bodyPr>
            <a:lstStyle/>
            <a:p>
              <a:r>
                <a:rPr lang="en-US" sz="1000" b="1" dirty="0">
                  <a:latin typeface="Candara" panose="020E0502030303020204" pitchFamily="34" charset="0"/>
                  <a:cs typeface="Arial" pitchFamily="34" charset="0"/>
                </a:rPr>
                <a:t>Government &amp; Admin.</a:t>
              </a:r>
              <a:endParaRPr lang="en-US" sz="10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Contracting </a:t>
              </a:r>
            </a:p>
            <a:p>
              <a:r>
                <a:rPr lang="en-US" sz="900" dirty="0" smtClean="0">
                  <a:latin typeface="Candara" panose="020E0502030303020204" pitchFamily="34" charset="0"/>
                  <a:cs typeface="Arial" pitchFamily="34" charset="0"/>
                </a:rPr>
                <a:t>Procurement</a:t>
              </a:r>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Aviation Policies</a:t>
              </a:r>
            </a:p>
            <a:p>
              <a:r>
                <a:rPr lang="en-US" sz="900" dirty="0">
                  <a:latin typeface="Candara" panose="020E0502030303020204" pitchFamily="34" charset="0"/>
                  <a:cs typeface="Arial" pitchFamily="34" charset="0"/>
                </a:rPr>
                <a:t>Telecommunications</a:t>
              </a:r>
            </a:p>
            <a:p>
              <a:r>
                <a:rPr lang="en-US" sz="900" dirty="0">
                  <a:latin typeface="Candara" panose="020E0502030303020204" pitchFamily="34" charset="0"/>
                  <a:cs typeface="Arial" pitchFamily="34" charset="0"/>
                </a:rPr>
                <a:t>Criminal Justice System</a:t>
              </a:r>
            </a:p>
            <a:p>
              <a:r>
                <a:rPr lang="en-US" sz="900" dirty="0">
                  <a:latin typeface="Candara" panose="020E0502030303020204" pitchFamily="34" charset="0"/>
                  <a:cs typeface="Arial" pitchFamily="34" charset="0"/>
                </a:rPr>
                <a:t>Energy </a:t>
              </a:r>
              <a:r>
                <a:rPr lang="en-US" sz="900" dirty="0" smtClean="0">
                  <a:latin typeface="Candara" panose="020E0502030303020204" pitchFamily="34" charset="0"/>
                  <a:cs typeface="Arial" pitchFamily="34" charset="0"/>
                </a:rPr>
                <a:t>Policy</a:t>
              </a:r>
            </a:p>
            <a:p>
              <a:r>
                <a:rPr lang="en-US" sz="900" dirty="0" smtClean="0">
                  <a:latin typeface="Candara" panose="020E0502030303020204" pitchFamily="34" charset="0"/>
                  <a:cs typeface="Arial" pitchFamily="34" charset="0"/>
                </a:rPr>
                <a:t>Law enforcement</a:t>
              </a:r>
            </a:p>
            <a:p>
              <a:r>
                <a:rPr lang="en-US" sz="900" dirty="0" smtClean="0">
                  <a:latin typeface="Candara" panose="020E0502030303020204" pitchFamily="34" charset="0"/>
                  <a:cs typeface="Arial" pitchFamily="34" charset="0"/>
                </a:rPr>
                <a:t>Local Governments</a:t>
              </a:r>
            </a:p>
            <a:p>
              <a:r>
                <a:rPr lang="en-US" sz="900" dirty="0" smtClean="0">
                  <a:latin typeface="Candara" panose="020E0502030303020204" pitchFamily="34" charset="0"/>
                  <a:cs typeface="Arial" pitchFamily="34" charset="0"/>
                </a:rPr>
                <a:t>Environmental Policy</a:t>
              </a:r>
            </a:p>
            <a:p>
              <a:r>
                <a:rPr lang="en-US" sz="900" dirty="0">
                  <a:latin typeface="Candara" panose="020E0502030303020204" pitchFamily="34" charset="0"/>
                  <a:cs typeface="Arial" pitchFamily="34" charset="0"/>
                </a:rPr>
                <a:t>Federal Trade Commission</a:t>
              </a:r>
            </a:p>
            <a:p>
              <a:r>
                <a:rPr lang="en-US" sz="900" dirty="0">
                  <a:latin typeface="Candara" panose="020E0502030303020204" pitchFamily="34" charset="0"/>
                  <a:cs typeface="Arial" pitchFamily="34" charset="0"/>
                </a:rPr>
                <a:t>Commerce</a:t>
              </a:r>
            </a:p>
            <a:p>
              <a:r>
                <a:rPr lang="en-US" sz="900" dirty="0">
                  <a:latin typeface="Candara" panose="020E0502030303020204" pitchFamily="34" charset="0"/>
                  <a:cs typeface="Arial" pitchFamily="34" charset="0"/>
                </a:rPr>
                <a:t>Diplomacy</a:t>
              </a:r>
            </a:p>
            <a:p>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Australia</a:t>
              </a:r>
            </a:p>
            <a:p>
              <a:r>
                <a:rPr lang="en-US" sz="900" dirty="0">
                  <a:latin typeface="Candara" panose="020E0502030303020204" pitchFamily="34" charset="0"/>
                  <a:cs typeface="Arial" pitchFamily="34" charset="0"/>
                </a:rPr>
                <a:t>Brazil</a:t>
              </a:r>
            </a:p>
            <a:p>
              <a:r>
                <a:rPr lang="en-US" sz="900" dirty="0">
                  <a:latin typeface="Candara" panose="020E0502030303020204" pitchFamily="34" charset="0"/>
                  <a:cs typeface="Arial" pitchFamily="34" charset="0"/>
                </a:rPr>
                <a:t>China</a:t>
              </a:r>
            </a:p>
            <a:p>
              <a:r>
                <a:rPr lang="en-US" sz="900" dirty="0">
                  <a:latin typeface="Candara" panose="020E0502030303020204" pitchFamily="34" charset="0"/>
                  <a:cs typeface="Arial" pitchFamily="34" charset="0"/>
                </a:rPr>
                <a:t>Columbia</a:t>
              </a:r>
            </a:p>
            <a:p>
              <a:r>
                <a:rPr lang="en-US" sz="900" dirty="0">
                  <a:latin typeface="Candara" panose="020E0502030303020204" pitchFamily="34" charset="0"/>
                  <a:cs typeface="Arial" pitchFamily="34" charset="0"/>
                </a:rPr>
                <a:t>India</a:t>
              </a:r>
            </a:p>
            <a:p>
              <a:r>
                <a:rPr lang="en-US" sz="900" dirty="0">
                  <a:latin typeface="Candara" panose="020E0502030303020204" pitchFamily="34" charset="0"/>
                  <a:cs typeface="Arial" pitchFamily="34" charset="0"/>
                </a:rPr>
                <a:t>Indonesia</a:t>
              </a:r>
            </a:p>
            <a:p>
              <a:r>
                <a:rPr lang="en-US" sz="900" dirty="0">
                  <a:latin typeface="Candara" panose="020E0502030303020204" pitchFamily="34" charset="0"/>
                  <a:cs typeface="Arial" pitchFamily="34" charset="0"/>
                </a:rPr>
                <a:t>Nigeria</a:t>
              </a:r>
            </a:p>
            <a:p>
              <a:r>
                <a:rPr lang="en-US" sz="900" dirty="0">
                  <a:latin typeface="Candara" panose="020E0502030303020204" pitchFamily="34" charset="0"/>
                  <a:cs typeface="Arial" pitchFamily="34" charset="0"/>
                </a:rPr>
                <a:t>Russia</a:t>
              </a:r>
            </a:p>
          </p:txBody>
        </p:sp>
        <p:sp>
          <p:nvSpPr>
            <p:cNvPr id="21" name="TextBox 20"/>
            <p:cNvSpPr txBox="1"/>
            <p:nvPr/>
          </p:nvSpPr>
          <p:spPr>
            <a:xfrm>
              <a:off x="4490980" y="3397746"/>
              <a:ext cx="1452620" cy="3216265"/>
            </a:xfrm>
            <a:prstGeom prst="rect">
              <a:avLst/>
            </a:prstGeom>
            <a:noFill/>
          </p:spPr>
          <p:txBody>
            <a:bodyPr wrap="square" rtlCol="0">
              <a:spAutoFit/>
            </a:bodyPr>
            <a:lstStyle/>
            <a:p>
              <a:r>
                <a:rPr lang="en-US" sz="1000" b="1" dirty="0"/>
                <a:t>Professional </a:t>
              </a:r>
              <a:r>
                <a:rPr lang="en-US" sz="1000" b="1" dirty="0" smtClean="0"/>
                <a:t>Fields</a:t>
              </a:r>
              <a:endParaRPr lang="en-US" sz="1000" dirty="0" smtClean="0"/>
            </a:p>
            <a:p>
              <a:r>
                <a:rPr lang="en-US" sz="1000" dirty="0" smtClean="0"/>
                <a:t>Hotels &amp; Hospitality</a:t>
              </a:r>
            </a:p>
            <a:p>
              <a:r>
                <a:rPr lang="en-US" sz="1000" dirty="0" smtClean="0"/>
                <a:t>Airlines Service</a:t>
              </a:r>
            </a:p>
            <a:p>
              <a:r>
                <a:rPr lang="en-US" sz="1000" dirty="0" smtClean="0"/>
                <a:t>Property management</a:t>
              </a:r>
            </a:p>
            <a:p>
              <a:r>
                <a:rPr lang="en-US" sz="1000" dirty="0" smtClean="0"/>
                <a:t>Land management</a:t>
              </a:r>
            </a:p>
            <a:p>
              <a:r>
                <a:rPr lang="en-US" sz="1000" dirty="0" smtClean="0"/>
                <a:t>Transportation</a:t>
              </a:r>
            </a:p>
            <a:p>
              <a:r>
                <a:rPr lang="en-US" sz="1000" dirty="0" smtClean="0"/>
                <a:t>Shipping by sea</a:t>
              </a:r>
            </a:p>
            <a:p>
              <a:r>
                <a:rPr lang="en-US" sz="1000" dirty="0" smtClean="0"/>
                <a:t>Accounting</a:t>
              </a:r>
            </a:p>
            <a:p>
              <a:r>
                <a:rPr lang="en-US" sz="1000" dirty="0" smtClean="0"/>
                <a:t>Consulting services</a:t>
              </a:r>
            </a:p>
            <a:p>
              <a:r>
                <a:rPr lang="en-US" sz="1000" dirty="0" smtClean="0"/>
                <a:t>Personal training</a:t>
              </a:r>
            </a:p>
            <a:p>
              <a:r>
                <a:rPr lang="en-US" sz="1000" dirty="0" smtClean="0"/>
                <a:t>Public Relations</a:t>
              </a:r>
            </a:p>
            <a:p>
              <a:r>
                <a:rPr lang="en-US" sz="1000" dirty="0"/>
                <a:t>Restaurant </a:t>
              </a:r>
              <a:r>
                <a:rPr lang="en-US" sz="1000" dirty="0" smtClean="0"/>
                <a:t>services</a:t>
              </a:r>
            </a:p>
            <a:p>
              <a:r>
                <a:rPr lang="en-US" sz="1000" dirty="0" smtClean="0"/>
                <a:t>Food Processing</a:t>
              </a:r>
            </a:p>
            <a:p>
              <a:endParaRPr lang="en-US" sz="1000" b="1" dirty="0" smtClean="0">
                <a:latin typeface="Candara" panose="020E0502030303020204" pitchFamily="34" charset="0"/>
                <a:cs typeface="Arial" pitchFamily="34" charset="0"/>
              </a:endParaRPr>
            </a:p>
            <a:p>
              <a:r>
                <a:rPr lang="en-US" sz="900" b="1" dirty="0" smtClean="0">
                  <a:latin typeface="Candara" panose="020E0502030303020204" pitchFamily="34" charset="0"/>
                  <a:cs typeface="Arial" pitchFamily="34" charset="0"/>
                </a:rPr>
                <a:t>Professional </a:t>
              </a:r>
              <a:r>
                <a:rPr lang="en-US" sz="900" b="1" dirty="0">
                  <a:latin typeface="Candara" panose="020E0502030303020204" pitchFamily="34" charset="0"/>
                  <a:cs typeface="Arial" pitchFamily="34" charset="0"/>
                </a:rPr>
                <a:t>Training</a:t>
              </a:r>
            </a:p>
            <a:p>
              <a:r>
                <a:rPr lang="en-US" sz="900" dirty="0">
                  <a:latin typeface="Candara" panose="020E0502030303020204" pitchFamily="34" charset="0"/>
                  <a:cs typeface="Arial" pitchFamily="34" charset="0"/>
                </a:rPr>
                <a:t>Airplane Pilot Training</a:t>
              </a:r>
            </a:p>
            <a:p>
              <a:r>
                <a:rPr lang="en-US" sz="900" dirty="0">
                  <a:latin typeface="Candara" panose="020E0502030303020204" pitchFamily="34" charset="0"/>
                  <a:cs typeface="Arial" pitchFamily="34" charset="0"/>
                </a:rPr>
                <a:t>Firefighter </a:t>
              </a:r>
              <a:r>
                <a:rPr lang="en-US" sz="900" dirty="0" smtClean="0">
                  <a:latin typeface="Candara" panose="020E0502030303020204" pitchFamily="34" charset="0"/>
                  <a:cs typeface="Arial" pitchFamily="34" charset="0"/>
                </a:rPr>
                <a:t>Training</a:t>
              </a:r>
              <a:endParaRPr lang="en-US" sz="900" b="1" dirty="0" smtClean="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Police Officer Training</a:t>
              </a:r>
            </a:p>
            <a:p>
              <a:r>
                <a:rPr lang="en-US" sz="900" dirty="0" smtClean="0">
                  <a:latin typeface="Candara" panose="020E0502030303020204" pitchFamily="34" charset="0"/>
                  <a:cs typeface="Arial" pitchFamily="34" charset="0"/>
                </a:rPr>
                <a:t>Airport Security</a:t>
              </a:r>
            </a:p>
            <a:p>
              <a:r>
                <a:rPr lang="en-US" sz="900" dirty="0" smtClean="0">
                  <a:latin typeface="Candara" panose="020E0502030303020204" pitchFamily="34" charset="0"/>
                  <a:cs typeface="Arial" pitchFamily="34" charset="0"/>
                </a:rPr>
                <a:t>Hazardous Materials</a:t>
              </a:r>
            </a:p>
            <a:p>
              <a:r>
                <a:rPr lang="en-US" sz="900" dirty="0" smtClean="0">
                  <a:latin typeface="Candara" panose="020E0502030303020204" pitchFamily="34" charset="0"/>
                  <a:cs typeface="Arial" pitchFamily="34" charset="0"/>
                </a:rPr>
                <a:t>Prison Guard Training</a:t>
              </a:r>
            </a:p>
          </p:txBody>
        </p:sp>
        <p:sp>
          <p:nvSpPr>
            <p:cNvPr id="24" name="TextBox 23"/>
            <p:cNvSpPr txBox="1"/>
            <p:nvPr/>
          </p:nvSpPr>
          <p:spPr>
            <a:xfrm>
              <a:off x="7790991" y="3397746"/>
              <a:ext cx="1276809" cy="3016210"/>
            </a:xfrm>
            <a:prstGeom prst="rect">
              <a:avLst/>
            </a:prstGeom>
            <a:noFill/>
          </p:spPr>
          <p:txBody>
            <a:bodyPr wrap="square" rtlCol="0">
              <a:spAutoFit/>
            </a:bodyPr>
            <a:lstStyle/>
            <a:p>
              <a:r>
                <a:rPr lang="en-US" sz="1000" b="1" dirty="0" smtClean="0">
                  <a:latin typeface="Candara" panose="020E0502030303020204" pitchFamily="34" charset="0"/>
                  <a:cs typeface="Arial" pitchFamily="34" charset="0"/>
                </a:rPr>
                <a:t>Games </a:t>
              </a:r>
              <a:r>
                <a:rPr lang="en-US" sz="1000" b="1" dirty="0">
                  <a:latin typeface="Candara" panose="020E0502030303020204" pitchFamily="34" charset="0"/>
                  <a:cs typeface="Arial" pitchFamily="34" charset="0"/>
                </a:rPr>
                <a:t>&amp; Sports</a:t>
              </a:r>
            </a:p>
            <a:p>
              <a:r>
                <a:rPr lang="en-US" sz="900" dirty="0">
                  <a:latin typeface="Candara" panose="020E0502030303020204" pitchFamily="34" charset="0"/>
                  <a:cs typeface="Arial" pitchFamily="34" charset="0"/>
                </a:rPr>
                <a:t>Chess </a:t>
              </a:r>
            </a:p>
            <a:p>
              <a:r>
                <a:rPr lang="en-US" sz="900" dirty="0">
                  <a:latin typeface="Candara" panose="020E0502030303020204" pitchFamily="34" charset="0"/>
                  <a:cs typeface="Arial" pitchFamily="34" charset="0"/>
                </a:rPr>
                <a:t>Bridge </a:t>
              </a:r>
            </a:p>
            <a:p>
              <a:r>
                <a:rPr lang="en-US" sz="900" dirty="0">
                  <a:latin typeface="Candara" panose="020E0502030303020204" pitchFamily="34" charset="0"/>
                  <a:cs typeface="Arial" pitchFamily="34" charset="0"/>
                </a:rPr>
                <a:t>Football</a:t>
              </a:r>
            </a:p>
            <a:p>
              <a:r>
                <a:rPr lang="en-US" sz="900" dirty="0">
                  <a:latin typeface="Candara" panose="020E0502030303020204" pitchFamily="34" charset="0"/>
                  <a:cs typeface="Arial" pitchFamily="34" charset="0"/>
                </a:rPr>
                <a:t>Soccer</a:t>
              </a:r>
            </a:p>
            <a:p>
              <a:r>
                <a:rPr lang="en-US" sz="900" dirty="0" smtClean="0">
                  <a:latin typeface="Candara" panose="020E0502030303020204" pitchFamily="34" charset="0"/>
                  <a:cs typeface="Arial" pitchFamily="34" charset="0"/>
                </a:rPr>
                <a:t>Baseball</a:t>
              </a:r>
            </a:p>
            <a:p>
              <a:endParaRPr lang="en-US" sz="900" b="1" dirty="0" smtClean="0">
                <a:latin typeface="Candara" panose="020E0502030303020204" pitchFamily="34" charset="0"/>
                <a:cs typeface="Arial" pitchFamily="34" charset="0"/>
              </a:endParaRPr>
            </a:p>
            <a:p>
              <a:r>
                <a:rPr lang="en-US" sz="1000" b="1" dirty="0" smtClean="0">
                  <a:latin typeface="Candara" panose="020E0502030303020204" pitchFamily="34" charset="0"/>
                  <a:cs typeface="Arial" pitchFamily="34" charset="0"/>
                </a:rPr>
                <a:t>Computer Games</a:t>
              </a:r>
            </a:p>
            <a:p>
              <a:endParaRPr lang="en-US" sz="900" dirty="0">
                <a:latin typeface="Candara" panose="020E0502030303020204" pitchFamily="34" charset="0"/>
                <a:cs typeface="Arial" pitchFamily="34" charset="0"/>
              </a:endParaRPr>
            </a:p>
            <a:p>
              <a:pPr lvl="0">
                <a:spcBef>
                  <a:spcPts val="600"/>
                </a:spcBef>
              </a:pPr>
              <a:r>
                <a:rPr lang="en-US" sz="900" b="1" dirty="0">
                  <a:solidFill>
                    <a:prstClr val="black"/>
                  </a:solidFill>
                  <a:latin typeface="Candara" panose="020E0502030303020204" pitchFamily="34" charset="0"/>
                  <a:cs typeface="Arial" pitchFamily="34" charset="0"/>
                </a:rPr>
                <a:t>History </a:t>
              </a:r>
            </a:p>
            <a:p>
              <a:pPr lvl="0">
                <a:spcBef>
                  <a:spcPts val="600"/>
                </a:spcBef>
              </a:pPr>
              <a:r>
                <a:rPr lang="en-US" sz="900" b="1" dirty="0">
                  <a:latin typeface="Candara" panose="020E0502030303020204" pitchFamily="34" charset="0"/>
                  <a:cs typeface="Arial" pitchFamily="34" charset="0"/>
                </a:rPr>
                <a:t>Anthropology</a:t>
              </a:r>
            </a:p>
            <a:p>
              <a:pPr lvl="0">
                <a:spcBef>
                  <a:spcPts val="600"/>
                </a:spcBef>
              </a:pPr>
              <a:r>
                <a:rPr lang="en-US" sz="900" b="1" dirty="0" smtClean="0">
                  <a:latin typeface="Candara" panose="020E0502030303020204" pitchFamily="34" charset="0"/>
                  <a:cs typeface="Arial" pitchFamily="34" charset="0"/>
                </a:rPr>
                <a:t>Archeology</a:t>
              </a:r>
            </a:p>
            <a:p>
              <a:pPr>
                <a:spcBef>
                  <a:spcPts val="600"/>
                </a:spcBef>
              </a:pPr>
              <a:r>
                <a:rPr lang="en-US" sz="900" b="1" dirty="0" smtClean="0">
                  <a:latin typeface="Candara" panose="020E0502030303020204" pitchFamily="34" charset="0"/>
                  <a:cs typeface="Arial" pitchFamily="34" charset="0"/>
                </a:rPr>
                <a:t>Philosophy</a:t>
              </a:r>
              <a:endParaRPr lang="en-US" sz="900" b="1" dirty="0">
                <a:latin typeface="Candara" panose="020E0502030303020204" pitchFamily="34" charset="0"/>
                <a:cs typeface="Arial" pitchFamily="34" charset="0"/>
              </a:endParaRPr>
            </a:p>
            <a:p>
              <a:pPr>
                <a:spcBef>
                  <a:spcPts val="600"/>
                </a:spcBef>
              </a:pPr>
              <a:r>
                <a:rPr lang="en-US" sz="900" b="1" dirty="0">
                  <a:latin typeface="Candara" panose="020E0502030303020204" pitchFamily="34" charset="0"/>
                  <a:cs typeface="Arial" pitchFamily="34" charset="0"/>
                </a:rPr>
                <a:t>Writing</a:t>
              </a:r>
            </a:p>
            <a:p>
              <a:pPr>
                <a:spcBef>
                  <a:spcPts val="600"/>
                </a:spcBef>
              </a:pPr>
              <a:r>
                <a:rPr lang="en-US" sz="900" b="1" dirty="0">
                  <a:latin typeface="Candara" panose="020E0502030303020204" pitchFamily="34" charset="0"/>
                  <a:cs typeface="Arial" pitchFamily="34" charset="0"/>
                </a:rPr>
                <a:t>Music</a:t>
              </a:r>
            </a:p>
            <a:p>
              <a:pPr lvl="0">
                <a:spcBef>
                  <a:spcPts val="600"/>
                </a:spcBef>
              </a:pPr>
              <a:r>
                <a:rPr lang="en-US" sz="900" b="1" dirty="0">
                  <a:solidFill>
                    <a:prstClr val="black"/>
                  </a:solidFill>
                  <a:latin typeface="Candara" panose="020E0502030303020204" pitchFamily="34" charset="0"/>
                  <a:cs typeface="Arial" pitchFamily="34" charset="0"/>
                </a:rPr>
                <a:t>The </a:t>
              </a:r>
              <a:r>
                <a:rPr lang="en-US" sz="900" b="1" dirty="0" smtClean="0">
                  <a:solidFill>
                    <a:prstClr val="black"/>
                  </a:solidFill>
                  <a:latin typeface="Candara" panose="020E0502030303020204" pitchFamily="34" charset="0"/>
                  <a:cs typeface="Arial" pitchFamily="34" charset="0"/>
                </a:rPr>
                <a:t>Arts</a:t>
              </a:r>
              <a:endParaRPr lang="en-US" sz="900" b="1" dirty="0">
                <a:latin typeface="Candara" panose="020E0502030303020204" pitchFamily="34" charset="0"/>
                <a:cs typeface="Arial" pitchFamily="34" charset="0"/>
              </a:endParaRPr>
            </a:p>
            <a:p>
              <a:endParaRPr lang="en-US" sz="900" dirty="0">
                <a:latin typeface="Candara" panose="020E0502030303020204" pitchFamily="34" charset="0"/>
                <a:cs typeface="Arial" pitchFamily="34" charset="0"/>
              </a:endParaRPr>
            </a:p>
          </p:txBody>
        </p:sp>
        <p:sp>
          <p:nvSpPr>
            <p:cNvPr id="25" name="TextBox 24"/>
            <p:cNvSpPr txBox="1"/>
            <p:nvPr/>
          </p:nvSpPr>
          <p:spPr>
            <a:xfrm>
              <a:off x="6705600" y="5181600"/>
              <a:ext cx="846649" cy="1377300"/>
            </a:xfrm>
            <a:prstGeom prst="rect">
              <a:avLst/>
            </a:prstGeom>
            <a:noFill/>
          </p:spPr>
          <p:txBody>
            <a:bodyPr wrap="square" rtlCol="0">
              <a:spAutoFit/>
            </a:bodyPr>
            <a:lstStyle/>
            <a:p>
              <a:pPr>
                <a:spcAft>
                  <a:spcPts val="300"/>
                </a:spcAft>
              </a:pPr>
              <a:r>
                <a:rPr lang="en-US" sz="900" b="1" dirty="0" smtClean="0">
                  <a:latin typeface="Candara" panose="020E0502030303020204" pitchFamily="34" charset="0"/>
                  <a:cs typeface="Arial" pitchFamily="34" charset="0"/>
                </a:rPr>
                <a:t>Local Govt.</a:t>
              </a:r>
            </a:p>
            <a:p>
              <a:r>
                <a:rPr lang="en-US" sz="900" dirty="0" smtClean="0"/>
                <a:t>Anaheim</a:t>
              </a:r>
            </a:p>
            <a:p>
              <a:r>
                <a:rPr lang="en-US" sz="900" dirty="0" smtClean="0"/>
                <a:t>Baltimore</a:t>
              </a:r>
            </a:p>
            <a:p>
              <a:r>
                <a:rPr lang="en-US" sz="900" dirty="0" smtClean="0"/>
                <a:t>Chicago</a:t>
              </a:r>
            </a:p>
            <a:p>
              <a:r>
                <a:rPr lang="en-US" sz="900" dirty="0" smtClean="0"/>
                <a:t>Cleveland</a:t>
              </a:r>
            </a:p>
            <a:p>
              <a:r>
                <a:rPr lang="en-US" sz="900" dirty="0" smtClean="0"/>
                <a:t>Denver</a:t>
              </a:r>
            </a:p>
            <a:p>
              <a:r>
                <a:rPr lang="en-US" sz="900" dirty="0" smtClean="0"/>
                <a:t>Los Angeles</a:t>
              </a:r>
            </a:p>
            <a:p>
              <a:r>
                <a:rPr lang="en-US" sz="900" dirty="0"/>
                <a:t>New </a:t>
              </a:r>
              <a:r>
                <a:rPr lang="en-US" sz="900" dirty="0" smtClean="0"/>
                <a:t>York</a:t>
              </a:r>
            </a:p>
            <a:p>
              <a:r>
                <a:rPr lang="en-US" sz="900" dirty="0" smtClean="0"/>
                <a:t>Seattle </a:t>
              </a:r>
              <a:endParaRPr lang="en-US" sz="900" dirty="0"/>
            </a:p>
          </p:txBody>
        </p:sp>
        <p:grpSp>
          <p:nvGrpSpPr>
            <p:cNvPr id="2" name="Group 1"/>
            <p:cNvGrpSpPr/>
            <p:nvPr/>
          </p:nvGrpSpPr>
          <p:grpSpPr>
            <a:xfrm>
              <a:off x="76200" y="118083"/>
              <a:ext cx="8991600" cy="2472717"/>
              <a:chOff x="76200" y="118083"/>
              <a:chExt cx="8991600" cy="2472717"/>
            </a:xfrm>
          </p:grpSpPr>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6340" y="422883"/>
                <a:ext cx="2822860" cy="1937025"/>
              </a:xfrm>
              <a:prstGeom prst="rect">
                <a:avLst/>
              </a:prstGeom>
            </p:spPr>
          </p:pic>
          <p:sp>
            <p:nvSpPr>
              <p:cNvPr id="58" name="TextBox 57"/>
              <p:cNvSpPr txBox="1"/>
              <p:nvPr/>
            </p:nvSpPr>
            <p:spPr>
              <a:xfrm>
                <a:off x="250627" y="118083"/>
                <a:ext cx="2959893" cy="292388"/>
              </a:xfrm>
              <a:prstGeom prst="rect">
                <a:avLst/>
              </a:prstGeom>
              <a:noFill/>
            </p:spPr>
            <p:txBody>
              <a:bodyPr wrap="square" rtlCol="0">
                <a:spAutoFit/>
              </a:bodyPr>
              <a:lstStyle/>
              <a:p>
                <a:r>
                  <a:rPr lang="en-US" sz="1300" b="1" dirty="0" smtClean="0">
                    <a:latin typeface="Candara" panose="020E0502030303020204" pitchFamily="34" charset="0"/>
                  </a:rPr>
                  <a:t>World Registry of New Ideas</a:t>
                </a:r>
                <a:endParaRPr lang="en-US" sz="1300" b="1" dirty="0">
                  <a:latin typeface="Candara" panose="020E0502030303020204" pitchFamily="34" charset="0"/>
                </a:endParaRPr>
              </a:p>
            </p:txBody>
          </p:sp>
          <p:pic>
            <p:nvPicPr>
              <p:cNvPr id="59" name="Picture 5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400" y="118083"/>
                <a:ext cx="136953" cy="197822"/>
              </a:xfrm>
              <a:prstGeom prst="rect">
                <a:avLst/>
              </a:prstGeom>
            </p:spPr>
          </p:pic>
          <p:sp>
            <p:nvSpPr>
              <p:cNvPr id="60" name="TextBox 59"/>
              <p:cNvSpPr txBox="1"/>
              <p:nvPr/>
            </p:nvSpPr>
            <p:spPr>
              <a:xfrm>
                <a:off x="6934200" y="131983"/>
                <a:ext cx="2024712" cy="276999"/>
              </a:xfrm>
              <a:prstGeom prst="rect">
                <a:avLst/>
              </a:prstGeom>
              <a:noFill/>
            </p:spPr>
            <p:txBody>
              <a:bodyPr wrap="square" rtlCol="0">
                <a:spAutoFit/>
              </a:bodyPr>
              <a:lstStyle/>
              <a:p>
                <a:pPr marL="0" lvl="1" algn="r"/>
                <a:r>
                  <a:rPr lang="en-CA" sz="1200" dirty="0" smtClean="0">
                    <a:latin typeface="Candara" panose="020E0502030303020204" pitchFamily="34" charset="0"/>
                    <a:hlinkClick r:id="rId7"/>
                  </a:rPr>
                  <a:t>www.worldnewideas.com</a:t>
                </a:r>
                <a:endParaRPr lang="en-CA" sz="1200" dirty="0">
                  <a:latin typeface="Candara" panose="020E0502030303020204" pitchFamily="34" charset="0"/>
                </a:endParaRPr>
              </a:p>
            </p:txBody>
          </p:sp>
          <p:pic>
            <p:nvPicPr>
              <p:cNvPr id="61" name="Picture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98" y="422883"/>
                <a:ext cx="2822860" cy="1937025"/>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2672" y="422883"/>
                <a:ext cx="2822860" cy="1937025"/>
              </a:xfrm>
              <a:prstGeom prst="rect">
                <a:avLst/>
              </a:prstGeom>
            </p:spPr>
          </p:pic>
          <p:sp>
            <p:nvSpPr>
              <p:cNvPr id="63" name="Rectangle 62"/>
              <p:cNvSpPr/>
              <p:nvPr/>
            </p:nvSpPr>
            <p:spPr>
              <a:xfrm>
                <a:off x="76200" y="381000"/>
                <a:ext cx="8991600" cy="2209800"/>
              </a:xfrm>
              <a:prstGeom prst="rect">
                <a:avLst/>
              </a:prstGeom>
              <a:solidFill>
                <a:srgbClr val="002060">
                  <a:alpha val="9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itle 1"/>
              <p:cNvSpPr txBox="1">
                <a:spLocks/>
              </p:cNvSpPr>
              <p:nvPr/>
            </p:nvSpPr>
            <p:spPr>
              <a:xfrm>
                <a:off x="1752600" y="990600"/>
                <a:ext cx="2057400" cy="60882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A" sz="1200" dirty="0">
                    <a:solidFill>
                      <a:schemeClr val="bg1"/>
                    </a:solidFill>
                    <a:latin typeface="+mn-lt"/>
                    <a:ea typeface="+mn-ea"/>
                    <a:cs typeface="+mn-cs"/>
                  </a:rPr>
                  <a:t>Do you have a</a:t>
                </a:r>
              </a:p>
              <a:p>
                <a:pPr>
                  <a:lnSpc>
                    <a:spcPct val="100000"/>
                  </a:lnSpc>
                </a:pPr>
                <a:r>
                  <a:rPr lang="en-CA" sz="1200" dirty="0">
                    <a:solidFill>
                      <a:schemeClr val="bg1"/>
                    </a:solidFill>
                    <a:latin typeface="+mn-lt"/>
                    <a:ea typeface="+mn-ea"/>
                    <a:cs typeface="+mn-cs"/>
                  </a:rPr>
                  <a:t>New IDEA / DISCOVERY ?</a:t>
                </a:r>
              </a:p>
            </p:txBody>
          </p:sp>
          <p:sp>
            <p:nvSpPr>
              <p:cNvPr id="65" name="Rounded Rectangle 64"/>
              <p:cNvSpPr/>
              <p:nvPr/>
            </p:nvSpPr>
            <p:spPr>
              <a:xfrm>
                <a:off x="1947683" y="1674221"/>
                <a:ext cx="1633717" cy="230779"/>
              </a:xfrm>
              <a:prstGeom prst="roundRect">
                <a:avLst>
                  <a:gd name="adj" fmla="val 5157"/>
                </a:avLst>
              </a:prstGeom>
              <a:solidFill>
                <a:schemeClr val="tx2">
                  <a:lumMod val="50000"/>
                </a:schemeClr>
              </a:solidFill>
              <a:ln w="952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CA" sz="1000" dirty="0">
                    <a:solidFill>
                      <a:schemeClr val="bg1"/>
                    </a:solidFill>
                  </a:rPr>
                  <a:t>SUBMIT A </a:t>
                </a:r>
                <a:r>
                  <a:rPr lang="en-CA" sz="1000" dirty="0" smtClean="0">
                    <a:solidFill>
                      <a:schemeClr val="bg1"/>
                    </a:solidFill>
                  </a:rPr>
                  <a:t>PRIORITY-CLAIM</a:t>
                </a:r>
                <a:endParaRPr lang="en-CA" sz="1000" dirty="0">
                  <a:solidFill>
                    <a:schemeClr val="bg1"/>
                  </a:solidFill>
                </a:endParaRPr>
              </a:p>
            </p:txBody>
          </p:sp>
          <p:sp>
            <p:nvSpPr>
              <p:cNvPr id="66" name="Rectangle 65"/>
              <p:cNvSpPr/>
              <p:nvPr/>
            </p:nvSpPr>
            <p:spPr>
              <a:xfrm>
                <a:off x="5410200" y="1066800"/>
                <a:ext cx="2477168" cy="1077218"/>
              </a:xfrm>
              <a:prstGeom prst="rect">
                <a:avLst/>
              </a:prstGeom>
            </p:spPr>
            <p:txBody>
              <a:bodyPr wrap="square">
                <a:spAutoFit/>
              </a:bodyPr>
              <a:lstStyle/>
              <a:p>
                <a:pPr>
                  <a:spcAft>
                    <a:spcPts val="800"/>
                  </a:spcAft>
                </a:pPr>
                <a:r>
                  <a:rPr lang="en-US" sz="1100" dirty="0" smtClean="0">
                    <a:solidFill>
                      <a:schemeClr val="bg1"/>
                    </a:solidFill>
                  </a:rPr>
                  <a:t>1. REGISTER your IDEAS </a:t>
                </a:r>
                <a:r>
                  <a:rPr lang="en-US" sz="1100" dirty="0">
                    <a:solidFill>
                      <a:schemeClr val="bg1"/>
                    </a:solidFill>
                  </a:rPr>
                  <a:t>&amp; </a:t>
                </a:r>
                <a:r>
                  <a:rPr lang="en-US" sz="1100" dirty="0" smtClean="0">
                    <a:solidFill>
                      <a:schemeClr val="bg1"/>
                    </a:solidFill>
                  </a:rPr>
                  <a:t>DISCOVERIES</a:t>
                </a:r>
                <a:endParaRPr lang="en-US" sz="1100" dirty="0">
                  <a:solidFill>
                    <a:schemeClr val="bg1"/>
                  </a:solidFill>
                </a:endParaRPr>
              </a:p>
              <a:p>
                <a:pPr>
                  <a:spcAft>
                    <a:spcPts val="800"/>
                  </a:spcAft>
                </a:pPr>
                <a:r>
                  <a:rPr lang="en-US" sz="1100" dirty="0" smtClean="0">
                    <a:solidFill>
                      <a:schemeClr val="bg1"/>
                    </a:solidFill>
                  </a:rPr>
                  <a:t>2</a:t>
                </a:r>
                <a:r>
                  <a:rPr lang="en-US" sz="1100" dirty="0">
                    <a:solidFill>
                      <a:schemeClr val="bg1"/>
                    </a:solidFill>
                  </a:rPr>
                  <a:t>. Publish </a:t>
                </a:r>
                <a:r>
                  <a:rPr lang="en-US" sz="1100" dirty="0" smtClean="0">
                    <a:solidFill>
                      <a:schemeClr val="bg1"/>
                    </a:solidFill>
                  </a:rPr>
                  <a:t>a PRIORITY-CLAIM</a:t>
                </a:r>
              </a:p>
              <a:p>
                <a:pPr>
                  <a:spcAft>
                    <a:spcPts val="800"/>
                  </a:spcAft>
                </a:pPr>
                <a:r>
                  <a:rPr lang="en-US" sz="1100" dirty="0" smtClean="0">
                    <a:solidFill>
                      <a:schemeClr val="bg1"/>
                    </a:solidFill>
                  </a:rPr>
                  <a:t>3</a:t>
                </a:r>
                <a:r>
                  <a:rPr lang="en-US" sz="1100" dirty="0">
                    <a:solidFill>
                      <a:schemeClr val="bg1"/>
                    </a:solidFill>
                  </a:rPr>
                  <a:t>. </a:t>
                </a:r>
                <a:r>
                  <a:rPr lang="en-US" sz="1100" dirty="0" smtClean="0">
                    <a:solidFill>
                      <a:schemeClr val="bg1"/>
                    </a:solidFill>
                  </a:rPr>
                  <a:t>Receive a PRIORITY-CERTIFICATE</a:t>
                </a:r>
              </a:p>
              <a:p>
                <a:pPr>
                  <a:spcAft>
                    <a:spcPts val="800"/>
                  </a:spcAft>
                </a:pPr>
                <a:r>
                  <a:rPr lang="en-US" sz="1100" dirty="0" smtClean="0">
                    <a:solidFill>
                      <a:schemeClr val="bg1"/>
                    </a:solidFill>
                  </a:rPr>
                  <a:t>4</a:t>
                </a:r>
                <a:r>
                  <a:rPr lang="en-US" sz="1100" dirty="0">
                    <a:solidFill>
                      <a:schemeClr val="bg1"/>
                    </a:solidFill>
                  </a:rPr>
                  <a:t>. </a:t>
                </a:r>
                <a:r>
                  <a:rPr lang="en-US" sz="1100" dirty="0" smtClean="0">
                    <a:solidFill>
                      <a:schemeClr val="bg1"/>
                    </a:solidFill>
                  </a:rPr>
                  <a:t>Have your idea RATED &amp; RANKED</a:t>
                </a:r>
                <a:endParaRPr lang="en-US" sz="1100" dirty="0">
                  <a:solidFill>
                    <a:schemeClr val="bg1"/>
                  </a:solidFill>
                </a:endParaRPr>
              </a:p>
            </p:txBody>
          </p:sp>
          <p:sp>
            <p:nvSpPr>
              <p:cNvPr id="67" name="Rectangle 66"/>
              <p:cNvSpPr/>
              <p:nvPr/>
            </p:nvSpPr>
            <p:spPr>
              <a:xfrm>
                <a:off x="2438400" y="438090"/>
                <a:ext cx="4538124" cy="400110"/>
              </a:xfrm>
              <a:prstGeom prst="rect">
                <a:avLst/>
              </a:prstGeom>
            </p:spPr>
            <p:txBody>
              <a:bodyPr wrap="square">
                <a:spAutoFit/>
              </a:bodyPr>
              <a:lstStyle/>
              <a:p>
                <a:pPr algn="ctr">
                  <a:spcAft>
                    <a:spcPts val="1800"/>
                  </a:spcAft>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This is MY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IDEA! </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 and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 </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can prove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it</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8" name="Rectangle 67"/>
              <p:cNvSpPr/>
              <p:nvPr/>
            </p:nvSpPr>
            <p:spPr>
              <a:xfrm>
                <a:off x="76200" y="2286000"/>
                <a:ext cx="8985504"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u="sng" dirty="0" smtClean="0"/>
                  <a:t>Registration of Ideas  </a:t>
                </a:r>
                <a:r>
                  <a:rPr lang="en-US" sz="1100" dirty="0" smtClean="0"/>
                  <a:t>                </a:t>
                </a:r>
                <a:r>
                  <a:rPr lang="en-US" sz="1100" u="sng" dirty="0" smtClean="0"/>
                  <a:t>Priority-Claims</a:t>
                </a:r>
                <a:r>
                  <a:rPr lang="en-US" sz="1100" dirty="0" smtClean="0"/>
                  <a:t>                 </a:t>
                </a:r>
                <a:r>
                  <a:rPr lang="en-US" sz="1100" u="sng" dirty="0" smtClean="0"/>
                  <a:t>Priority-Certificates</a:t>
                </a:r>
                <a:r>
                  <a:rPr lang="en-US" sz="1100" dirty="0" smtClean="0"/>
                  <a:t>                 </a:t>
                </a:r>
                <a:r>
                  <a:rPr lang="en-US" sz="1100" u="sng" dirty="0" smtClean="0"/>
                  <a:t>Rating &amp; Ranking Ideas</a:t>
                </a:r>
                <a:r>
                  <a:rPr lang="en-US" sz="1100" dirty="0" smtClean="0"/>
                  <a:t>   </a:t>
                </a:r>
                <a:endParaRPr lang="en-US" sz="1100" dirty="0"/>
              </a:p>
            </p:txBody>
          </p:sp>
        </p:grpSp>
        <p:sp>
          <p:nvSpPr>
            <p:cNvPr id="168" name="TextBox 167"/>
            <p:cNvSpPr txBox="1"/>
            <p:nvPr/>
          </p:nvSpPr>
          <p:spPr>
            <a:xfrm>
              <a:off x="1981200" y="2721858"/>
              <a:ext cx="5571049" cy="630942"/>
            </a:xfrm>
            <a:prstGeom prst="rect">
              <a:avLst/>
            </a:prstGeom>
            <a:noFill/>
          </p:spPr>
          <p:txBody>
            <a:bodyPr wrap="square" rtlCol="0">
              <a:spAutoFit/>
            </a:bodyPr>
            <a:lstStyle/>
            <a:p>
              <a:pPr algn="ctr">
                <a:spcAft>
                  <a:spcPts val="1200"/>
                </a:spcAft>
              </a:pPr>
              <a:r>
                <a:rPr lang="en-US" sz="1400" b="1" u="sng" dirty="0" smtClean="0">
                  <a:latin typeface="Candara" panose="020E0502030303020204" pitchFamily="34" charset="0"/>
                </a:rPr>
                <a:t>Priority-Claims Registry</a:t>
              </a:r>
              <a:endParaRPr lang="en-US" sz="1400" b="1" u="sng" dirty="0">
                <a:latin typeface="Candara" panose="020E0502030303020204" pitchFamily="34" charset="0"/>
              </a:endParaRPr>
            </a:p>
            <a:p>
              <a:pPr algn="ctr">
                <a:spcAft>
                  <a:spcPts val="300"/>
                </a:spcAft>
              </a:pPr>
              <a:r>
                <a:rPr lang="en-US" sz="1100" dirty="0" smtClean="0">
                  <a:latin typeface="Candara" panose="020E0502030303020204" pitchFamily="34" charset="0"/>
                </a:rPr>
                <a:t>VIEW, SEARCH &amp; REVIEW millions of IDEAS &amp; DISCOVERIES</a:t>
              </a:r>
            </a:p>
          </p:txBody>
        </p:sp>
      </p:grpSp>
      <p:sp>
        <p:nvSpPr>
          <p:cNvPr id="26" name="Rounded Rectangle 25"/>
          <p:cNvSpPr/>
          <p:nvPr/>
        </p:nvSpPr>
        <p:spPr>
          <a:xfrm>
            <a:off x="569893" y="914400"/>
            <a:ext cx="8040707" cy="3352800"/>
          </a:xfrm>
          <a:prstGeom prst="roundRect">
            <a:avLst>
              <a:gd name="adj" fmla="val 4852"/>
            </a:avLst>
          </a:prstGeom>
          <a:pattFill prst="dkUpDiag">
            <a:fgClr>
              <a:schemeClr val="bg1">
                <a:lumMod val="95000"/>
              </a:schemeClr>
            </a:fgClr>
            <a:bgClr>
              <a:schemeClr val="bg1"/>
            </a:bgClr>
          </a:pattFill>
          <a:ln w="19050">
            <a:solidFill>
              <a:schemeClr val="bg1">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713314" y="1271587"/>
            <a:ext cx="7668686" cy="2462213"/>
          </a:xfrm>
          <a:prstGeom prst="rect">
            <a:avLst/>
          </a:prstGeom>
          <a:noFill/>
          <a:ln>
            <a:noFill/>
          </a:ln>
        </p:spPr>
        <p:txBody>
          <a:bodyPr wrap="square" rtlCol="0">
            <a:spAutoFit/>
          </a:bodyPr>
          <a:lstStyle/>
          <a:p>
            <a:pPr algn="ctr"/>
            <a:endParaRPr lang="en-US" sz="500" b="1" u="sng" dirty="0" smtClean="0"/>
          </a:p>
          <a:p>
            <a:pPr algn="ctr">
              <a:spcAft>
                <a:spcPts val="600"/>
              </a:spcAft>
            </a:pPr>
            <a:r>
              <a:rPr lang="en-US" sz="2400" b="1" dirty="0" smtClean="0"/>
              <a:t>Writing &amp; publishing priority-claims is </a:t>
            </a:r>
            <a:r>
              <a:rPr lang="en-US" sz="2400" b="1" dirty="0" smtClean="0">
                <a:solidFill>
                  <a:srgbClr val="0000FF"/>
                </a:solidFill>
              </a:rPr>
              <a:t>QUICK</a:t>
            </a:r>
            <a:r>
              <a:rPr lang="en-US" sz="2400" b="1" dirty="0" smtClean="0">
                <a:solidFill>
                  <a:srgbClr val="0066FF"/>
                </a:solidFill>
              </a:rPr>
              <a:t> </a:t>
            </a:r>
            <a:r>
              <a:rPr lang="en-US" sz="2400" b="1" smtClean="0"/>
              <a:t>and </a:t>
            </a:r>
            <a:r>
              <a:rPr lang="en-US" sz="2400" b="1" smtClean="0">
                <a:solidFill>
                  <a:srgbClr val="0000FF"/>
                </a:solidFill>
              </a:rPr>
              <a:t>SIMPLE </a:t>
            </a:r>
            <a:endParaRPr lang="en-US" sz="2400" dirty="0" smtClean="0">
              <a:solidFill>
                <a:srgbClr val="0000FF"/>
              </a:solidFill>
            </a:endParaRPr>
          </a:p>
          <a:p>
            <a:pPr algn="ctr">
              <a:spcAft>
                <a:spcPts val="1200"/>
              </a:spcAft>
            </a:pPr>
            <a:endParaRPr lang="en-US" sz="700" dirty="0" smtClean="0">
              <a:solidFill>
                <a:srgbClr val="FF0000"/>
              </a:solidFill>
            </a:endParaRPr>
          </a:p>
          <a:p>
            <a:pPr algn="ctr">
              <a:spcAft>
                <a:spcPts val="1200"/>
              </a:spcAft>
            </a:pPr>
            <a:endParaRPr lang="en-US" sz="1600" dirty="0" smtClean="0">
              <a:solidFill>
                <a:srgbClr val="FF0000"/>
              </a:solidFill>
            </a:endParaRPr>
          </a:p>
          <a:p>
            <a:pPr algn="ctr">
              <a:spcAft>
                <a:spcPts val="2400"/>
              </a:spcAft>
            </a:pPr>
            <a:r>
              <a:rPr lang="en-US" sz="2200" b="1" dirty="0" smtClean="0">
                <a:solidFill>
                  <a:srgbClr val="FF0000"/>
                </a:solidFill>
              </a:rPr>
              <a:t>2 hours! … tell me your idea …</a:t>
            </a:r>
            <a:endParaRPr lang="en-US" sz="1400" dirty="0"/>
          </a:p>
          <a:p>
            <a:pPr algn="ctr">
              <a:spcAft>
                <a:spcPts val="600"/>
              </a:spcAft>
            </a:pPr>
            <a:endParaRPr lang="en-US" sz="1400" dirty="0"/>
          </a:p>
          <a:p>
            <a:pPr algn="ctr">
              <a:spcAft>
                <a:spcPts val="600"/>
              </a:spcAft>
            </a:pPr>
            <a:r>
              <a:rPr lang="en-US" sz="1600" b="1" dirty="0" smtClean="0"/>
              <a:t>unlike publishing journal articles </a:t>
            </a:r>
            <a:r>
              <a:rPr lang="en-US" sz="1600" dirty="0" smtClean="0"/>
              <a:t>… </a:t>
            </a:r>
            <a:r>
              <a:rPr lang="en-US" sz="1600" b="1" dirty="0" smtClean="0"/>
              <a:t>which takes lots of TIME, EFFORT</a:t>
            </a:r>
            <a:r>
              <a:rPr lang="en-US" sz="1600" dirty="0" smtClean="0"/>
              <a:t> &amp; </a:t>
            </a:r>
            <a:r>
              <a:rPr lang="en-US" sz="1600" b="1" dirty="0" smtClean="0"/>
              <a:t>RESOURCES</a:t>
            </a:r>
            <a:endParaRPr lang="en-US" sz="1600" b="1" i="1" dirty="0" smtClean="0"/>
          </a:p>
        </p:txBody>
      </p:sp>
      <p:sp>
        <p:nvSpPr>
          <p:cNvPr id="4" name="Slide Number Placeholder 3"/>
          <p:cNvSpPr>
            <a:spLocks noGrp="1"/>
          </p:cNvSpPr>
          <p:nvPr>
            <p:ph type="sldNum" sz="quarter" idx="12"/>
          </p:nvPr>
        </p:nvSpPr>
        <p:spPr/>
        <p:txBody>
          <a:bodyPr/>
          <a:lstStyle/>
          <a:p>
            <a:fld id="{7912CF97-8A43-49E5-8AB3-BDCE887F3C6B}" type="slidenum">
              <a:rPr lang="en-US" smtClean="0"/>
              <a:t>25</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95215656"/>
      </p:ext>
    </p:extLst>
  </p:cSld>
  <p:clrMapOvr>
    <a:masterClrMapping/>
  </p:clrMapOvr>
  <mc:AlternateContent xmlns:mc="http://schemas.openxmlformats.org/markup-compatibility/2006" xmlns:p14="http://schemas.microsoft.com/office/powerpoint/2010/main">
    <mc:Choice Requires="p14">
      <p:transition spd="slow" p14:dur="2000" advTm="16203"/>
    </mc:Choice>
    <mc:Fallback xmlns="">
      <p:transition spd="slow" advTm="16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256178"/>
            <a:ext cx="8382000" cy="4280659"/>
          </a:xfrm>
          <a:prstGeom prst="rect">
            <a:avLst/>
          </a:prstGeom>
          <a:noFill/>
        </p:spPr>
        <p:txBody>
          <a:bodyPr wrap="square" rtlCol="0">
            <a:spAutoFit/>
          </a:bodyPr>
          <a:lstStyle/>
          <a:p>
            <a:pPr algn="ctr">
              <a:spcAft>
                <a:spcPts val="600"/>
              </a:spcAft>
            </a:pPr>
            <a:r>
              <a:rPr lang="en-US" b="1" dirty="0" smtClean="0">
                <a:latin typeface="Times New Roman" panose="02020603050405020304" pitchFamily="18" charset="0"/>
                <a:cs typeface="Times New Roman" panose="02020603050405020304" pitchFamily="18" charset="0"/>
              </a:rPr>
              <a:t>I</a:t>
            </a:r>
            <a:r>
              <a:rPr lang="en-US" sz="2000" b="1" dirty="0" smtClean="0"/>
              <a:t>. REGISTRY provides a </a:t>
            </a:r>
            <a:r>
              <a:rPr lang="en-US" sz="2000" b="1" dirty="0" smtClean="0">
                <a:solidFill>
                  <a:srgbClr val="FF0000"/>
                </a:solidFill>
              </a:rPr>
              <a:t>VOICE</a:t>
            </a:r>
            <a:r>
              <a:rPr lang="en-US" sz="2000" b="1" dirty="0" smtClean="0">
                <a:solidFill>
                  <a:srgbClr val="FF0066"/>
                </a:solidFill>
              </a:rPr>
              <a:t> </a:t>
            </a:r>
            <a:r>
              <a:rPr lang="en-US" sz="2000" b="1" dirty="0" smtClean="0"/>
              <a:t>to</a:t>
            </a:r>
          </a:p>
          <a:p>
            <a:pPr algn="ctr">
              <a:spcAft>
                <a:spcPts val="1200"/>
              </a:spcAft>
            </a:pPr>
            <a:r>
              <a:rPr lang="en-US" sz="2000" b="1" dirty="0" smtClean="0"/>
              <a:t>the </a:t>
            </a:r>
            <a:r>
              <a:rPr lang="en-US" sz="2000" b="1" dirty="0">
                <a:solidFill>
                  <a:srgbClr val="0000FF"/>
                </a:solidFill>
              </a:rPr>
              <a:t>LESS-INFLUENTIAL</a:t>
            </a:r>
            <a:r>
              <a:rPr lang="en-US" sz="2000" b="1" dirty="0">
                <a:solidFill>
                  <a:srgbClr val="FF0066"/>
                </a:solidFill>
              </a:rPr>
              <a:t> </a:t>
            </a:r>
            <a:r>
              <a:rPr lang="en-US" sz="2000" b="1" dirty="0"/>
              <a:t>innovators of the </a:t>
            </a:r>
            <a:r>
              <a:rPr lang="en-US" sz="2000" b="1" dirty="0" smtClean="0"/>
              <a:t>world</a:t>
            </a:r>
            <a:endParaRPr lang="en-US" sz="2000" dirty="0" smtClean="0"/>
          </a:p>
          <a:p>
            <a:pPr>
              <a:spcAft>
                <a:spcPts val="600"/>
              </a:spcAft>
            </a:pPr>
            <a:endParaRPr lang="en-US" sz="1500" dirty="0" smtClean="0"/>
          </a:p>
          <a:p>
            <a:pPr>
              <a:spcBef>
                <a:spcPts val="600"/>
              </a:spcBef>
              <a:spcAft>
                <a:spcPts val="600"/>
              </a:spcAft>
            </a:pPr>
            <a:r>
              <a:rPr lang="en-US" sz="1600" dirty="0" smtClean="0"/>
              <a:t>LESS-INFLUENTIAL innovators:</a:t>
            </a:r>
          </a:p>
          <a:p>
            <a:pPr marL="285750" indent="-285750">
              <a:spcAft>
                <a:spcPts val="300"/>
              </a:spcAft>
              <a:buFont typeface="Arial" panose="020B0604020202020204" pitchFamily="34" charset="0"/>
              <a:buChar char="•"/>
            </a:pPr>
            <a:r>
              <a:rPr lang="en-US" sz="1500" dirty="0" smtClean="0"/>
              <a:t>students</a:t>
            </a:r>
            <a:r>
              <a:rPr lang="en-US" sz="1500" dirty="0"/>
              <a:t>, interns, young </a:t>
            </a:r>
            <a:r>
              <a:rPr lang="en-US" sz="1500" dirty="0" smtClean="0"/>
              <a:t>professionals, independents …  </a:t>
            </a:r>
          </a:p>
          <a:p>
            <a:pPr marL="285750" indent="-285750">
              <a:spcAft>
                <a:spcPts val="600"/>
              </a:spcAft>
              <a:buFont typeface="Arial" panose="020B0604020202020204" pitchFamily="34" charset="0"/>
              <a:buChar char="•"/>
            </a:pPr>
            <a:r>
              <a:rPr lang="en-US" sz="1500" dirty="0" smtClean="0"/>
              <a:t>in </a:t>
            </a:r>
            <a:r>
              <a:rPr lang="en-US" sz="1500" dirty="0"/>
              <a:t>high-potential but developing countries (e.g. </a:t>
            </a:r>
            <a:r>
              <a:rPr lang="en-US" sz="1500" dirty="0">
                <a:solidFill>
                  <a:srgbClr val="0000FF"/>
                </a:solidFill>
              </a:rPr>
              <a:t>India, </a:t>
            </a:r>
            <a:r>
              <a:rPr lang="en-US" sz="1500">
                <a:solidFill>
                  <a:srgbClr val="0000FF"/>
                </a:solidFill>
              </a:rPr>
              <a:t>China</a:t>
            </a:r>
            <a:r>
              <a:rPr lang="en-US" sz="1500" smtClean="0">
                <a:solidFill>
                  <a:srgbClr val="0000FF"/>
                </a:solidFill>
              </a:rPr>
              <a:t>, Russia, Romania</a:t>
            </a:r>
            <a:r>
              <a:rPr lang="en-US" sz="1500" dirty="0">
                <a:solidFill>
                  <a:srgbClr val="0000FF"/>
                </a:solidFill>
              </a:rPr>
              <a:t>, Brazil </a:t>
            </a:r>
            <a:r>
              <a:rPr lang="en-US" sz="1500" dirty="0"/>
              <a:t>… </a:t>
            </a:r>
            <a:r>
              <a:rPr lang="en-US" sz="1500" dirty="0" smtClean="0"/>
              <a:t>)</a:t>
            </a:r>
            <a:endParaRPr lang="en-US" sz="1500" dirty="0"/>
          </a:p>
          <a:p>
            <a:pPr>
              <a:spcAft>
                <a:spcPts val="600"/>
              </a:spcAft>
            </a:pPr>
            <a:endParaRPr lang="en-US" sz="1500" b="1" u="sng" dirty="0" smtClean="0"/>
          </a:p>
          <a:p>
            <a:pPr>
              <a:lnSpc>
                <a:spcPts val="2200"/>
              </a:lnSpc>
              <a:spcBef>
                <a:spcPts val="600"/>
              </a:spcBef>
              <a:spcAft>
                <a:spcPts val="600"/>
              </a:spcAft>
            </a:pPr>
            <a:r>
              <a:rPr lang="en-US" sz="1600" b="1" dirty="0" smtClean="0"/>
              <a:t>LESS-INFLUENTIAL </a:t>
            </a:r>
            <a:r>
              <a:rPr lang="en-US" sz="1600" dirty="0" smtClean="0"/>
              <a:t>innovators have major </a:t>
            </a:r>
            <a:r>
              <a:rPr lang="en-US" sz="1600" b="1" dirty="0" smtClean="0"/>
              <a:t>DIFFICULTIES PUBLISHING</a:t>
            </a:r>
            <a:r>
              <a:rPr lang="en-US" sz="1600" dirty="0" smtClean="0"/>
              <a:t> in Journals </a:t>
            </a:r>
            <a:r>
              <a:rPr lang="en-US" sz="1500" dirty="0" smtClean="0"/>
              <a:t>(if you don’t have the right credentials … your article is rejected right away …) </a:t>
            </a:r>
          </a:p>
          <a:p>
            <a:pPr>
              <a:spcBef>
                <a:spcPts val="600"/>
              </a:spcBef>
              <a:spcAft>
                <a:spcPts val="600"/>
              </a:spcAft>
            </a:pPr>
            <a:endParaRPr lang="en-US" sz="2000" dirty="0" smtClean="0"/>
          </a:p>
          <a:p>
            <a:pPr algn="ctr">
              <a:spcAft>
                <a:spcPts val="600"/>
              </a:spcAft>
            </a:pPr>
            <a:r>
              <a:rPr lang="en-US" sz="1600" b="1" dirty="0" smtClean="0"/>
              <a:t>REGISTRY … where </a:t>
            </a:r>
            <a:r>
              <a:rPr lang="en-US" sz="1600" b="1" dirty="0" smtClean="0">
                <a:solidFill>
                  <a:srgbClr val="0000FF"/>
                </a:solidFill>
              </a:rPr>
              <a:t>LESS-INFLUENTIAL</a:t>
            </a:r>
            <a:r>
              <a:rPr lang="en-US" sz="1600" b="1" dirty="0" smtClean="0">
                <a:solidFill>
                  <a:srgbClr val="0066FF"/>
                </a:solidFill>
              </a:rPr>
              <a:t> </a:t>
            </a:r>
            <a:r>
              <a:rPr lang="en-US" sz="1600" b="1" dirty="0" smtClean="0"/>
              <a:t>innovators can </a:t>
            </a:r>
            <a:r>
              <a:rPr lang="en-US" sz="1600" b="1" dirty="0" smtClean="0">
                <a:solidFill>
                  <a:srgbClr val="0000FF"/>
                </a:solidFill>
              </a:rPr>
              <a:t>QUICKLY </a:t>
            </a:r>
            <a:r>
              <a:rPr lang="en-US" sz="1600" b="1" dirty="0" smtClean="0"/>
              <a:t>&amp; </a:t>
            </a:r>
            <a:r>
              <a:rPr lang="en-US" sz="1600" b="1" dirty="0" smtClean="0">
                <a:solidFill>
                  <a:srgbClr val="0000FF"/>
                </a:solidFill>
              </a:rPr>
              <a:t>EASILY publish </a:t>
            </a:r>
            <a:r>
              <a:rPr lang="en-US" sz="1600" b="1" dirty="0" smtClean="0"/>
              <a:t>their ideas</a:t>
            </a:r>
          </a:p>
          <a:p>
            <a:pPr algn="ctr">
              <a:spcAft>
                <a:spcPts val="600"/>
              </a:spcAft>
            </a:pPr>
            <a:r>
              <a:rPr lang="en-US" sz="1600" dirty="0" smtClean="0"/>
              <a:t>(… ideas are viewed … peer reviewed … promoted)</a:t>
            </a:r>
          </a:p>
        </p:txBody>
      </p:sp>
      <p:sp>
        <p:nvSpPr>
          <p:cNvPr id="6" name="TextBox 5"/>
          <p:cNvSpPr txBox="1"/>
          <p:nvPr/>
        </p:nvSpPr>
        <p:spPr>
          <a:xfrm>
            <a:off x="381000" y="4891951"/>
            <a:ext cx="8382000" cy="1585049"/>
          </a:xfrm>
          <a:prstGeom prst="rect">
            <a:avLst/>
          </a:prstGeom>
          <a:solidFill>
            <a:schemeClr val="bg1">
              <a:lumMod val="95000"/>
            </a:schemeClr>
          </a:solidFill>
          <a:ln>
            <a:solidFill>
              <a:schemeClr val="bg1">
                <a:lumMod val="75000"/>
              </a:schemeClr>
            </a:solidFill>
          </a:ln>
        </p:spPr>
        <p:txBody>
          <a:bodyPr wrap="square" rtlCol="0">
            <a:spAutoFit/>
          </a:bodyPr>
          <a:lstStyle/>
          <a:p>
            <a:pPr algn="ctr">
              <a:spcAft>
                <a:spcPts val="600"/>
              </a:spcAft>
            </a:pPr>
            <a:endParaRPr lang="en-US" sz="500" b="1" dirty="0" smtClean="0"/>
          </a:p>
          <a:p>
            <a:pPr algn="ctr">
              <a:spcAft>
                <a:spcPts val="1800"/>
              </a:spcAft>
            </a:pPr>
            <a:r>
              <a:rPr lang="en-US" sz="2000" b="1" dirty="0" smtClean="0"/>
              <a:t>people </a:t>
            </a:r>
            <a:r>
              <a:rPr lang="en-US" sz="2000" b="1" dirty="0"/>
              <a:t>have a </a:t>
            </a:r>
            <a:r>
              <a:rPr lang="en-US" sz="2000" b="1" u="sng" dirty="0"/>
              <a:t>RIGHT to publish</a:t>
            </a:r>
            <a:r>
              <a:rPr lang="en-US" sz="2000" b="1" dirty="0"/>
              <a:t> their ideas on </a:t>
            </a:r>
            <a:r>
              <a:rPr lang="en-US" sz="2000" b="1" dirty="0" smtClean="0"/>
              <a:t>the REGISTRY</a:t>
            </a:r>
            <a:endParaRPr lang="en-US" sz="2000" dirty="0" smtClean="0"/>
          </a:p>
          <a:p>
            <a:pPr algn="ctr">
              <a:spcAft>
                <a:spcPts val="1200"/>
              </a:spcAft>
            </a:pPr>
            <a:r>
              <a:rPr lang="en-US" sz="1600" dirty="0" smtClean="0"/>
              <a:t>our RATING &amp; REVIEW </a:t>
            </a:r>
            <a:r>
              <a:rPr lang="en-US" sz="1600" dirty="0"/>
              <a:t>system separates the </a:t>
            </a:r>
            <a:r>
              <a:rPr lang="en-US" sz="1600" b="1" dirty="0"/>
              <a:t>GOOD ideas </a:t>
            </a:r>
            <a:r>
              <a:rPr lang="en-US" sz="1600" dirty="0"/>
              <a:t>from </a:t>
            </a:r>
            <a:r>
              <a:rPr lang="en-US" sz="1600" b="1" dirty="0" smtClean="0"/>
              <a:t>BAD ideas</a:t>
            </a:r>
          </a:p>
          <a:p>
            <a:pPr algn="ctr">
              <a:spcAft>
                <a:spcPts val="600"/>
              </a:spcAft>
            </a:pPr>
            <a:r>
              <a:rPr lang="en-US" sz="1600" dirty="0" smtClean="0"/>
              <a:t>$100 fee keeps away the bogus claims</a:t>
            </a:r>
          </a:p>
          <a:p>
            <a:pPr algn="ctr">
              <a:spcAft>
                <a:spcPts val="600"/>
              </a:spcAft>
            </a:pPr>
            <a:endParaRPr lang="en-US" sz="500" dirty="0"/>
          </a:p>
        </p:txBody>
      </p:sp>
      <p:sp>
        <p:nvSpPr>
          <p:cNvPr id="3" name="Slide Number Placeholder 2"/>
          <p:cNvSpPr>
            <a:spLocks noGrp="1"/>
          </p:cNvSpPr>
          <p:nvPr>
            <p:ph type="sldNum" sz="quarter" idx="12"/>
          </p:nvPr>
        </p:nvSpPr>
        <p:spPr/>
        <p:txBody>
          <a:bodyPr/>
          <a:lstStyle/>
          <a:p>
            <a:fld id="{7912CF97-8A43-49E5-8AB3-BDCE887F3C6B}" type="slidenum">
              <a:rPr lang="en-US" smtClean="0"/>
              <a:t>26</a:t>
            </a:fld>
            <a:endParaRPr lang="en-US" dirty="0"/>
          </a:p>
        </p:txBody>
      </p:sp>
      <p:sp>
        <p:nvSpPr>
          <p:cNvPr id="9" name="Rectangle 8"/>
          <p:cNvSpPr/>
          <p:nvPr/>
        </p:nvSpPr>
        <p:spPr>
          <a:xfrm>
            <a:off x="228600" y="152400"/>
            <a:ext cx="8686800" cy="23622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2667000"/>
            <a:ext cx="8686800" cy="186983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28600" y="4759563"/>
            <a:ext cx="8686800" cy="186983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17226769"/>
      </p:ext>
    </p:extLst>
  </p:cSld>
  <p:clrMapOvr>
    <a:masterClrMapping/>
  </p:clrMapOvr>
  <mc:AlternateContent xmlns:mc="http://schemas.openxmlformats.org/markup-compatibility/2006" xmlns:p14="http://schemas.microsoft.com/office/powerpoint/2010/main">
    <mc:Choice Requires="p14">
      <p:transition spd="slow" p14:dur="2000" advTm="46696"/>
    </mc:Choice>
    <mc:Fallback xmlns="">
      <p:transition spd="slow" advTm="46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1"/>
                            </p:stCondLst>
                            <p:childTnLst>
                              <p:par>
                                <p:cTn id="8" presetID="22" presetClass="entr" presetSubtype="1"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par>
                          <p:cTn id="11" fill="hold">
                            <p:stCondLst>
                              <p:cond delay="1001"/>
                            </p:stCondLst>
                            <p:childTnLst>
                              <p:par>
                                <p:cTn id="12" presetID="10" presetClass="exit" presetSubtype="0" fill="hold" grpId="1" nodeType="afterEffect">
                                  <p:stCondLst>
                                    <p:cond delay="1300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par>
                          <p:cTn id="15" fill="hold">
                            <p:stCondLst>
                              <p:cond delay="14501"/>
                            </p:stCondLst>
                            <p:childTnLst>
                              <p:par>
                                <p:cTn id="16" presetID="22" presetClass="entr" presetSubtype="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par>
                          <p:cTn id="19" fill="hold">
                            <p:stCondLst>
                              <p:cond delay="15001"/>
                            </p:stCondLst>
                            <p:childTnLst>
                              <p:par>
                                <p:cTn id="20" presetID="10" presetClass="exit" presetSubtype="0" fill="hold" grpId="1" nodeType="afterEffect">
                                  <p:stCondLst>
                                    <p:cond delay="1100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par>
                          <p:cTn id="23" fill="hold">
                            <p:stCondLst>
                              <p:cond delay="26501"/>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bldLst>
      <p:bldP spid="9" grpId="0" animBg="1"/>
      <p:bldP spid="9" grpId="1" animBg="1"/>
      <p:bldP spid="11" grpId="0" animBg="1"/>
      <p:bldP spid="11" grpId="1"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12CF97-8A43-49E5-8AB3-BDCE887F3C6B}" type="slidenum">
              <a:rPr lang="en-US" smtClean="0"/>
              <a:t>27</a:t>
            </a:fld>
            <a:endParaRPr lang="en-US" dirty="0"/>
          </a:p>
        </p:txBody>
      </p:sp>
      <p:sp>
        <p:nvSpPr>
          <p:cNvPr id="4" name="TextBox 3"/>
          <p:cNvSpPr txBox="1"/>
          <p:nvPr/>
        </p:nvSpPr>
        <p:spPr>
          <a:xfrm>
            <a:off x="573657" y="159633"/>
            <a:ext cx="7808344" cy="5278368"/>
          </a:xfrm>
          <a:prstGeom prst="rect">
            <a:avLst/>
          </a:prstGeom>
          <a:noFill/>
        </p:spPr>
        <p:txBody>
          <a:bodyPr wrap="square" rtlCol="0">
            <a:spAutoFit/>
          </a:bodyPr>
          <a:lstStyle/>
          <a:p>
            <a:pPr algn="ctr">
              <a:spcAft>
                <a:spcPts val="1200"/>
              </a:spcAft>
            </a:pPr>
            <a:endParaRPr lang="en-US" sz="1600" b="1" dirty="0" smtClean="0"/>
          </a:p>
          <a:p>
            <a:pPr algn="ctr">
              <a:spcAft>
                <a:spcPts val="1200"/>
              </a:spcAft>
            </a:pPr>
            <a:r>
              <a:rPr lang="en-US" sz="1600" b="1" dirty="0" smtClean="0">
                <a:latin typeface="Times New Roman" panose="02020603050405020304" pitchFamily="18" charset="0"/>
                <a:cs typeface="Times New Roman" panose="02020603050405020304" pitchFamily="18" charset="0"/>
              </a:rPr>
              <a:t>II</a:t>
            </a:r>
            <a:r>
              <a:rPr lang="en-US" b="1" dirty="0" smtClean="0"/>
              <a:t>. using </a:t>
            </a:r>
            <a:r>
              <a:rPr lang="en-US" b="1" dirty="0"/>
              <a:t>the Registry as a </a:t>
            </a:r>
            <a:r>
              <a:rPr lang="en-US" b="1" dirty="0" smtClean="0">
                <a:solidFill>
                  <a:srgbClr val="0000FF"/>
                </a:solidFill>
              </a:rPr>
              <a:t>QUICK </a:t>
            </a:r>
            <a:r>
              <a:rPr lang="en-US" b="1" dirty="0" smtClean="0"/>
              <a:t>way </a:t>
            </a:r>
            <a:r>
              <a:rPr lang="en-US" b="1" dirty="0"/>
              <a:t>to publish </a:t>
            </a:r>
            <a:r>
              <a:rPr lang="en-US" b="1" dirty="0" smtClean="0">
                <a:solidFill>
                  <a:srgbClr val="0000FF"/>
                </a:solidFill>
              </a:rPr>
              <a:t>EARLY-STAGE </a:t>
            </a:r>
            <a:r>
              <a:rPr lang="en-US" b="1" dirty="0">
                <a:solidFill>
                  <a:srgbClr val="0000FF"/>
                </a:solidFill>
              </a:rPr>
              <a:t>IDEAS</a:t>
            </a:r>
            <a:endParaRPr lang="en-US" b="1" dirty="0" smtClean="0"/>
          </a:p>
          <a:p>
            <a:pPr>
              <a:spcAft>
                <a:spcPts val="600"/>
              </a:spcAft>
            </a:pPr>
            <a:endParaRPr lang="en-US" sz="1600" dirty="0"/>
          </a:p>
          <a:p>
            <a:pPr lvl="1">
              <a:spcAft>
                <a:spcPts val="600"/>
              </a:spcAft>
            </a:pPr>
            <a:r>
              <a:rPr lang="en-US" sz="1500" dirty="0" smtClean="0"/>
              <a:t>The problem:</a:t>
            </a:r>
          </a:p>
          <a:p>
            <a:pPr marL="742950" lvl="1" indent="-285750">
              <a:spcAft>
                <a:spcPts val="600"/>
              </a:spcAft>
              <a:buFont typeface="Arial" panose="020B0604020202020204" pitchFamily="34" charset="0"/>
              <a:buChar char="•"/>
            </a:pPr>
            <a:r>
              <a:rPr lang="en-US" sz="1400" dirty="0" smtClean="0"/>
              <a:t>Journals </a:t>
            </a:r>
            <a:r>
              <a:rPr lang="en-US" sz="1400" dirty="0"/>
              <a:t>do not publish </a:t>
            </a:r>
            <a:r>
              <a:rPr lang="en-US" sz="1400" b="1" dirty="0">
                <a:solidFill>
                  <a:srgbClr val="0000FF"/>
                </a:solidFill>
              </a:rPr>
              <a:t>EARLY-STAGE </a:t>
            </a:r>
            <a:r>
              <a:rPr lang="en-US" sz="1400" b="1" dirty="0" smtClean="0">
                <a:solidFill>
                  <a:srgbClr val="0000FF"/>
                </a:solidFill>
              </a:rPr>
              <a:t>IDEAS </a:t>
            </a:r>
            <a:r>
              <a:rPr lang="en-US" sz="1400" b="1" dirty="0" smtClean="0"/>
              <a:t>&amp; </a:t>
            </a:r>
            <a:r>
              <a:rPr lang="en-US" sz="1400" b="1" dirty="0" smtClean="0">
                <a:solidFill>
                  <a:srgbClr val="0000FF"/>
                </a:solidFill>
              </a:rPr>
              <a:t>SINGLE IDEAS </a:t>
            </a:r>
            <a:r>
              <a:rPr lang="en-US" sz="1400" dirty="0" smtClean="0"/>
              <a:t>but </a:t>
            </a:r>
            <a:r>
              <a:rPr lang="en-US" sz="1400" dirty="0"/>
              <a:t>require validation by detailed studies (arguments, citations, experiments, data, collaborations, etc</a:t>
            </a:r>
            <a:r>
              <a:rPr lang="en-US" sz="1400" dirty="0" smtClean="0"/>
              <a:t>.)</a:t>
            </a:r>
          </a:p>
          <a:p>
            <a:pPr marL="742950" lvl="1" indent="-285750">
              <a:spcAft>
                <a:spcPts val="1200"/>
              </a:spcAft>
              <a:buFont typeface="Arial" panose="020B0604020202020204" pitchFamily="34" charset="0"/>
              <a:buChar char="•"/>
            </a:pPr>
            <a:r>
              <a:rPr lang="en-US" sz="1400" dirty="0"/>
              <a:t>Writing articles takes </a:t>
            </a:r>
            <a:r>
              <a:rPr lang="en-US" sz="1400" dirty="0" smtClean="0"/>
              <a:t>a </a:t>
            </a:r>
            <a:r>
              <a:rPr lang="en-US" sz="1400" b="1" dirty="0" smtClean="0">
                <a:solidFill>
                  <a:srgbClr val="0000FF"/>
                </a:solidFill>
              </a:rPr>
              <a:t>LONG TIME, EFFORT </a:t>
            </a:r>
            <a:r>
              <a:rPr lang="en-US" sz="1400" dirty="0" smtClean="0"/>
              <a:t>and </a:t>
            </a:r>
            <a:r>
              <a:rPr lang="en-US" sz="1400" b="1" dirty="0" smtClean="0">
                <a:solidFill>
                  <a:srgbClr val="0000FF"/>
                </a:solidFill>
              </a:rPr>
              <a:t>RESOURCES</a:t>
            </a:r>
            <a:endParaRPr lang="en-US" sz="1400" b="1" dirty="0" smtClean="0"/>
          </a:p>
          <a:p>
            <a:pPr marL="0" lvl="1" indent="-457200">
              <a:spcAft>
                <a:spcPts val="1200"/>
              </a:spcAft>
            </a:pPr>
            <a:endParaRPr lang="en-US" sz="400" dirty="0" smtClean="0"/>
          </a:p>
          <a:p>
            <a:pPr marL="0" lvl="1" indent="-457200">
              <a:lnSpc>
                <a:spcPct val="150000"/>
              </a:lnSpc>
              <a:spcAft>
                <a:spcPts val="1200"/>
              </a:spcAft>
            </a:pPr>
            <a:r>
              <a:rPr lang="en-US" sz="1600" dirty="0" smtClean="0"/>
              <a:t>… </a:t>
            </a:r>
            <a:r>
              <a:rPr lang="en-US" sz="1600" dirty="0"/>
              <a:t>innovator conceives idea … BUT </a:t>
            </a:r>
            <a:r>
              <a:rPr lang="en-US" sz="1600" b="1" u="sng" dirty="0"/>
              <a:t>does not have the </a:t>
            </a:r>
            <a:r>
              <a:rPr lang="en-US" sz="1600" b="1" u="sng" dirty="0">
                <a:solidFill>
                  <a:srgbClr val="FF0000"/>
                </a:solidFill>
              </a:rPr>
              <a:t>TIME</a:t>
            </a:r>
            <a:r>
              <a:rPr lang="en-US" sz="1600" b="1" u="sng" dirty="0"/>
              <a:t> to write a full journal article</a:t>
            </a:r>
            <a:r>
              <a:rPr lang="en-US" sz="1600" b="1" dirty="0"/>
              <a:t> </a:t>
            </a:r>
            <a:r>
              <a:rPr lang="en-US" sz="1600" dirty="0"/>
              <a:t>… at that moment idea’s value is uncertain … unclear if worth spending the time &amp; resources to write article … then idea is </a:t>
            </a:r>
            <a:r>
              <a:rPr lang="en-US" sz="1600" dirty="0" smtClean="0"/>
              <a:t>LOST (lots of good ideas are lost this way)</a:t>
            </a:r>
            <a:endParaRPr lang="en-US" sz="1600" b="1" dirty="0"/>
          </a:p>
          <a:p>
            <a:pPr indent="-457200">
              <a:spcAft>
                <a:spcPts val="1200"/>
              </a:spcAft>
            </a:pPr>
            <a:endParaRPr lang="en-US" b="1" dirty="0" smtClean="0"/>
          </a:p>
          <a:p>
            <a:pPr indent="-457200">
              <a:spcAft>
                <a:spcPts val="1200"/>
              </a:spcAft>
            </a:pPr>
            <a:r>
              <a:rPr lang="en-US" b="1" dirty="0" smtClean="0"/>
              <a:t>REGISTRY can be used to QUICKLY (</a:t>
            </a:r>
            <a:r>
              <a:rPr lang="en-US" b="1" dirty="0" smtClean="0">
                <a:solidFill>
                  <a:srgbClr val="0000FF"/>
                </a:solidFill>
              </a:rPr>
              <a:t>2 hours!) </a:t>
            </a:r>
            <a:r>
              <a:rPr lang="en-US" b="1" dirty="0" smtClean="0"/>
              <a:t>publish: </a:t>
            </a:r>
            <a:endParaRPr lang="en-US" dirty="0" smtClean="0">
              <a:solidFill>
                <a:srgbClr val="0000FF"/>
              </a:solidFill>
            </a:endParaRPr>
          </a:p>
          <a:p>
            <a:pPr marL="742950" lvl="2" indent="-285750">
              <a:spcAft>
                <a:spcPts val="600"/>
              </a:spcAft>
              <a:buFont typeface="Arial" panose="020B0604020202020204" pitchFamily="34" charset="0"/>
              <a:buChar char="•"/>
            </a:pPr>
            <a:r>
              <a:rPr lang="en-US" sz="1500" dirty="0" smtClean="0"/>
              <a:t>ideas for which one does NOT have the TIME to write an article</a:t>
            </a:r>
          </a:p>
          <a:p>
            <a:pPr marL="742950" lvl="2" indent="-285750">
              <a:spcAft>
                <a:spcPts val="600"/>
              </a:spcAft>
              <a:buFont typeface="Arial" panose="020B0604020202020204" pitchFamily="34" charset="0"/>
              <a:buChar char="•"/>
            </a:pPr>
            <a:r>
              <a:rPr lang="en-US" sz="1500" dirty="0" smtClean="0"/>
              <a:t>ideas which are difficult to publish in journals (e.g. </a:t>
            </a:r>
            <a:r>
              <a:rPr lang="en-US" sz="1500" dirty="0" smtClean="0">
                <a:solidFill>
                  <a:srgbClr val="0000FF"/>
                </a:solidFill>
              </a:rPr>
              <a:t>EARLY-STAGE IDEAS</a:t>
            </a:r>
            <a:r>
              <a:rPr lang="en-US" sz="1500" dirty="0" smtClean="0"/>
              <a:t> &amp; </a:t>
            </a:r>
            <a:r>
              <a:rPr lang="en-US" sz="1500" dirty="0" smtClean="0">
                <a:solidFill>
                  <a:srgbClr val="0000FF"/>
                </a:solidFill>
              </a:rPr>
              <a:t>SINGLE IDEAS</a:t>
            </a:r>
            <a:r>
              <a:rPr lang="en-US" sz="1500" dirty="0" smtClean="0"/>
              <a:t>) </a:t>
            </a:r>
          </a:p>
        </p:txBody>
      </p:sp>
      <p:sp>
        <p:nvSpPr>
          <p:cNvPr id="5" name="TextBox 4"/>
          <p:cNvSpPr txBox="1"/>
          <p:nvPr/>
        </p:nvSpPr>
        <p:spPr>
          <a:xfrm>
            <a:off x="569343" y="5816025"/>
            <a:ext cx="7965057" cy="661720"/>
          </a:xfrm>
          <a:prstGeom prst="rect">
            <a:avLst/>
          </a:prstGeom>
          <a:solidFill>
            <a:schemeClr val="bg1">
              <a:lumMod val="95000"/>
            </a:schemeClr>
          </a:solidFill>
          <a:ln>
            <a:solidFill>
              <a:schemeClr val="bg1">
                <a:lumMod val="75000"/>
              </a:schemeClr>
            </a:solidFill>
          </a:ln>
        </p:spPr>
        <p:txBody>
          <a:bodyPr wrap="square" rtlCol="0">
            <a:spAutoFit/>
          </a:bodyPr>
          <a:lstStyle/>
          <a:p>
            <a:pPr algn="ctr">
              <a:spcAft>
                <a:spcPts val="600"/>
              </a:spcAft>
            </a:pPr>
            <a:endParaRPr lang="en-US" sz="500" b="1" dirty="0" smtClean="0"/>
          </a:p>
          <a:p>
            <a:pPr algn="ctr"/>
            <a:r>
              <a:rPr lang="en-US" sz="1700" dirty="0" smtClean="0"/>
              <a:t>… we are </a:t>
            </a:r>
            <a:r>
              <a:rPr lang="en-US" sz="1700" dirty="0" smtClean="0">
                <a:solidFill>
                  <a:srgbClr val="FF0066"/>
                </a:solidFill>
              </a:rPr>
              <a:t>SAVING IDEAS </a:t>
            </a:r>
            <a:r>
              <a:rPr lang="en-US" sz="1700" dirty="0" smtClean="0"/>
              <a:t>which otherwise would be LOST … and bringing them to society </a:t>
            </a:r>
          </a:p>
          <a:p>
            <a:pPr algn="ctr">
              <a:spcAft>
                <a:spcPts val="600"/>
              </a:spcAft>
            </a:pPr>
            <a:endParaRPr lang="en-US" sz="10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7" name="Rectangle 6"/>
          <p:cNvSpPr/>
          <p:nvPr/>
        </p:nvSpPr>
        <p:spPr>
          <a:xfrm>
            <a:off x="228600" y="381000"/>
            <a:ext cx="8686800" cy="6858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 y="1066800"/>
            <a:ext cx="8686800" cy="15240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28600" y="4226163"/>
            <a:ext cx="8686800" cy="247943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28600" y="2590800"/>
            <a:ext cx="8686800" cy="15240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3516194"/>
      </p:ext>
    </p:extLst>
  </p:cSld>
  <p:clrMapOvr>
    <a:masterClrMapping/>
  </p:clrMapOvr>
  <mc:AlternateContent xmlns:mc="http://schemas.openxmlformats.org/markup-compatibility/2006" xmlns:p14="http://schemas.microsoft.com/office/powerpoint/2010/main">
    <mc:Choice Requires="p14">
      <p:transition spd="slow" p14:dur="2000" advTm="74938"/>
    </mc:Choice>
    <mc:Fallback xmlns="">
      <p:transition spd="slow" advTm="74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22" presetClass="entr" presetSubtype="1" fill="hold" grpId="0" nodeType="after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par>
                          <p:cTn id="11" fill="hold">
                            <p:stCondLst>
                              <p:cond delay="1001"/>
                            </p:stCondLst>
                            <p:childTnLst>
                              <p:par>
                                <p:cTn id="12" presetID="10" presetClass="exit" presetSubtype="0" fill="hold" grpId="1" nodeType="afterEffect">
                                  <p:stCondLst>
                                    <p:cond delay="750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par>
                          <p:cTn id="15" fill="hold">
                            <p:stCondLst>
                              <p:cond delay="9001"/>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9501"/>
                            </p:stCondLst>
                            <p:childTnLst>
                              <p:par>
                                <p:cTn id="20" presetID="10" presetClass="exit" presetSubtype="0" fill="hold" grpId="1" nodeType="afterEffect">
                                  <p:stCondLst>
                                    <p:cond delay="2000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par>
                          <p:cTn id="23" fill="hold">
                            <p:stCondLst>
                              <p:cond delay="30001"/>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30501"/>
                            </p:stCondLst>
                            <p:childTnLst>
                              <p:par>
                                <p:cTn id="28" presetID="10" presetClass="exit" presetSubtype="0" fill="hold" grpId="1" nodeType="afterEffect">
                                  <p:stCondLst>
                                    <p:cond delay="2600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childTnLst>
                          </p:cTn>
                        </p:par>
                        <p:par>
                          <p:cTn id="31" fill="hold">
                            <p:stCondLst>
                              <p:cond delay="57001"/>
                            </p:stCondLst>
                            <p:childTnLst>
                              <p:par>
                                <p:cTn id="32" presetID="22" presetClass="entr" presetSubtype="1"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bldLst>
      <p:bldP spid="7" grpId="0" animBg="1"/>
      <p:bldP spid="7" grpId="1" animBg="1"/>
      <p:bldP spid="8" grpId="0" animBg="1"/>
      <p:bldP spid="8" grpId="1" animBg="1"/>
      <p:bldP spid="9" grpId="0" animBg="1"/>
      <p:bldP spid="10" grpId="0" animBg="1"/>
      <p:bldP spid="1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85809" y="6440507"/>
            <a:ext cx="352228" cy="365125"/>
          </a:xfrm>
        </p:spPr>
        <p:txBody>
          <a:bodyPr/>
          <a:lstStyle/>
          <a:p>
            <a:pPr algn="l"/>
            <a:fld id="{F092790C-97FA-4C0A-B33F-51FBD14EC046}" type="slidenum">
              <a:rPr lang="en-US" smtClean="0"/>
              <a:pPr algn="l"/>
              <a:t>28</a:t>
            </a:fld>
            <a:endParaRPr lang="en-US" dirty="0"/>
          </a:p>
        </p:txBody>
      </p:sp>
      <p:sp>
        <p:nvSpPr>
          <p:cNvPr id="53" name="TextBox 52"/>
          <p:cNvSpPr txBox="1"/>
          <p:nvPr/>
        </p:nvSpPr>
        <p:spPr>
          <a:xfrm>
            <a:off x="1676400" y="2286000"/>
            <a:ext cx="5867400" cy="2985433"/>
          </a:xfrm>
          <a:prstGeom prst="rect">
            <a:avLst/>
          </a:prstGeom>
          <a:noFill/>
        </p:spPr>
        <p:txBody>
          <a:bodyPr wrap="square" rtlCol="0">
            <a:spAutoFit/>
          </a:bodyPr>
          <a:lstStyle/>
          <a:p>
            <a:pPr lvl="2">
              <a:spcAft>
                <a:spcPts val="1800"/>
              </a:spcAft>
            </a:pPr>
            <a:r>
              <a:rPr lang="en-US" b="1" u="sng" dirty="0" smtClean="0"/>
              <a:t>Without the Registry</a:t>
            </a:r>
            <a:r>
              <a:rPr lang="en-US" b="1" dirty="0" smtClean="0"/>
              <a:t>:</a:t>
            </a:r>
            <a:endParaRPr lang="en-US" b="1" i="1" dirty="0" smtClean="0"/>
          </a:p>
          <a:p>
            <a:pPr marL="1200150" lvl="2" indent="-285750">
              <a:spcAft>
                <a:spcPts val="600"/>
              </a:spcAft>
              <a:buFont typeface="Arial" panose="020B0604020202020204" pitchFamily="34" charset="0"/>
              <a:buChar char="•"/>
            </a:pPr>
            <a:r>
              <a:rPr lang="en-US" sz="1500" dirty="0" smtClean="0"/>
              <a:t>Ideas stays unsecured for 2-3 years</a:t>
            </a:r>
          </a:p>
          <a:p>
            <a:pPr marL="1200150" lvl="2" indent="-285750">
              <a:spcAft>
                <a:spcPts val="600"/>
              </a:spcAft>
              <a:buFont typeface="Arial" panose="020B0604020202020204" pitchFamily="34" charset="0"/>
              <a:buChar char="•"/>
            </a:pPr>
            <a:r>
              <a:rPr lang="en-US" sz="1500" dirty="0" smtClean="0"/>
              <a:t>risk of having idea misappropriated </a:t>
            </a:r>
          </a:p>
          <a:p>
            <a:pPr marL="1200150" lvl="2" indent="-285750">
              <a:spcAft>
                <a:spcPts val="600"/>
              </a:spcAft>
              <a:buFont typeface="Arial" panose="020B0604020202020204" pitchFamily="34" charset="0"/>
              <a:buChar char="•"/>
            </a:pPr>
            <a:r>
              <a:rPr lang="en-US" sz="1500" dirty="0" smtClean="0"/>
              <a:t>risk of being scooped</a:t>
            </a:r>
          </a:p>
          <a:p>
            <a:pPr marL="1200150" lvl="2" indent="-285750">
              <a:spcAft>
                <a:spcPts val="600"/>
              </a:spcAft>
              <a:buFont typeface="Arial" panose="020B0604020202020204" pitchFamily="34" charset="0"/>
              <a:buChar char="•"/>
            </a:pPr>
            <a:r>
              <a:rPr lang="en-US" sz="1500" dirty="0" smtClean="0"/>
              <a:t>risk of aggravating colleagues &amp; advisor</a:t>
            </a:r>
          </a:p>
          <a:p>
            <a:pPr lvl="3">
              <a:spcAft>
                <a:spcPts val="600"/>
              </a:spcAft>
            </a:pPr>
            <a:r>
              <a:rPr lang="en-US" sz="1500" dirty="0" smtClean="0"/>
              <a:t>…</a:t>
            </a:r>
            <a:endParaRPr lang="en-US" sz="1500" dirty="0"/>
          </a:p>
          <a:p>
            <a:pPr marL="1200150" lvl="2" indent="-285750">
              <a:spcAft>
                <a:spcPts val="600"/>
              </a:spcAft>
              <a:buFont typeface="Arial" panose="020B0604020202020204" pitchFamily="34" charset="0"/>
              <a:buChar char="•"/>
            </a:pPr>
            <a:r>
              <a:rPr lang="en-US" sz="1500" dirty="0"/>
              <a:t>Contribution of each </a:t>
            </a:r>
            <a:r>
              <a:rPr lang="en-US" sz="1500" dirty="0" smtClean="0"/>
              <a:t>party?</a:t>
            </a:r>
            <a:endParaRPr lang="en-US" sz="1500" dirty="0"/>
          </a:p>
          <a:p>
            <a:pPr marL="1200150" lvl="2" indent="-285750">
              <a:spcAft>
                <a:spcPts val="600"/>
              </a:spcAft>
              <a:buFont typeface="Arial" panose="020B0604020202020204" pitchFamily="34" charset="0"/>
              <a:buChar char="•"/>
            </a:pPr>
            <a:r>
              <a:rPr lang="en-US" sz="1500" dirty="0"/>
              <a:t>Who should be on the </a:t>
            </a:r>
            <a:r>
              <a:rPr lang="en-US" sz="1500" dirty="0" smtClean="0"/>
              <a:t>ARTICLE?</a:t>
            </a:r>
            <a:endParaRPr lang="en-US" sz="1500" dirty="0"/>
          </a:p>
          <a:p>
            <a:pPr marL="1200150" lvl="2" indent="-285750">
              <a:spcAft>
                <a:spcPts val="600"/>
              </a:spcAft>
              <a:buFont typeface="Arial" panose="020B0604020202020204" pitchFamily="34" charset="0"/>
              <a:buChar char="•"/>
            </a:pPr>
            <a:r>
              <a:rPr lang="en-US" sz="1500" dirty="0"/>
              <a:t>Who qualifies as INVENTOR on </a:t>
            </a:r>
            <a:r>
              <a:rPr lang="en-US" sz="1500" dirty="0" smtClean="0"/>
              <a:t>PATENT?</a:t>
            </a:r>
            <a:endParaRPr lang="en-US" sz="1500" dirty="0"/>
          </a:p>
        </p:txBody>
      </p:sp>
      <p:sp>
        <p:nvSpPr>
          <p:cNvPr id="57" name="TextBox 56"/>
          <p:cNvSpPr txBox="1"/>
          <p:nvPr/>
        </p:nvSpPr>
        <p:spPr>
          <a:xfrm>
            <a:off x="381000" y="672167"/>
            <a:ext cx="8382000" cy="800219"/>
          </a:xfrm>
          <a:prstGeom prst="rect">
            <a:avLst/>
          </a:prstGeom>
          <a:noFill/>
        </p:spPr>
        <p:txBody>
          <a:bodyPr wrap="square" rtlCol="0">
            <a:spAutoFit/>
          </a:bodyPr>
          <a:lstStyle/>
          <a:p>
            <a:pPr algn="ctr">
              <a:spcAft>
                <a:spcPts val="1200"/>
              </a:spcAft>
            </a:pPr>
            <a:r>
              <a:rPr lang="en-US" sz="1600" b="1" dirty="0" smtClean="0">
                <a:latin typeface="Times New Roman" panose="02020603050405020304" pitchFamily="18" charset="0"/>
                <a:cs typeface="Times New Roman" panose="02020603050405020304" pitchFamily="18" charset="0"/>
              </a:rPr>
              <a:t>III</a:t>
            </a:r>
            <a:r>
              <a:rPr lang="en-US" b="1" dirty="0" smtClean="0"/>
              <a:t>. Scientists </a:t>
            </a:r>
            <a:r>
              <a:rPr lang="en-US" b="1" dirty="0"/>
              <a:t>&amp; i</a:t>
            </a:r>
            <a:r>
              <a:rPr lang="en-US" b="1" dirty="0" smtClean="0"/>
              <a:t>nnovators can use the REGISTRY to </a:t>
            </a:r>
          </a:p>
          <a:p>
            <a:pPr algn="ctr">
              <a:spcAft>
                <a:spcPts val="1200"/>
              </a:spcAft>
            </a:pPr>
            <a:r>
              <a:rPr lang="en-US" b="1" dirty="0" smtClean="0">
                <a:solidFill>
                  <a:srgbClr val="0000FF"/>
                </a:solidFill>
              </a:rPr>
              <a:t>PROTECT </a:t>
            </a:r>
            <a:r>
              <a:rPr lang="en-US" b="1" dirty="0" smtClean="0"/>
              <a:t>their </a:t>
            </a:r>
            <a:r>
              <a:rPr lang="en-US" b="1" dirty="0" smtClean="0">
                <a:solidFill>
                  <a:srgbClr val="0000FF"/>
                </a:solidFill>
              </a:rPr>
              <a:t>IDEAS</a:t>
            </a:r>
            <a:r>
              <a:rPr lang="en-US" b="1" dirty="0" smtClean="0"/>
              <a:t> </a:t>
            </a:r>
            <a:r>
              <a:rPr lang="en-US" b="1" dirty="0" smtClean="0">
                <a:solidFill>
                  <a:srgbClr val="0000FF"/>
                </a:solidFill>
              </a:rPr>
              <a:t>/</a:t>
            </a:r>
            <a:r>
              <a:rPr lang="en-US" b="1" dirty="0" smtClean="0"/>
              <a:t> </a:t>
            </a:r>
            <a:r>
              <a:rPr lang="en-US" b="1" dirty="0" smtClean="0">
                <a:solidFill>
                  <a:srgbClr val="0000FF"/>
                </a:solidFill>
              </a:rPr>
              <a:t>CONTRIBUTIONS </a:t>
            </a:r>
            <a:r>
              <a:rPr lang="en-US" b="1" dirty="0" smtClean="0"/>
              <a:t>to </a:t>
            </a:r>
            <a:r>
              <a:rPr lang="en-US" b="1" dirty="0" smtClean="0">
                <a:solidFill>
                  <a:srgbClr val="0000FF"/>
                </a:solidFill>
              </a:rPr>
              <a:t>multi-party</a:t>
            </a:r>
            <a:r>
              <a:rPr lang="en-US" b="1" dirty="0" smtClean="0">
                <a:solidFill>
                  <a:srgbClr val="0033CC"/>
                </a:solidFill>
              </a:rPr>
              <a:t> </a:t>
            </a:r>
            <a:r>
              <a:rPr lang="en-US" b="1" dirty="0" smtClean="0"/>
              <a:t>Articles / Patents / Projects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39203844"/>
      </p:ext>
    </p:extLst>
  </p:cSld>
  <p:clrMapOvr>
    <a:masterClrMapping/>
  </p:clrMapOvr>
  <mc:AlternateContent xmlns:mc="http://schemas.openxmlformats.org/markup-compatibility/2006" xmlns:p14="http://schemas.microsoft.com/office/powerpoint/2010/main">
    <mc:Choice Requires="p14">
      <p:transition spd="slow" p14:dur="2000" advTm="21618"/>
    </mc:Choice>
    <mc:Fallback xmlns="">
      <p:transition spd="slow" advTm="21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85809" y="6440507"/>
            <a:ext cx="352228" cy="365125"/>
          </a:xfrm>
        </p:spPr>
        <p:txBody>
          <a:bodyPr/>
          <a:lstStyle/>
          <a:p>
            <a:pPr algn="l"/>
            <a:fld id="{F092790C-97FA-4C0A-B33F-51FBD14EC046}" type="slidenum">
              <a:rPr lang="en-US" smtClean="0"/>
              <a:pPr algn="l"/>
              <a:t>29</a:t>
            </a:fld>
            <a:endParaRPr lang="en-US" dirty="0"/>
          </a:p>
        </p:txBody>
      </p:sp>
      <p:grpSp>
        <p:nvGrpSpPr>
          <p:cNvPr id="3" name="Group 2"/>
          <p:cNvGrpSpPr/>
          <p:nvPr/>
        </p:nvGrpSpPr>
        <p:grpSpPr>
          <a:xfrm>
            <a:off x="76201" y="572125"/>
            <a:ext cx="3657600" cy="4533275"/>
            <a:chOff x="76200" y="761256"/>
            <a:chExt cx="3657600" cy="4533275"/>
          </a:xfrm>
        </p:grpSpPr>
        <p:sp>
          <p:nvSpPr>
            <p:cNvPr id="17" name="TextBox 16"/>
            <p:cNvSpPr txBox="1"/>
            <p:nvPr/>
          </p:nvSpPr>
          <p:spPr>
            <a:xfrm>
              <a:off x="76200" y="761256"/>
              <a:ext cx="3657600" cy="630942"/>
            </a:xfrm>
            <a:prstGeom prst="rect">
              <a:avLst/>
            </a:prstGeom>
            <a:noFill/>
          </p:spPr>
          <p:txBody>
            <a:bodyPr wrap="square" rtlCol="0">
              <a:spAutoFit/>
            </a:bodyPr>
            <a:lstStyle/>
            <a:p>
              <a:pPr algn="ctr">
                <a:spcAft>
                  <a:spcPts val="600"/>
                </a:spcAft>
              </a:pPr>
              <a:r>
                <a:rPr lang="en-US" sz="1600" dirty="0" smtClean="0"/>
                <a:t>Story of Research Project / Article:</a:t>
              </a:r>
              <a:endParaRPr lang="en-US" sz="1400" b="1" dirty="0" smtClean="0"/>
            </a:p>
            <a:p>
              <a:pPr algn="ctr"/>
              <a:r>
                <a:rPr lang="en-US" sz="1400" dirty="0" smtClean="0"/>
                <a:t>4 years … 15 collaborators … 3 institutions</a:t>
              </a:r>
            </a:p>
          </p:txBody>
        </p:sp>
        <p:sp>
          <p:nvSpPr>
            <p:cNvPr id="19" name="TextBox 18"/>
            <p:cNvSpPr txBox="1"/>
            <p:nvPr/>
          </p:nvSpPr>
          <p:spPr>
            <a:xfrm>
              <a:off x="621199" y="4571256"/>
              <a:ext cx="2579201" cy="723275"/>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200" b="1" dirty="0" smtClean="0"/>
                <a:t>Article</a:t>
              </a:r>
              <a:r>
                <a:rPr lang="en-US" sz="1200" dirty="0" smtClean="0"/>
                <a:t> date: Nov. 8, 2016</a:t>
              </a:r>
            </a:p>
            <a:p>
              <a:pPr algn="ctr"/>
              <a:r>
                <a:rPr lang="en-US" sz="1200" dirty="0" smtClean="0"/>
                <a:t>10 co-authors:</a:t>
              </a:r>
            </a:p>
            <a:p>
              <a:pPr algn="ctr">
                <a:spcAft>
                  <a:spcPts val="1200"/>
                </a:spcAft>
              </a:pPr>
              <a:r>
                <a:rPr lang="en-US" sz="1200" b="1" dirty="0" smtClean="0"/>
                <a:t>John, Anne, Mark, Peter, Chen … Bill</a:t>
              </a:r>
            </a:p>
          </p:txBody>
        </p:sp>
        <p:sp>
          <p:nvSpPr>
            <p:cNvPr id="20" name="TextBox 19"/>
            <p:cNvSpPr txBox="1"/>
            <p:nvPr/>
          </p:nvSpPr>
          <p:spPr>
            <a:xfrm>
              <a:off x="628388" y="1956376"/>
              <a:ext cx="2572012" cy="500137"/>
            </a:xfrm>
            <a:prstGeom prst="rect">
              <a:avLst/>
            </a:prstGeom>
            <a:solidFill>
              <a:schemeClr val="bg1">
                <a:lumMod val="95000"/>
              </a:schemeClr>
            </a:solidFill>
            <a:ln w="19050">
              <a:solidFill>
                <a:srgbClr val="0000FF"/>
              </a:solidFill>
            </a:ln>
          </p:spPr>
          <p:txBody>
            <a:bodyPr wrap="square" rtlCol="0">
              <a:spAutoFit/>
            </a:bodyPr>
            <a:lstStyle/>
            <a:p>
              <a:pPr algn="ctr">
                <a:spcAft>
                  <a:spcPts val="300"/>
                </a:spcAft>
              </a:pPr>
              <a:r>
                <a:rPr lang="en-US" sz="1200" b="1" dirty="0" smtClean="0"/>
                <a:t>idea-2</a:t>
              </a:r>
              <a:r>
                <a:rPr lang="en-US" sz="1200" dirty="0" smtClean="0">
                  <a:solidFill>
                    <a:srgbClr val="0066FF"/>
                  </a:solidFill>
                </a:rPr>
                <a:t>: </a:t>
              </a:r>
              <a:r>
                <a:rPr lang="en-US" sz="1100" dirty="0" smtClean="0">
                  <a:solidFill>
                    <a:srgbClr val="0066FF"/>
                  </a:solidFill>
                </a:rPr>
                <a:t>idea for a novel experiment … </a:t>
              </a:r>
            </a:p>
            <a:p>
              <a:pPr algn="ctr"/>
              <a:r>
                <a:rPr lang="en-US" sz="1200" dirty="0" smtClean="0"/>
                <a:t>Mark, actual-date: </a:t>
              </a:r>
              <a:r>
                <a:rPr lang="en-US" sz="1200" b="1" dirty="0" smtClean="0">
                  <a:solidFill>
                    <a:srgbClr val="FF0066"/>
                  </a:solidFill>
                </a:rPr>
                <a:t>Feb. 5, 2014</a:t>
              </a:r>
              <a:endParaRPr lang="en-US" sz="1200" dirty="0" smtClean="0"/>
            </a:p>
          </p:txBody>
        </p:sp>
        <p:sp>
          <p:nvSpPr>
            <p:cNvPr id="21" name="TextBox 20"/>
            <p:cNvSpPr txBox="1"/>
            <p:nvPr/>
          </p:nvSpPr>
          <p:spPr>
            <a:xfrm>
              <a:off x="621199" y="2646402"/>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a:t>
              </a:r>
              <a:r>
                <a:rPr lang="en-US" sz="1200" dirty="0" smtClean="0"/>
                <a:t>: Chen (Aug. 1, 2014)</a:t>
              </a:r>
              <a:endParaRPr lang="en-US" sz="1200" dirty="0">
                <a:solidFill>
                  <a:srgbClr val="0000FF"/>
                </a:solidFill>
              </a:endParaRPr>
            </a:p>
          </p:txBody>
        </p:sp>
        <p:sp>
          <p:nvSpPr>
            <p:cNvPr id="22" name="TextBox 21"/>
            <p:cNvSpPr txBox="1"/>
            <p:nvPr/>
          </p:nvSpPr>
          <p:spPr>
            <a:xfrm>
              <a:off x="628388" y="3517612"/>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insight</a:t>
              </a:r>
              <a:r>
                <a:rPr lang="en-US" sz="1200" dirty="0" smtClean="0"/>
                <a:t>: Vera (Apr. 2, 2015)</a:t>
              </a:r>
              <a:endParaRPr lang="en-US" sz="1200" dirty="0">
                <a:solidFill>
                  <a:srgbClr val="0000FF"/>
                </a:solidFill>
              </a:endParaRPr>
            </a:p>
          </p:txBody>
        </p:sp>
        <p:sp>
          <p:nvSpPr>
            <p:cNvPr id="23" name="TextBox 22"/>
            <p:cNvSpPr txBox="1"/>
            <p:nvPr/>
          </p:nvSpPr>
          <p:spPr>
            <a:xfrm>
              <a:off x="621199" y="1455986"/>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(Oct. 7, 2012)</a:t>
              </a:r>
              <a:endParaRPr lang="en-US" sz="1200" dirty="0">
                <a:solidFill>
                  <a:srgbClr val="0000FF"/>
                </a:solidFill>
              </a:endParaRPr>
            </a:p>
          </p:txBody>
        </p:sp>
        <p:sp>
          <p:nvSpPr>
            <p:cNvPr id="24" name="TextBox 23"/>
            <p:cNvSpPr txBox="1"/>
            <p:nvPr/>
          </p:nvSpPr>
          <p:spPr>
            <a:xfrm>
              <a:off x="621199" y="403413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(Jan. 3, 2016)</a:t>
              </a:r>
              <a:endParaRPr lang="en-US" sz="1200" dirty="0">
                <a:solidFill>
                  <a:srgbClr val="0000FF"/>
                </a:solidFill>
              </a:endParaRPr>
            </a:p>
          </p:txBody>
        </p:sp>
        <p:cxnSp>
          <p:nvCxnSpPr>
            <p:cNvPr id="25" name="Straight Connector 24"/>
            <p:cNvCxnSpPr/>
            <p:nvPr/>
          </p:nvCxnSpPr>
          <p:spPr>
            <a:xfrm>
              <a:off x="1143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905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667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6200000">
              <a:off x="51147" y="2972292"/>
              <a:ext cx="631904" cy="276999"/>
            </a:xfrm>
            <a:prstGeom prst="rect">
              <a:avLst/>
            </a:prstGeom>
            <a:noFill/>
          </p:spPr>
          <p:txBody>
            <a:bodyPr wrap="none" rtlCol="0">
              <a:spAutoFit/>
            </a:bodyPr>
            <a:lstStyle/>
            <a:p>
              <a:r>
                <a:rPr lang="en-US" sz="1200" i="1" dirty="0" smtClean="0"/>
                <a:t>4 years</a:t>
              </a:r>
              <a:endParaRPr lang="en-US" sz="1200" i="1" dirty="0"/>
            </a:p>
          </p:txBody>
        </p:sp>
      </p:grpSp>
      <p:grpSp>
        <p:nvGrpSpPr>
          <p:cNvPr id="35" name="Group 34"/>
          <p:cNvGrpSpPr/>
          <p:nvPr/>
        </p:nvGrpSpPr>
        <p:grpSpPr>
          <a:xfrm>
            <a:off x="4876800" y="2971800"/>
            <a:ext cx="3352800" cy="2104310"/>
            <a:chOff x="5222443" y="2716888"/>
            <a:chExt cx="3352800" cy="2104310"/>
          </a:xfrm>
        </p:grpSpPr>
        <p:sp>
          <p:nvSpPr>
            <p:cNvPr id="36" name="TextBox 35"/>
            <p:cNvSpPr txBox="1"/>
            <p:nvPr/>
          </p:nvSpPr>
          <p:spPr>
            <a:xfrm>
              <a:off x="5222443" y="2716888"/>
              <a:ext cx="3352800" cy="600164"/>
            </a:xfrm>
            <a:prstGeom prst="rect">
              <a:avLst/>
            </a:prstGeom>
            <a:noFill/>
          </p:spPr>
          <p:txBody>
            <a:bodyPr wrap="square" rtlCol="0">
              <a:spAutoFit/>
            </a:bodyPr>
            <a:lstStyle/>
            <a:p>
              <a:pPr>
                <a:spcAft>
                  <a:spcPts val="600"/>
                </a:spcAft>
              </a:pPr>
              <a:r>
                <a:rPr lang="en-US" sz="1100" i="1" dirty="0" smtClean="0"/>
                <a:t>…Mark can publish the idea as priority-claim whenever he wants … BUT he waits until the group completes the study and publishes the article.</a:t>
              </a:r>
            </a:p>
          </p:txBody>
        </p:sp>
        <p:grpSp>
          <p:nvGrpSpPr>
            <p:cNvPr id="37" name="Group 36"/>
            <p:cNvGrpSpPr/>
            <p:nvPr/>
          </p:nvGrpSpPr>
          <p:grpSpPr>
            <a:xfrm>
              <a:off x="5257800" y="3338156"/>
              <a:ext cx="3276600" cy="1483042"/>
              <a:chOff x="5181600" y="4100156"/>
              <a:chExt cx="3276600" cy="1483042"/>
            </a:xfrm>
          </p:grpSpPr>
          <p:sp>
            <p:nvSpPr>
              <p:cNvPr id="38" name="TextBox 37"/>
              <p:cNvSpPr txBox="1"/>
              <p:nvPr/>
            </p:nvSpPr>
            <p:spPr>
              <a:xfrm>
                <a:off x="5181600" y="4336703"/>
                <a:ext cx="3276600" cy="1246495"/>
              </a:xfrm>
              <a:prstGeom prst="rect">
                <a:avLst/>
              </a:prstGeom>
              <a:solidFill>
                <a:schemeClr val="tx2">
                  <a:lumMod val="20000"/>
                  <a:lumOff val="80000"/>
                </a:schemeClr>
              </a:solidFill>
              <a:ln w="6350">
                <a:solidFill>
                  <a:srgbClr val="FF0000"/>
                </a:solidFill>
              </a:ln>
            </p:spPr>
            <p:txBody>
              <a:bodyPr wrap="square" rtlCol="0">
                <a:spAutoFit/>
              </a:bodyPr>
              <a:lstStyle/>
              <a:p>
                <a:pPr algn="ctr">
                  <a:spcAft>
                    <a:spcPts val="600"/>
                  </a:spcAft>
                </a:pPr>
                <a:r>
                  <a:rPr lang="en-US" sz="1200" b="1" u="sng" dirty="0" smtClean="0"/>
                  <a:t>PRIORITY-CLAIM</a:t>
                </a:r>
                <a:endParaRPr lang="en-US" sz="1200" b="1" u="sng" dirty="0"/>
              </a:p>
              <a:p>
                <a:pPr algn="ctr">
                  <a:spcAft>
                    <a:spcPts val="300"/>
                  </a:spcAft>
                </a:pPr>
                <a:r>
                  <a:rPr lang="en-US" sz="1200" b="1" u="sng" dirty="0" smtClean="0"/>
                  <a:t>Mark</a:t>
                </a:r>
                <a:r>
                  <a:rPr lang="en-US" sz="1200" b="1" dirty="0" smtClean="0"/>
                  <a:t> publishes Priority-Claim for idea</a:t>
                </a:r>
              </a:p>
              <a:p>
                <a:pPr algn="ctr"/>
                <a:r>
                  <a:rPr lang="en-US" sz="1200" b="1" dirty="0">
                    <a:solidFill>
                      <a:srgbClr val="0000FF"/>
                    </a:solidFill>
                  </a:rPr>
                  <a:t>PROMOTES </a:t>
                </a:r>
                <a:r>
                  <a:rPr lang="en-US" sz="1200" b="1" dirty="0" smtClean="0">
                    <a:solidFill>
                      <a:srgbClr val="0000FF"/>
                    </a:solidFill>
                  </a:rPr>
                  <a:t>IDEA:</a:t>
                </a:r>
                <a:endParaRPr lang="en-US" sz="1200" b="1" dirty="0" smtClean="0"/>
              </a:p>
              <a:p>
                <a:pPr algn="ctr">
                  <a:spcAft>
                    <a:spcPts val="600"/>
                  </a:spcAft>
                </a:pPr>
                <a:r>
                  <a:rPr lang="en-US" sz="1200" b="1" dirty="0">
                    <a:solidFill>
                      <a:srgbClr val="FF0000"/>
                    </a:solidFill>
                  </a:rPr>
                  <a:t>Public Feedback</a:t>
                </a:r>
                <a:r>
                  <a:rPr lang="en-US" sz="1200" b="1" dirty="0"/>
                  <a:t> … </a:t>
                </a:r>
                <a:r>
                  <a:rPr lang="en-US" sz="1200" b="1" dirty="0">
                    <a:solidFill>
                      <a:srgbClr val="FF0000"/>
                    </a:solidFill>
                  </a:rPr>
                  <a:t>PEER </a:t>
                </a:r>
                <a:r>
                  <a:rPr lang="en-US" sz="1200" b="1" dirty="0" smtClean="0">
                    <a:solidFill>
                      <a:srgbClr val="FF0000"/>
                    </a:solidFill>
                  </a:rPr>
                  <a:t>REVIEW</a:t>
                </a:r>
              </a:p>
              <a:p>
                <a:pPr algn="ctr"/>
                <a:r>
                  <a:rPr lang="en-US" sz="1200" dirty="0" smtClean="0"/>
                  <a:t>Idea-Creation-Date: </a:t>
                </a:r>
                <a:r>
                  <a:rPr lang="en-US" sz="1200" dirty="0" smtClean="0">
                    <a:solidFill>
                      <a:srgbClr val="FF0066"/>
                    </a:solidFill>
                  </a:rPr>
                  <a:t>Feb. 5, 2014</a:t>
                </a:r>
              </a:p>
            </p:txBody>
          </p:sp>
          <p:sp>
            <p:nvSpPr>
              <p:cNvPr id="40" name="TextBox 39"/>
              <p:cNvSpPr txBox="1"/>
              <p:nvPr/>
            </p:nvSpPr>
            <p:spPr>
              <a:xfrm>
                <a:off x="6441643" y="4100156"/>
                <a:ext cx="1649811" cy="261610"/>
              </a:xfrm>
              <a:prstGeom prst="rect">
                <a:avLst/>
              </a:prstGeom>
              <a:noFill/>
            </p:spPr>
            <p:txBody>
              <a:bodyPr wrap="none" rtlCol="0">
                <a:spAutoFit/>
              </a:bodyPr>
              <a:lstStyle/>
              <a:p>
                <a:r>
                  <a:rPr lang="en-US" sz="1100" b="1" dirty="0" smtClean="0"/>
                  <a:t>Dec. 2016 … 2 years later</a:t>
                </a:r>
                <a:endParaRPr lang="en-US" sz="1100" b="1" dirty="0"/>
              </a:p>
            </p:txBody>
          </p:sp>
        </p:grpSp>
      </p:grpSp>
      <p:grpSp>
        <p:nvGrpSpPr>
          <p:cNvPr id="43" name="Group 42"/>
          <p:cNvGrpSpPr/>
          <p:nvPr/>
        </p:nvGrpSpPr>
        <p:grpSpPr>
          <a:xfrm>
            <a:off x="4914900" y="5300990"/>
            <a:ext cx="3276600" cy="1252210"/>
            <a:chOff x="5181600" y="5460340"/>
            <a:chExt cx="3276600" cy="1252210"/>
          </a:xfrm>
        </p:grpSpPr>
        <p:sp>
          <p:nvSpPr>
            <p:cNvPr id="45" name="TextBox 44"/>
            <p:cNvSpPr txBox="1"/>
            <p:nvPr/>
          </p:nvSpPr>
          <p:spPr>
            <a:xfrm>
              <a:off x="5181600" y="5689193"/>
              <a:ext cx="3276600" cy="1023357"/>
            </a:xfrm>
            <a:prstGeom prst="rect">
              <a:avLst/>
            </a:prstGeom>
            <a:solidFill>
              <a:srgbClr val="FFFF00">
                <a:alpha val="10196"/>
              </a:srgbClr>
            </a:solidFill>
            <a:ln w="6350">
              <a:solidFill>
                <a:srgbClr val="FF0000"/>
              </a:solidFill>
            </a:ln>
          </p:spPr>
          <p:txBody>
            <a:bodyPr wrap="square" rtlCol="0">
              <a:spAutoFit/>
            </a:bodyPr>
            <a:lstStyle/>
            <a:p>
              <a:pPr algn="ctr">
                <a:spcAft>
                  <a:spcPts val="600"/>
                </a:spcAft>
              </a:pPr>
              <a:r>
                <a:rPr lang="en-US" sz="1200" u="sng" dirty="0" smtClean="0">
                  <a:solidFill>
                    <a:schemeClr val="accent2">
                      <a:lumMod val="75000"/>
                    </a:schemeClr>
                  </a:solidFill>
                  <a:latin typeface="Britannic Bold" panose="020B0903060703020204" pitchFamily="34" charset="0"/>
                </a:rPr>
                <a:t>Priority-Certificate</a:t>
              </a:r>
              <a:endParaRPr lang="en-US" sz="1200" dirty="0" smtClean="0">
                <a:solidFill>
                  <a:srgbClr val="FF0066"/>
                </a:solidFill>
              </a:endParaRPr>
            </a:p>
            <a:p>
              <a:pPr algn="ctr">
                <a:spcAft>
                  <a:spcPts val="300"/>
                </a:spcAft>
              </a:pPr>
              <a:r>
                <a:rPr lang="en-US" sz="1200" b="1" u="sng" dirty="0"/>
                <a:t>Mark</a:t>
              </a:r>
              <a:r>
                <a:rPr lang="en-US" sz="1200" b="1" dirty="0"/>
                <a:t> applies for &amp; receives </a:t>
              </a:r>
              <a:r>
                <a:rPr lang="en-US" sz="1200" b="1" dirty="0" smtClean="0"/>
                <a:t>certificate</a:t>
              </a:r>
              <a:endParaRPr lang="en-US" sz="1200" b="1" dirty="0" smtClean="0">
                <a:solidFill>
                  <a:srgbClr val="FF0066"/>
                </a:solidFill>
              </a:endParaRPr>
            </a:p>
            <a:p>
              <a:pPr algn="ctr">
                <a:spcAft>
                  <a:spcPts val="600"/>
                </a:spcAft>
              </a:pPr>
              <a:r>
                <a:rPr lang="en-US" sz="1200" b="1" dirty="0">
                  <a:solidFill>
                    <a:srgbClr val="0000FF"/>
                  </a:solidFill>
                </a:rPr>
                <a:t>F</a:t>
              </a:r>
              <a:r>
                <a:rPr lang="en-US" sz="1200" b="1" dirty="0" smtClean="0">
                  <a:solidFill>
                    <a:srgbClr val="0000FF"/>
                  </a:solidFill>
                </a:rPr>
                <a:t>ormal Examination</a:t>
              </a:r>
              <a:endParaRPr lang="en-US" sz="1100" b="1" dirty="0" smtClean="0">
                <a:solidFill>
                  <a:srgbClr val="0000FF"/>
                </a:solidFill>
              </a:endParaRPr>
            </a:p>
            <a:p>
              <a:pPr algn="ctr"/>
              <a:r>
                <a:rPr lang="en-US" sz="1200" dirty="0" smtClean="0"/>
                <a:t>Idea-Creation-Date</a:t>
              </a:r>
              <a:r>
                <a:rPr lang="en-US" sz="1200" dirty="0"/>
                <a:t>: </a:t>
              </a:r>
              <a:r>
                <a:rPr lang="en-US" sz="1200" dirty="0" smtClean="0">
                  <a:solidFill>
                    <a:srgbClr val="FF0066"/>
                  </a:solidFill>
                </a:rPr>
                <a:t>Feb. 5, 2014 </a:t>
              </a:r>
              <a:endParaRPr lang="en-US" sz="1200" dirty="0">
                <a:solidFill>
                  <a:srgbClr val="FF0066"/>
                </a:solidFill>
              </a:endParaRPr>
            </a:p>
          </p:txBody>
        </p:sp>
        <p:sp>
          <p:nvSpPr>
            <p:cNvPr id="46" name="TextBox 45"/>
            <p:cNvSpPr txBox="1"/>
            <p:nvPr/>
          </p:nvSpPr>
          <p:spPr>
            <a:xfrm>
              <a:off x="6445937" y="5460340"/>
              <a:ext cx="1659429" cy="261610"/>
            </a:xfrm>
            <a:prstGeom prst="rect">
              <a:avLst/>
            </a:prstGeom>
            <a:noFill/>
          </p:spPr>
          <p:txBody>
            <a:bodyPr wrap="none" rtlCol="0">
              <a:spAutoFit/>
            </a:bodyPr>
            <a:lstStyle/>
            <a:p>
              <a:r>
                <a:rPr lang="en-US" sz="1100" b="1" dirty="0" smtClean="0"/>
                <a:t>Aug. 2020 … </a:t>
              </a:r>
              <a:r>
                <a:rPr lang="en-US" sz="1100" b="1" dirty="0"/>
                <a:t>4</a:t>
              </a:r>
              <a:r>
                <a:rPr lang="en-US" sz="1100" b="1" dirty="0" smtClean="0"/>
                <a:t> years later</a:t>
              </a:r>
              <a:endParaRPr lang="en-US" sz="1100" b="1" dirty="0"/>
            </a:p>
          </p:txBody>
        </p:sp>
      </p:grpSp>
      <p:grpSp>
        <p:nvGrpSpPr>
          <p:cNvPr id="11" name="Group 10"/>
          <p:cNvGrpSpPr/>
          <p:nvPr/>
        </p:nvGrpSpPr>
        <p:grpSpPr>
          <a:xfrm>
            <a:off x="3200401" y="1143000"/>
            <a:ext cx="4991099" cy="1524000"/>
            <a:chOff x="3200401" y="1143000"/>
            <a:chExt cx="4991099" cy="1524000"/>
          </a:xfrm>
        </p:grpSpPr>
        <p:sp>
          <p:nvSpPr>
            <p:cNvPr id="52" name="TextBox 51"/>
            <p:cNvSpPr txBox="1"/>
            <p:nvPr/>
          </p:nvSpPr>
          <p:spPr>
            <a:xfrm>
              <a:off x="6176334" y="1143000"/>
              <a:ext cx="753732" cy="261610"/>
            </a:xfrm>
            <a:prstGeom prst="rect">
              <a:avLst/>
            </a:prstGeom>
            <a:noFill/>
          </p:spPr>
          <p:txBody>
            <a:bodyPr wrap="none" rtlCol="0">
              <a:spAutoFit/>
            </a:bodyPr>
            <a:lstStyle/>
            <a:p>
              <a:r>
                <a:rPr lang="en-US" sz="1100" b="1" dirty="0" smtClean="0"/>
                <a:t>Feb. 2014</a:t>
              </a:r>
              <a:endParaRPr lang="en-US" sz="1100" b="1" dirty="0"/>
            </a:p>
          </p:txBody>
        </p:sp>
        <p:sp>
          <p:nvSpPr>
            <p:cNvPr id="50" name="TextBox 49"/>
            <p:cNvSpPr txBox="1"/>
            <p:nvPr/>
          </p:nvSpPr>
          <p:spPr>
            <a:xfrm>
              <a:off x="4914900" y="1448718"/>
              <a:ext cx="3276600" cy="1218282"/>
            </a:xfrm>
            <a:prstGeom prst="rect">
              <a:avLst/>
            </a:prstGeom>
            <a:solidFill>
              <a:schemeClr val="tx2">
                <a:lumMod val="20000"/>
                <a:lumOff val="80000"/>
              </a:schemeClr>
            </a:solidFill>
            <a:ln w="6350">
              <a:solidFill>
                <a:srgbClr val="FF0000"/>
              </a:solidFill>
            </a:ln>
          </p:spPr>
          <p:txBody>
            <a:bodyPr wrap="square" rtlCol="0">
              <a:spAutoFit/>
            </a:bodyPr>
            <a:lstStyle/>
            <a:p>
              <a:pPr algn="ctr">
                <a:spcAft>
                  <a:spcPts val="600"/>
                </a:spcAft>
              </a:pPr>
              <a:r>
                <a:rPr lang="en-US" sz="1200" b="1" u="sng" dirty="0" smtClean="0"/>
                <a:t>REGISTRATION OF IDEA</a:t>
              </a:r>
            </a:p>
            <a:p>
              <a:pPr algn="ctr">
                <a:spcAft>
                  <a:spcPts val="300"/>
                </a:spcAft>
              </a:pPr>
              <a:r>
                <a:rPr lang="en-US" sz="1200" b="1" u="sng" dirty="0" smtClean="0"/>
                <a:t>Mark</a:t>
              </a:r>
              <a:r>
                <a:rPr lang="en-US" sz="1200" b="1" dirty="0" smtClean="0"/>
                <a:t> uploads idea on Registration-Account</a:t>
              </a:r>
            </a:p>
            <a:p>
              <a:pPr algn="ctr"/>
              <a:r>
                <a:rPr lang="en-US" sz="1200" dirty="0" smtClean="0">
                  <a:solidFill>
                    <a:srgbClr val="FF0000"/>
                  </a:solidFill>
                </a:rPr>
                <a:t>TIME-STAMP</a:t>
              </a:r>
              <a:r>
                <a:rPr lang="en-US" sz="1200" dirty="0" smtClean="0"/>
                <a:t> applied automatically</a:t>
              </a:r>
            </a:p>
            <a:p>
              <a:pPr algn="ctr">
                <a:spcBef>
                  <a:spcPts val="200"/>
                </a:spcBef>
              </a:pPr>
              <a:r>
                <a:rPr lang="en-US" sz="1100" b="1" dirty="0" smtClean="0">
                  <a:solidFill>
                    <a:srgbClr val="0000FF"/>
                  </a:solidFill>
                </a:rPr>
                <a:t>(PRIVATE &amp; CONFIDENTIAL)</a:t>
              </a:r>
            </a:p>
            <a:p>
              <a:pPr algn="ctr">
                <a:spcBef>
                  <a:spcPts val="600"/>
                </a:spcBef>
                <a:spcAft>
                  <a:spcPts val="300"/>
                </a:spcAft>
              </a:pPr>
              <a:r>
                <a:rPr lang="en-US" sz="1200" dirty="0" smtClean="0"/>
                <a:t>Idea-Creation-Date</a:t>
              </a:r>
              <a:r>
                <a:rPr lang="en-US" sz="1200" dirty="0"/>
                <a:t>: </a:t>
              </a:r>
              <a:r>
                <a:rPr lang="en-US" sz="1200" dirty="0" smtClean="0">
                  <a:solidFill>
                    <a:srgbClr val="FF0066"/>
                  </a:solidFill>
                </a:rPr>
                <a:t>Feb. 5, 2014</a:t>
              </a:r>
              <a:endParaRPr lang="en-US" sz="1200" dirty="0">
                <a:solidFill>
                  <a:srgbClr val="FF0066"/>
                </a:solidFill>
              </a:endParaRPr>
            </a:p>
          </p:txBody>
        </p:sp>
        <p:cxnSp>
          <p:nvCxnSpPr>
            <p:cNvPr id="51" name="Straight Connector 50"/>
            <p:cNvCxnSpPr>
              <a:stCxn id="20" idx="3"/>
              <a:endCxn id="50" idx="1"/>
            </p:cNvCxnSpPr>
            <p:nvPr/>
          </p:nvCxnSpPr>
          <p:spPr>
            <a:xfrm>
              <a:off x="3200401" y="2017314"/>
              <a:ext cx="1714499" cy="40545"/>
            </a:xfrm>
            <a:prstGeom prst="line">
              <a:avLst/>
            </a:prstGeom>
            <a:ln w="19050">
              <a:solidFill>
                <a:schemeClr val="bg1">
                  <a:lumMod val="50000"/>
                </a:schemeClr>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439180" y="1676400"/>
              <a:ext cx="1285220" cy="338554"/>
            </a:xfrm>
            <a:prstGeom prst="rect">
              <a:avLst/>
            </a:prstGeom>
            <a:noFill/>
          </p:spPr>
          <p:txBody>
            <a:bodyPr wrap="square" rtlCol="0">
              <a:spAutoFit/>
            </a:bodyPr>
            <a:lstStyle/>
            <a:p>
              <a:pPr algn="ctr"/>
              <a:r>
                <a:rPr lang="en-US" sz="1600" b="1" i="1" dirty="0" smtClean="0">
                  <a:solidFill>
                    <a:srgbClr val="FF0066"/>
                  </a:solidFill>
                </a:rPr>
                <a:t>20 mins</a:t>
              </a:r>
              <a:endParaRPr lang="en-US" sz="1600" b="1" i="1" dirty="0">
                <a:solidFill>
                  <a:srgbClr val="FF0066"/>
                </a:solidFill>
              </a:endParaRPr>
            </a:p>
          </p:txBody>
        </p:sp>
      </p:grpSp>
      <p:sp>
        <p:nvSpPr>
          <p:cNvPr id="5" name="Down Arrow 4"/>
          <p:cNvSpPr/>
          <p:nvPr/>
        </p:nvSpPr>
        <p:spPr>
          <a:xfrm>
            <a:off x="6310884" y="5165992"/>
            <a:ext cx="484632" cy="168008"/>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Down Arrow 68"/>
          <p:cNvSpPr/>
          <p:nvPr/>
        </p:nvSpPr>
        <p:spPr>
          <a:xfrm>
            <a:off x="6310884" y="2819400"/>
            <a:ext cx="484632" cy="168008"/>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ight Bracket 38"/>
          <p:cNvSpPr/>
          <p:nvPr/>
        </p:nvSpPr>
        <p:spPr>
          <a:xfrm>
            <a:off x="3200400" y="2136575"/>
            <a:ext cx="152400" cy="2388513"/>
          </a:xfrm>
          <a:prstGeom prst="rightBracket">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TextBox 40"/>
          <p:cNvSpPr txBox="1"/>
          <p:nvPr/>
        </p:nvSpPr>
        <p:spPr>
          <a:xfrm rot="5400000">
            <a:off x="2365303" y="3055077"/>
            <a:ext cx="2670973" cy="523220"/>
          </a:xfrm>
          <a:prstGeom prst="rect">
            <a:avLst/>
          </a:prstGeom>
          <a:noFill/>
        </p:spPr>
        <p:txBody>
          <a:bodyPr wrap="square" rtlCol="0">
            <a:spAutoFit/>
          </a:bodyPr>
          <a:lstStyle/>
          <a:p>
            <a:pPr algn="ctr"/>
            <a:r>
              <a:rPr lang="en-US" sz="1400" dirty="0" smtClean="0"/>
              <a:t>2 years</a:t>
            </a:r>
          </a:p>
          <a:p>
            <a:pPr algn="ctr"/>
            <a:r>
              <a:rPr lang="en-US" sz="1400" b="1" dirty="0" smtClean="0"/>
              <a:t>Unsecured Time</a:t>
            </a:r>
          </a:p>
        </p:txBody>
      </p:sp>
      <p:sp>
        <p:nvSpPr>
          <p:cNvPr id="44" name="TextBox 43"/>
          <p:cNvSpPr txBox="1"/>
          <p:nvPr/>
        </p:nvSpPr>
        <p:spPr>
          <a:xfrm>
            <a:off x="4658064" y="152400"/>
            <a:ext cx="3778470" cy="861774"/>
          </a:xfrm>
          <a:prstGeom prst="rect">
            <a:avLst/>
          </a:prstGeom>
          <a:noFill/>
        </p:spPr>
        <p:txBody>
          <a:bodyPr wrap="none" rtlCol="0">
            <a:spAutoFit/>
          </a:bodyPr>
          <a:lstStyle/>
          <a:p>
            <a:pPr algn="ctr">
              <a:spcAft>
                <a:spcPts val="1200"/>
              </a:spcAft>
            </a:pPr>
            <a:r>
              <a:rPr lang="en-US" sz="2200" b="1" u="sng" dirty="0" smtClean="0">
                <a:solidFill>
                  <a:srgbClr val="0000FF"/>
                </a:solidFill>
              </a:rPr>
              <a:t>“</a:t>
            </a:r>
            <a:r>
              <a:rPr lang="en-US" sz="2200" b="1" u="sng" cap="small" dirty="0" smtClean="0">
                <a:solidFill>
                  <a:srgbClr val="0000FF"/>
                </a:solidFill>
              </a:rPr>
              <a:t>World Registry of New Ideas</a:t>
            </a:r>
            <a:r>
              <a:rPr lang="en-US" sz="2200" b="1" u="sng" dirty="0" smtClean="0">
                <a:solidFill>
                  <a:srgbClr val="0000FF"/>
                </a:solidFill>
              </a:rPr>
              <a:t>”</a:t>
            </a:r>
            <a:endParaRPr lang="en-US" sz="1200" b="1" dirty="0" smtClean="0">
              <a:solidFill>
                <a:srgbClr val="0000FF"/>
              </a:solidFill>
            </a:endParaRPr>
          </a:p>
          <a:p>
            <a:pPr algn="ctr"/>
            <a:r>
              <a:rPr lang="en-US" b="1" dirty="0" smtClean="0"/>
              <a:t>… no unsecured time!</a:t>
            </a:r>
            <a:endParaRPr lang="en-US" b="1" dirty="0"/>
          </a:p>
        </p:txBody>
      </p:sp>
      <p:sp>
        <p:nvSpPr>
          <p:cNvPr id="47" name="TextBox 46"/>
          <p:cNvSpPr txBox="1"/>
          <p:nvPr/>
        </p:nvSpPr>
        <p:spPr>
          <a:xfrm>
            <a:off x="685800" y="57090"/>
            <a:ext cx="2468240" cy="400110"/>
          </a:xfrm>
          <a:prstGeom prst="rect">
            <a:avLst/>
          </a:prstGeom>
          <a:noFill/>
        </p:spPr>
        <p:txBody>
          <a:bodyPr wrap="none" rtlCol="0">
            <a:spAutoFit/>
          </a:bodyPr>
          <a:lstStyle/>
          <a:p>
            <a:pPr algn="ctr"/>
            <a:r>
              <a:rPr lang="en-US" sz="2000" b="1" u="sng" dirty="0" smtClean="0"/>
              <a:t>Without the Registry</a:t>
            </a:r>
            <a:endParaRPr lang="en-US" sz="2000" b="1" u="sng"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48" name="Rounded Rectangle 47"/>
          <p:cNvSpPr/>
          <p:nvPr/>
        </p:nvSpPr>
        <p:spPr>
          <a:xfrm>
            <a:off x="228600" y="1600200"/>
            <a:ext cx="3276600" cy="762000"/>
          </a:xfrm>
          <a:prstGeom prst="roundRect">
            <a:avLst>
              <a:gd name="adj" fmla="val 12139"/>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2468397"/>
      </p:ext>
    </p:extLst>
  </p:cSld>
  <p:clrMapOvr>
    <a:masterClrMapping/>
  </p:clrMapOvr>
  <mc:AlternateContent xmlns:mc="http://schemas.openxmlformats.org/markup-compatibility/2006" xmlns:p14="http://schemas.microsoft.com/office/powerpoint/2010/main">
    <mc:Choice Requires="p14">
      <p:transition spd="slow" p14:dur="2000" advTm="38480"/>
    </mc:Choice>
    <mc:Fallback xmlns="">
      <p:transition spd="slow" advTm="38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1"/>
                            </p:stCondLst>
                            <p:childTnLst>
                              <p:par>
                                <p:cTn id="8" presetID="2" presetClass="entr" presetSubtype="8" fill="hold" grpId="0" nodeType="afterEffect">
                                  <p:stCondLst>
                                    <p:cond delay="50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0-#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childTnLst>
                          </p:cTn>
                        </p:par>
                        <p:par>
                          <p:cTn id="12" fill="hold">
                            <p:stCondLst>
                              <p:cond delay="1001"/>
                            </p:stCondLst>
                            <p:childTnLst>
                              <p:par>
                                <p:cTn id="13" presetID="10" presetClass="exit" presetSubtype="0" fill="hold" grpId="1" nodeType="afterEffect">
                                  <p:stCondLst>
                                    <p:cond delay="4000"/>
                                  </p:stCondLst>
                                  <p:childTnLst>
                                    <p:animEffect transition="out" filter="fade">
                                      <p:cBhvr>
                                        <p:cTn id="14" dur="500"/>
                                        <p:tgtEl>
                                          <p:spTgt spid="48"/>
                                        </p:tgtEl>
                                      </p:cBhvr>
                                    </p:animEffect>
                                    <p:set>
                                      <p:cBhvr>
                                        <p:cTn id="15" dur="1" fill="hold">
                                          <p:stCondLst>
                                            <p:cond delay="499"/>
                                          </p:stCondLst>
                                        </p:cTn>
                                        <p:tgtEl>
                                          <p:spTgt spid="48"/>
                                        </p:tgtEl>
                                        <p:attrNameLst>
                                          <p:attrName>style.visibility</p:attrName>
                                        </p:attrNameLst>
                                      </p:cBhvr>
                                      <p:to>
                                        <p:strVal val="hidden"/>
                                      </p:to>
                                    </p:set>
                                  </p:childTnLst>
                                </p:cTn>
                              </p:par>
                            </p:childTnLst>
                          </p:cTn>
                        </p:par>
                        <p:par>
                          <p:cTn id="16" fill="hold">
                            <p:stCondLst>
                              <p:cond delay="5501"/>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1000"/>
                                        <p:tgtEl>
                                          <p:spTgt spid="11"/>
                                        </p:tgtEl>
                                      </p:cBhvr>
                                    </p:animEffect>
                                  </p:childTnLst>
                                </p:cTn>
                              </p:par>
                            </p:childTnLst>
                          </p:cTn>
                        </p:par>
                        <p:par>
                          <p:cTn id="20" fill="hold">
                            <p:stCondLst>
                              <p:cond delay="6501"/>
                            </p:stCondLst>
                            <p:childTnLst>
                              <p:par>
                                <p:cTn id="21" presetID="22" presetClass="entr" presetSubtype="1" fill="hold" nodeType="afterEffect">
                                  <p:stCondLst>
                                    <p:cond delay="850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1000"/>
                                        <p:tgtEl>
                                          <p:spTgt spid="35"/>
                                        </p:tgtEl>
                                      </p:cBhvr>
                                    </p:animEffect>
                                  </p:childTnLst>
                                </p:cTn>
                              </p:par>
                            </p:childTnLst>
                          </p:cTn>
                        </p:par>
                        <p:par>
                          <p:cTn id="24" fill="hold">
                            <p:stCondLst>
                              <p:cond delay="16001"/>
                            </p:stCondLst>
                            <p:childTnLst>
                              <p:par>
                                <p:cTn id="25" presetID="22" presetClass="entr" presetSubtype="1" fill="hold" nodeType="afterEffect">
                                  <p:stCondLst>
                                    <p:cond delay="1250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4"/>
                </p:tgtEl>
              </p:cMediaNode>
            </p:audio>
          </p:childTnLst>
        </p:cTn>
      </p:par>
    </p:tnLst>
    <p:bldLst>
      <p:bldP spid="48" grpId="0" animBg="1"/>
      <p:bldP spid="4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3200400" y="2209800"/>
            <a:ext cx="152400" cy="2395728"/>
            <a:chOff x="3200400" y="2209800"/>
            <a:chExt cx="152400" cy="2438400"/>
          </a:xfrm>
        </p:grpSpPr>
        <p:cxnSp>
          <p:nvCxnSpPr>
            <p:cNvPr id="57" name="Straight Connector 56"/>
            <p:cNvCxnSpPr/>
            <p:nvPr/>
          </p:nvCxnSpPr>
          <p:spPr>
            <a:xfrm>
              <a:off x="3276600" y="2209800"/>
              <a:ext cx="76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352800" y="2209800"/>
              <a:ext cx="0" cy="2438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200400" y="4648200"/>
              <a:ext cx="15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3200401" y="1143000"/>
            <a:ext cx="5029199" cy="5471755"/>
            <a:chOff x="2077822" y="1174522"/>
            <a:chExt cx="5029199" cy="5471755"/>
          </a:xfrm>
        </p:grpSpPr>
        <p:grpSp>
          <p:nvGrpSpPr>
            <p:cNvPr id="90" name="Group 89"/>
            <p:cNvGrpSpPr/>
            <p:nvPr/>
          </p:nvGrpSpPr>
          <p:grpSpPr>
            <a:xfrm>
              <a:off x="3754221" y="2734270"/>
              <a:ext cx="3352800" cy="2373362"/>
              <a:chOff x="5222443" y="2447836"/>
              <a:chExt cx="3352800" cy="2373362"/>
            </a:xfrm>
          </p:grpSpPr>
          <p:sp>
            <p:nvSpPr>
              <p:cNvPr id="117" name="TextBox 116"/>
              <p:cNvSpPr txBox="1"/>
              <p:nvPr/>
            </p:nvSpPr>
            <p:spPr>
              <a:xfrm>
                <a:off x="5222443" y="2447836"/>
                <a:ext cx="3352800" cy="600164"/>
              </a:xfrm>
              <a:prstGeom prst="rect">
                <a:avLst/>
              </a:prstGeom>
              <a:noFill/>
            </p:spPr>
            <p:txBody>
              <a:bodyPr wrap="square" rtlCol="0">
                <a:spAutoFit/>
              </a:bodyPr>
              <a:lstStyle/>
              <a:p>
                <a:pPr>
                  <a:spcAft>
                    <a:spcPts val="600"/>
                  </a:spcAft>
                </a:pPr>
                <a:r>
                  <a:rPr lang="en-US" sz="1100" i="1" dirty="0" smtClean="0"/>
                  <a:t>…Mark can publish the idea as priority-claim whenever he wants … BUT he waits until the group completes the study and publishes the article.</a:t>
                </a:r>
              </a:p>
            </p:txBody>
          </p:sp>
          <p:grpSp>
            <p:nvGrpSpPr>
              <p:cNvPr id="118" name="Group 117"/>
              <p:cNvGrpSpPr/>
              <p:nvPr/>
            </p:nvGrpSpPr>
            <p:grpSpPr>
              <a:xfrm>
                <a:off x="5257800" y="3338156"/>
                <a:ext cx="3276600" cy="1483042"/>
                <a:chOff x="5181600" y="4100156"/>
                <a:chExt cx="3276600" cy="1483042"/>
              </a:xfrm>
            </p:grpSpPr>
            <p:sp>
              <p:nvSpPr>
                <p:cNvPr id="119" name="TextBox 118"/>
                <p:cNvSpPr txBox="1"/>
                <p:nvPr/>
              </p:nvSpPr>
              <p:spPr>
                <a:xfrm>
                  <a:off x="5181600" y="4336703"/>
                  <a:ext cx="3276600" cy="1246495"/>
                </a:xfrm>
                <a:prstGeom prst="rect">
                  <a:avLst/>
                </a:prstGeom>
                <a:solidFill>
                  <a:schemeClr val="tx2">
                    <a:lumMod val="20000"/>
                    <a:lumOff val="80000"/>
                  </a:schemeClr>
                </a:solidFill>
                <a:ln w="6350">
                  <a:solidFill>
                    <a:srgbClr val="FF0000"/>
                  </a:solidFill>
                </a:ln>
              </p:spPr>
              <p:txBody>
                <a:bodyPr wrap="square" rtlCol="0">
                  <a:spAutoFit/>
                </a:bodyPr>
                <a:lstStyle/>
                <a:p>
                  <a:pPr algn="ctr">
                    <a:spcAft>
                      <a:spcPts val="600"/>
                    </a:spcAft>
                  </a:pPr>
                  <a:r>
                    <a:rPr lang="en-US" sz="1200" b="1" u="sng" dirty="0" smtClean="0"/>
                    <a:t>PRIORITY-CLAIM</a:t>
                  </a:r>
                  <a:endParaRPr lang="en-US" sz="1200" b="1" u="sng" dirty="0"/>
                </a:p>
                <a:p>
                  <a:pPr algn="ctr">
                    <a:spcAft>
                      <a:spcPts val="300"/>
                    </a:spcAft>
                  </a:pPr>
                  <a:r>
                    <a:rPr lang="en-US" sz="1200" b="1" u="sng" dirty="0" smtClean="0"/>
                    <a:t>Mark</a:t>
                  </a:r>
                  <a:r>
                    <a:rPr lang="en-US" sz="1200" b="1" dirty="0" smtClean="0"/>
                    <a:t> publishes Priority-Claim for idea</a:t>
                  </a:r>
                </a:p>
                <a:p>
                  <a:pPr algn="ctr"/>
                  <a:r>
                    <a:rPr lang="en-US" sz="1200" b="1" dirty="0">
                      <a:solidFill>
                        <a:srgbClr val="0000FF"/>
                      </a:solidFill>
                    </a:rPr>
                    <a:t>PROMOTES </a:t>
                  </a:r>
                  <a:r>
                    <a:rPr lang="en-US" sz="1200" b="1" dirty="0" smtClean="0">
                      <a:solidFill>
                        <a:srgbClr val="0000FF"/>
                      </a:solidFill>
                    </a:rPr>
                    <a:t>IDEA:</a:t>
                  </a:r>
                  <a:endParaRPr lang="en-US" sz="1200" b="1" dirty="0" smtClean="0"/>
                </a:p>
                <a:p>
                  <a:pPr algn="ctr">
                    <a:spcAft>
                      <a:spcPts val="600"/>
                    </a:spcAft>
                  </a:pPr>
                  <a:r>
                    <a:rPr lang="en-US" sz="1200" b="1" dirty="0">
                      <a:solidFill>
                        <a:srgbClr val="FF0000"/>
                      </a:solidFill>
                    </a:rPr>
                    <a:t>Public Feedback</a:t>
                  </a:r>
                  <a:r>
                    <a:rPr lang="en-US" sz="1200" b="1" dirty="0"/>
                    <a:t> … </a:t>
                  </a:r>
                  <a:r>
                    <a:rPr lang="en-US" sz="1200" b="1" dirty="0">
                      <a:solidFill>
                        <a:srgbClr val="FF0000"/>
                      </a:solidFill>
                    </a:rPr>
                    <a:t>PEER </a:t>
                  </a:r>
                  <a:r>
                    <a:rPr lang="en-US" sz="1200" b="1" dirty="0" smtClean="0">
                      <a:solidFill>
                        <a:srgbClr val="FF0000"/>
                      </a:solidFill>
                    </a:rPr>
                    <a:t>REVIEW</a:t>
                  </a:r>
                </a:p>
                <a:p>
                  <a:pPr algn="ctr"/>
                  <a:r>
                    <a:rPr lang="en-US" sz="1200" dirty="0" smtClean="0"/>
                    <a:t>Idea-Creation-Date: </a:t>
                  </a:r>
                  <a:r>
                    <a:rPr lang="en-US" sz="1200" dirty="0" smtClean="0">
                      <a:solidFill>
                        <a:srgbClr val="FF0066"/>
                      </a:solidFill>
                    </a:rPr>
                    <a:t>Feb. 5, 2014</a:t>
                  </a:r>
                </a:p>
              </p:txBody>
            </p:sp>
            <p:sp>
              <p:nvSpPr>
                <p:cNvPr id="120" name="TextBox 119"/>
                <p:cNvSpPr txBox="1"/>
                <p:nvPr/>
              </p:nvSpPr>
              <p:spPr>
                <a:xfrm>
                  <a:off x="6441643" y="4100156"/>
                  <a:ext cx="1649811" cy="261610"/>
                </a:xfrm>
                <a:prstGeom prst="rect">
                  <a:avLst/>
                </a:prstGeom>
                <a:noFill/>
              </p:spPr>
              <p:txBody>
                <a:bodyPr wrap="none" rtlCol="0">
                  <a:spAutoFit/>
                </a:bodyPr>
                <a:lstStyle/>
                <a:p>
                  <a:r>
                    <a:rPr lang="en-US" sz="1100" b="1" dirty="0" smtClean="0"/>
                    <a:t>Dec. 2016 … 2 years later</a:t>
                  </a:r>
                  <a:endParaRPr lang="en-US" sz="1100" b="1" dirty="0"/>
                </a:p>
              </p:txBody>
            </p:sp>
          </p:grpSp>
        </p:grpSp>
        <p:grpSp>
          <p:nvGrpSpPr>
            <p:cNvPr id="91" name="Group 90"/>
            <p:cNvGrpSpPr/>
            <p:nvPr/>
          </p:nvGrpSpPr>
          <p:grpSpPr>
            <a:xfrm>
              <a:off x="3792321" y="5332512"/>
              <a:ext cx="3276600" cy="1313765"/>
              <a:chOff x="5181600" y="5460340"/>
              <a:chExt cx="3276600" cy="1313765"/>
            </a:xfrm>
          </p:grpSpPr>
          <p:sp>
            <p:nvSpPr>
              <p:cNvPr id="111" name="TextBox 110"/>
              <p:cNvSpPr txBox="1"/>
              <p:nvPr/>
            </p:nvSpPr>
            <p:spPr>
              <a:xfrm>
                <a:off x="5181600" y="5689193"/>
                <a:ext cx="3276600" cy="1084912"/>
              </a:xfrm>
              <a:prstGeom prst="rect">
                <a:avLst/>
              </a:prstGeom>
              <a:solidFill>
                <a:srgbClr val="FFFF00">
                  <a:alpha val="10196"/>
                </a:srgbClr>
              </a:solidFill>
              <a:ln w="6350">
                <a:solidFill>
                  <a:srgbClr val="FF0000"/>
                </a:solidFill>
              </a:ln>
            </p:spPr>
            <p:txBody>
              <a:bodyPr wrap="square" rtlCol="0">
                <a:spAutoFit/>
              </a:bodyPr>
              <a:lstStyle/>
              <a:p>
                <a:pPr algn="ctr">
                  <a:spcAft>
                    <a:spcPts val="600"/>
                  </a:spcAft>
                </a:pPr>
                <a:r>
                  <a:rPr lang="en-US" sz="1200" u="sng" dirty="0" smtClean="0">
                    <a:solidFill>
                      <a:schemeClr val="accent2">
                        <a:lumMod val="75000"/>
                      </a:schemeClr>
                    </a:solidFill>
                    <a:latin typeface="Britannic Bold" panose="020B0903060703020204" pitchFamily="34" charset="0"/>
                  </a:rPr>
                  <a:t>Priority-Certificate</a:t>
                </a:r>
                <a:endParaRPr lang="en-US" sz="1200" dirty="0" smtClean="0">
                  <a:solidFill>
                    <a:srgbClr val="FF0066"/>
                  </a:solidFill>
                </a:endParaRPr>
              </a:p>
              <a:p>
                <a:pPr algn="ctr">
                  <a:spcAft>
                    <a:spcPts val="300"/>
                  </a:spcAft>
                </a:pPr>
                <a:r>
                  <a:rPr lang="en-US" sz="1200" b="1" u="sng" dirty="0"/>
                  <a:t>Mark</a:t>
                </a:r>
                <a:r>
                  <a:rPr lang="en-US" sz="1200" b="1" dirty="0"/>
                  <a:t> applies for &amp; receives </a:t>
                </a:r>
                <a:r>
                  <a:rPr lang="en-US" sz="1200" b="1" dirty="0" smtClean="0"/>
                  <a:t>certificate</a:t>
                </a:r>
                <a:endParaRPr lang="en-US" sz="1200" b="1" dirty="0" smtClean="0">
                  <a:solidFill>
                    <a:srgbClr val="FF0066"/>
                  </a:solidFill>
                </a:endParaRPr>
              </a:p>
              <a:p>
                <a:pPr algn="ctr">
                  <a:spcAft>
                    <a:spcPts val="600"/>
                  </a:spcAft>
                </a:pPr>
                <a:r>
                  <a:rPr lang="en-US" sz="1200" b="1" dirty="0">
                    <a:solidFill>
                      <a:srgbClr val="0000FF"/>
                    </a:solidFill>
                  </a:rPr>
                  <a:t>F</a:t>
                </a:r>
                <a:r>
                  <a:rPr lang="en-US" sz="1200" b="1" dirty="0" smtClean="0">
                    <a:solidFill>
                      <a:srgbClr val="0000FF"/>
                    </a:solidFill>
                  </a:rPr>
                  <a:t>ormal Examination</a:t>
                </a:r>
                <a:endParaRPr lang="en-US" sz="1100" b="1" dirty="0" smtClean="0">
                  <a:solidFill>
                    <a:srgbClr val="0000FF"/>
                  </a:solidFill>
                </a:endParaRPr>
              </a:p>
              <a:p>
                <a:pPr algn="ctr"/>
                <a:r>
                  <a:rPr lang="en-US" sz="1200" dirty="0" smtClean="0"/>
                  <a:t>Idea-Creation-Date</a:t>
                </a:r>
                <a:r>
                  <a:rPr lang="en-US" sz="1200" dirty="0"/>
                  <a:t>: </a:t>
                </a:r>
                <a:r>
                  <a:rPr lang="en-US" sz="1200" dirty="0" smtClean="0">
                    <a:solidFill>
                      <a:srgbClr val="FF0066"/>
                    </a:solidFill>
                  </a:rPr>
                  <a:t>Feb. 5, 2014</a:t>
                </a:r>
              </a:p>
              <a:p>
                <a:pPr algn="ctr"/>
                <a:r>
                  <a:rPr lang="en-US" sz="400" dirty="0" smtClean="0">
                    <a:solidFill>
                      <a:srgbClr val="FF0066"/>
                    </a:solidFill>
                  </a:rPr>
                  <a:t> </a:t>
                </a:r>
                <a:endParaRPr lang="en-US" sz="400" dirty="0">
                  <a:solidFill>
                    <a:srgbClr val="FF0066"/>
                  </a:solidFill>
                </a:endParaRPr>
              </a:p>
            </p:txBody>
          </p:sp>
          <p:sp>
            <p:nvSpPr>
              <p:cNvPr id="114" name="TextBox 113"/>
              <p:cNvSpPr txBox="1"/>
              <p:nvPr/>
            </p:nvSpPr>
            <p:spPr>
              <a:xfrm>
                <a:off x="6445937" y="5460340"/>
                <a:ext cx="1659429" cy="261610"/>
              </a:xfrm>
              <a:prstGeom prst="rect">
                <a:avLst/>
              </a:prstGeom>
              <a:noFill/>
            </p:spPr>
            <p:txBody>
              <a:bodyPr wrap="none" rtlCol="0">
                <a:spAutoFit/>
              </a:bodyPr>
              <a:lstStyle/>
              <a:p>
                <a:r>
                  <a:rPr lang="en-US" sz="1100" b="1" dirty="0" smtClean="0"/>
                  <a:t>Aug. 2020 … </a:t>
                </a:r>
                <a:r>
                  <a:rPr lang="en-US" sz="1100" b="1" dirty="0"/>
                  <a:t>4</a:t>
                </a:r>
                <a:r>
                  <a:rPr lang="en-US" sz="1100" b="1" dirty="0" smtClean="0"/>
                  <a:t> years later</a:t>
                </a:r>
                <a:endParaRPr lang="en-US" sz="1100" b="1" dirty="0"/>
              </a:p>
            </p:txBody>
          </p:sp>
        </p:grpSp>
        <p:sp>
          <p:nvSpPr>
            <p:cNvPr id="92" name="TextBox 91"/>
            <p:cNvSpPr txBox="1"/>
            <p:nvPr/>
          </p:nvSpPr>
          <p:spPr>
            <a:xfrm>
              <a:off x="3792321" y="1480240"/>
              <a:ext cx="3276600" cy="1279838"/>
            </a:xfrm>
            <a:prstGeom prst="rect">
              <a:avLst/>
            </a:prstGeom>
            <a:solidFill>
              <a:schemeClr val="tx2">
                <a:lumMod val="20000"/>
                <a:lumOff val="80000"/>
              </a:schemeClr>
            </a:solidFill>
            <a:ln w="6350">
              <a:solidFill>
                <a:srgbClr val="FF0000"/>
              </a:solidFill>
            </a:ln>
          </p:spPr>
          <p:txBody>
            <a:bodyPr wrap="square" rtlCol="0">
              <a:spAutoFit/>
            </a:bodyPr>
            <a:lstStyle/>
            <a:p>
              <a:pPr algn="ctr">
                <a:spcAft>
                  <a:spcPts val="600"/>
                </a:spcAft>
              </a:pPr>
              <a:r>
                <a:rPr lang="en-US" sz="1200" b="1" u="sng" dirty="0" smtClean="0"/>
                <a:t>REGISTRATION OF IDEA</a:t>
              </a:r>
            </a:p>
            <a:p>
              <a:pPr algn="ctr">
                <a:spcAft>
                  <a:spcPts val="300"/>
                </a:spcAft>
              </a:pPr>
              <a:r>
                <a:rPr lang="en-US" sz="1200" b="1" u="sng" dirty="0" smtClean="0"/>
                <a:t>Mark</a:t>
              </a:r>
              <a:r>
                <a:rPr lang="en-US" sz="1200" b="1" dirty="0" smtClean="0"/>
                <a:t> uploads idea on Registration-Account</a:t>
              </a:r>
            </a:p>
            <a:p>
              <a:pPr algn="ctr"/>
              <a:r>
                <a:rPr lang="en-US" sz="1200" cap="all" dirty="0" smtClean="0">
                  <a:solidFill>
                    <a:srgbClr val="FF0000"/>
                  </a:solidFill>
                </a:rPr>
                <a:t>time-stamp</a:t>
              </a:r>
              <a:r>
                <a:rPr lang="en-US" sz="1200" dirty="0" smtClean="0"/>
                <a:t> applied automatically</a:t>
              </a:r>
            </a:p>
            <a:p>
              <a:pPr algn="ctr">
                <a:spcBef>
                  <a:spcPts val="200"/>
                </a:spcBef>
              </a:pPr>
              <a:r>
                <a:rPr lang="en-US" sz="1100" b="1" dirty="0" smtClean="0">
                  <a:solidFill>
                    <a:srgbClr val="0000FF"/>
                  </a:solidFill>
                </a:rPr>
                <a:t>(PRIVATE &amp; CONFIDENTIAL)</a:t>
              </a:r>
            </a:p>
            <a:p>
              <a:pPr algn="ctr">
                <a:spcBef>
                  <a:spcPts val="600"/>
                </a:spcBef>
              </a:pPr>
              <a:r>
                <a:rPr lang="en-US" sz="1200" dirty="0" smtClean="0"/>
                <a:t>Idea-Creation-Date</a:t>
              </a:r>
              <a:r>
                <a:rPr lang="en-US" sz="1200" dirty="0"/>
                <a:t>: </a:t>
              </a:r>
              <a:r>
                <a:rPr lang="en-US" sz="1200" dirty="0" smtClean="0">
                  <a:solidFill>
                    <a:srgbClr val="FF0066"/>
                  </a:solidFill>
                </a:rPr>
                <a:t>Feb. 5, 2014</a:t>
              </a:r>
            </a:p>
            <a:p>
              <a:pPr algn="ctr"/>
              <a:endParaRPr lang="en-US" sz="400" dirty="0">
                <a:solidFill>
                  <a:srgbClr val="FF0066"/>
                </a:solidFill>
              </a:endParaRPr>
            </a:p>
          </p:txBody>
        </p:sp>
        <p:cxnSp>
          <p:nvCxnSpPr>
            <p:cNvPr id="93" name="Straight Connector 92"/>
            <p:cNvCxnSpPr>
              <a:endCxn id="92" idx="1"/>
            </p:cNvCxnSpPr>
            <p:nvPr/>
          </p:nvCxnSpPr>
          <p:spPr>
            <a:xfrm>
              <a:off x="2077822" y="2029600"/>
              <a:ext cx="1714499" cy="90559"/>
            </a:xfrm>
            <a:prstGeom prst="line">
              <a:avLst/>
            </a:prstGeom>
            <a:ln w="19050">
              <a:solidFill>
                <a:schemeClr val="bg1">
                  <a:lumMod val="50000"/>
                </a:schemeClr>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5053755" y="1174522"/>
              <a:ext cx="753732" cy="261610"/>
            </a:xfrm>
            <a:prstGeom prst="rect">
              <a:avLst/>
            </a:prstGeom>
            <a:noFill/>
          </p:spPr>
          <p:txBody>
            <a:bodyPr wrap="none" rtlCol="0">
              <a:spAutoFit/>
            </a:bodyPr>
            <a:lstStyle/>
            <a:p>
              <a:r>
                <a:rPr lang="en-US" sz="1100" b="1" dirty="0" smtClean="0"/>
                <a:t>Feb. 2014</a:t>
              </a:r>
              <a:endParaRPr lang="en-US" sz="1100" b="1" dirty="0"/>
            </a:p>
          </p:txBody>
        </p:sp>
        <p:sp>
          <p:nvSpPr>
            <p:cNvPr id="95" name="TextBox 94"/>
            <p:cNvSpPr txBox="1"/>
            <p:nvPr/>
          </p:nvSpPr>
          <p:spPr>
            <a:xfrm>
              <a:off x="2458821" y="1674168"/>
              <a:ext cx="1019175" cy="338554"/>
            </a:xfrm>
            <a:prstGeom prst="rect">
              <a:avLst/>
            </a:prstGeom>
            <a:noFill/>
          </p:spPr>
          <p:txBody>
            <a:bodyPr wrap="square" rtlCol="0">
              <a:spAutoFit/>
            </a:bodyPr>
            <a:lstStyle/>
            <a:p>
              <a:pPr algn="ctr"/>
              <a:r>
                <a:rPr lang="en-US" sz="1600" b="1" i="1" dirty="0" smtClean="0">
                  <a:solidFill>
                    <a:srgbClr val="FF0066"/>
                  </a:solidFill>
                </a:rPr>
                <a:t>20 mins</a:t>
              </a:r>
              <a:endParaRPr lang="en-US" sz="1600" b="1" i="1" dirty="0">
                <a:solidFill>
                  <a:srgbClr val="FF0066"/>
                </a:solidFill>
              </a:endParaRPr>
            </a:p>
          </p:txBody>
        </p:sp>
        <p:sp>
          <p:nvSpPr>
            <p:cNvPr id="96" name="Down Arrow 95"/>
            <p:cNvSpPr/>
            <p:nvPr/>
          </p:nvSpPr>
          <p:spPr>
            <a:xfrm>
              <a:off x="5188305" y="5197514"/>
              <a:ext cx="484632" cy="168008"/>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Down Arrow 106"/>
            <p:cNvSpPr/>
            <p:nvPr/>
          </p:nvSpPr>
          <p:spPr>
            <a:xfrm>
              <a:off x="5188305" y="3427511"/>
              <a:ext cx="484632" cy="168008"/>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73"/>
          <p:cNvGrpSpPr/>
          <p:nvPr/>
        </p:nvGrpSpPr>
        <p:grpSpPr>
          <a:xfrm>
            <a:off x="76200" y="572125"/>
            <a:ext cx="3657601" cy="4533275"/>
            <a:chOff x="76199" y="761256"/>
            <a:chExt cx="3657601" cy="4533275"/>
          </a:xfrm>
        </p:grpSpPr>
        <p:sp>
          <p:nvSpPr>
            <p:cNvPr id="75" name="TextBox 74"/>
            <p:cNvSpPr txBox="1"/>
            <p:nvPr/>
          </p:nvSpPr>
          <p:spPr>
            <a:xfrm>
              <a:off x="76200" y="761256"/>
              <a:ext cx="3657600" cy="630942"/>
            </a:xfrm>
            <a:prstGeom prst="rect">
              <a:avLst/>
            </a:prstGeom>
            <a:noFill/>
          </p:spPr>
          <p:txBody>
            <a:bodyPr wrap="square" rtlCol="0">
              <a:spAutoFit/>
            </a:bodyPr>
            <a:lstStyle/>
            <a:p>
              <a:pPr algn="ctr">
                <a:spcAft>
                  <a:spcPts val="600"/>
                </a:spcAft>
              </a:pPr>
              <a:r>
                <a:rPr lang="en-US" sz="1600" dirty="0" smtClean="0"/>
                <a:t>Story of Research Project / Article:</a:t>
              </a:r>
              <a:endParaRPr lang="en-US" sz="1400" b="1" dirty="0" smtClean="0"/>
            </a:p>
            <a:p>
              <a:pPr algn="ctr"/>
              <a:r>
                <a:rPr lang="en-US" sz="1400" dirty="0" smtClean="0"/>
                <a:t>4 years … 15 collaborators … 3 institutions</a:t>
              </a:r>
            </a:p>
          </p:txBody>
        </p:sp>
        <p:sp>
          <p:nvSpPr>
            <p:cNvPr id="76" name="TextBox 75"/>
            <p:cNvSpPr txBox="1"/>
            <p:nvPr/>
          </p:nvSpPr>
          <p:spPr>
            <a:xfrm>
              <a:off x="621199" y="4571256"/>
              <a:ext cx="2579201" cy="723275"/>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200" b="1" dirty="0" smtClean="0"/>
                <a:t>Article</a:t>
              </a:r>
              <a:r>
                <a:rPr lang="en-US" sz="1200" dirty="0" smtClean="0"/>
                <a:t> date: Nov. 8, 2016</a:t>
              </a:r>
            </a:p>
            <a:p>
              <a:pPr algn="ctr"/>
              <a:r>
                <a:rPr lang="en-US" sz="1200" dirty="0" smtClean="0"/>
                <a:t>10 co-authors:</a:t>
              </a:r>
            </a:p>
            <a:p>
              <a:pPr algn="ctr">
                <a:spcAft>
                  <a:spcPts val="1200"/>
                </a:spcAft>
              </a:pPr>
              <a:r>
                <a:rPr lang="en-US" sz="1200" b="1" dirty="0" smtClean="0"/>
                <a:t>John, Anne, Mark, Peter, Chen … Bill</a:t>
              </a:r>
            </a:p>
          </p:txBody>
        </p:sp>
        <p:sp>
          <p:nvSpPr>
            <p:cNvPr id="77" name="TextBox 76"/>
            <p:cNvSpPr txBox="1"/>
            <p:nvPr/>
          </p:nvSpPr>
          <p:spPr>
            <a:xfrm>
              <a:off x="628388" y="1956376"/>
              <a:ext cx="2572012" cy="500137"/>
            </a:xfrm>
            <a:prstGeom prst="rect">
              <a:avLst/>
            </a:prstGeom>
            <a:solidFill>
              <a:schemeClr val="bg1">
                <a:lumMod val="95000"/>
              </a:schemeClr>
            </a:solidFill>
            <a:ln w="19050">
              <a:solidFill>
                <a:srgbClr val="0000FF"/>
              </a:solidFill>
            </a:ln>
          </p:spPr>
          <p:txBody>
            <a:bodyPr wrap="square" rtlCol="0">
              <a:spAutoFit/>
            </a:bodyPr>
            <a:lstStyle/>
            <a:p>
              <a:pPr algn="ctr">
                <a:spcAft>
                  <a:spcPts val="300"/>
                </a:spcAft>
              </a:pPr>
              <a:r>
                <a:rPr lang="en-US" sz="1200" b="1" dirty="0" smtClean="0"/>
                <a:t>idea-2</a:t>
              </a:r>
              <a:r>
                <a:rPr lang="en-US" sz="1200" dirty="0" smtClean="0">
                  <a:solidFill>
                    <a:srgbClr val="0066FF"/>
                  </a:solidFill>
                </a:rPr>
                <a:t>: </a:t>
              </a:r>
              <a:r>
                <a:rPr lang="en-US" sz="1100" dirty="0" smtClean="0">
                  <a:solidFill>
                    <a:srgbClr val="0066FF"/>
                  </a:solidFill>
                </a:rPr>
                <a:t>idea for a novel experiment … </a:t>
              </a:r>
            </a:p>
            <a:p>
              <a:pPr algn="ctr"/>
              <a:r>
                <a:rPr lang="en-US" sz="1200" dirty="0" smtClean="0"/>
                <a:t>Mark, actual-date: </a:t>
              </a:r>
              <a:r>
                <a:rPr lang="en-US" sz="1200" b="1" dirty="0" smtClean="0">
                  <a:solidFill>
                    <a:srgbClr val="FF0066"/>
                  </a:solidFill>
                </a:rPr>
                <a:t>Feb. 5, 2014</a:t>
              </a:r>
              <a:endParaRPr lang="en-US" sz="1200" dirty="0" smtClean="0"/>
            </a:p>
          </p:txBody>
        </p:sp>
        <p:sp>
          <p:nvSpPr>
            <p:cNvPr id="78" name="TextBox 77"/>
            <p:cNvSpPr txBox="1"/>
            <p:nvPr/>
          </p:nvSpPr>
          <p:spPr>
            <a:xfrm>
              <a:off x="621199" y="2646402"/>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a:t>
              </a:r>
              <a:r>
                <a:rPr lang="en-US" sz="1200" dirty="0" smtClean="0"/>
                <a:t>: Chen (Aug. 1, 2014)</a:t>
              </a:r>
              <a:endParaRPr lang="en-US" sz="1200" dirty="0">
                <a:solidFill>
                  <a:srgbClr val="0000FF"/>
                </a:solidFill>
              </a:endParaRPr>
            </a:p>
          </p:txBody>
        </p:sp>
        <p:sp>
          <p:nvSpPr>
            <p:cNvPr id="79" name="TextBox 78"/>
            <p:cNvSpPr txBox="1"/>
            <p:nvPr/>
          </p:nvSpPr>
          <p:spPr>
            <a:xfrm>
              <a:off x="628388" y="3517612"/>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insight</a:t>
              </a:r>
              <a:r>
                <a:rPr lang="en-US" sz="1200" dirty="0" smtClean="0"/>
                <a:t>: Vera (Apr. 2, 2015)</a:t>
              </a:r>
              <a:endParaRPr lang="en-US" sz="1200" dirty="0">
                <a:solidFill>
                  <a:srgbClr val="0000FF"/>
                </a:solidFill>
              </a:endParaRPr>
            </a:p>
          </p:txBody>
        </p:sp>
        <p:sp>
          <p:nvSpPr>
            <p:cNvPr id="80" name="TextBox 79"/>
            <p:cNvSpPr txBox="1"/>
            <p:nvPr/>
          </p:nvSpPr>
          <p:spPr>
            <a:xfrm>
              <a:off x="621199" y="1455986"/>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(Oct. 7, 2012)</a:t>
              </a:r>
              <a:endParaRPr lang="en-US" sz="1200" dirty="0">
                <a:solidFill>
                  <a:srgbClr val="0000FF"/>
                </a:solidFill>
              </a:endParaRPr>
            </a:p>
          </p:txBody>
        </p:sp>
        <p:sp>
          <p:nvSpPr>
            <p:cNvPr id="81" name="TextBox 80"/>
            <p:cNvSpPr txBox="1"/>
            <p:nvPr/>
          </p:nvSpPr>
          <p:spPr>
            <a:xfrm>
              <a:off x="621199" y="403413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(Jan. 3, 2016)</a:t>
              </a:r>
              <a:endParaRPr lang="en-US" sz="1200" dirty="0">
                <a:solidFill>
                  <a:srgbClr val="0000FF"/>
                </a:solidFill>
              </a:endParaRPr>
            </a:p>
          </p:txBody>
        </p:sp>
        <p:cxnSp>
          <p:nvCxnSpPr>
            <p:cNvPr id="82" name="Straight Connector 81"/>
            <p:cNvCxnSpPr/>
            <p:nvPr/>
          </p:nvCxnSpPr>
          <p:spPr>
            <a:xfrm>
              <a:off x="1143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905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2667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457200" y="1497687"/>
              <a:ext cx="0" cy="3074313"/>
            </a:xfrm>
            <a:prstGeom prst="straightConnector1">
              <a:avLst/>
            </a:prstGeom>
            <a:ln>
              <a:solidFill>
                <a:schemeClr val="bg1">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rot="16200000">
              <a:off x="-101253" y="2972292"/>
              <a:ext cx="631904" cy="276999"/>
            </a:xfrm>
            <a:prstGeom prst="rect">
              <a:avLst/>
            </a:prstGeom>
            <a:noFill/>
          </p:spPr>
          <p:txBody>
            <a:bodyPr wrap="none" rtlCol="0">
              <a:spAutoFit/>
            </a:bodyPr>
            <a:lstStyle/>
            <a:p>
              <a:r>
                <a:rPr lang="en-US" sz="1200" i="1" dirty="0" smtClean="0"/>
                <a:t>4 years</a:t>
              </a:r>
              <a:endParaRPr lang="en-US" sz="1200" i="1" dirty="0"/>
            </a:p>
          </p:txBody>
        </p:sp>
      </p:grpSp>
      <p:sp>
        <p:nvSpPr>
          <p:cNvPr id="6" name="Slide Number Placeholder 5"/>
          <p:cNvSpPr>
            <a:spLocks noGrp="1"/>
          </p:cNvSpPr>
          <p:nvPr>
            <p:ph type="sldNum" sz="quarter" idx="12"/>
          </p:nvPr>
        </p:nvSpPr>
        <p:spPr>
          <a:xfrm>
            <a:off x="8785809" y="6440507"/>
            <a:ext cx="352228" cy="365125"/>
          </a:xfrm>
        </p:spPr>
        <p:txBody>
          <a:bodyPr/>
          <a:lstStyle/>
          <a:p>
            <a:pPr algn="l"/>
            <a:fld id="{F092790C-97FA-4C0A-B33F-51FBD14EC046}" type="slidenum">
              <a:rPr lang="en-US" smtClean="0"/>
              <a:pPr algn="l"/>
              <a:t>30</a:t>
            </a:fld>
            <a:endParaRPr lang="en-US" dirty="0"/>
          </a:p>
        </p:txBody>
      </p:sp>
      <p:sp>
        <p:nvSpPr>
          <p:cNvPr id="54" name="Oval 53"/>
          <p:cNvSpPr/>
          <p:nvPr/>
        </p:nvSpPr>
        <p:spPr>
          <a:xfrm>
            <a:off x="3276600" y="2418547"/>
            <a:ext cx="816683" cy="1772454"/>
          </a:xfrm>
          <a:prstGeom prst="ellipse">
            <a:avLst/>
          </a:prstGeom>
          <a:noFill/>
          <a:ln w="285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TextBox 86"/>
          <p:cNvSpPr txBox="1"/>
          <p:nvPr/>
        </p:nvSpPr>
        <p:spPr>
          <a:xfrm>
            <a:off x="685800" y="57090"/>
            <a:ext cx="2468240" cy="400110"/>
          </a:xfrm>
          <a:prstGeom prst="rect">
            <a:avLst/>
          </a:prstGeom>
          <a:noFill/>
        </p:spPr>
        <p:txBody>
          <a:bodyPr wrap="none" rtlCol="0">
            <a:spAutoFit/>
          </a:bodyPr>
          <a:lstStyle/>
          <a:p>
            <a:pPr algn="ctr"/>
            <a:r>
              <a:rPr lang="en-US" sz="2000" b="1" u="sng" dirty="0" smtClean="0"/>
              <a:t>Without the Registry</a:t>
            </a:r>
            <a:endParaRPr lang="en-US" sz="2000" b="1" u="sng" dirty="0"/>
          </a:p>
        </p:txBody>
      </p:sp>
      <p:sp>
        <p:nvSpPr>
          <p:cNvPr id="88" name="TextBox 87"/>
          <p:cNvSpPr txBox="1"/>
          <p:nvPr/>
        </p:nvSpPr>
        <p:spPr>
          <a:xfrm>
            <a:off x="4658064" y="152400"/>
            <a:ext cx="3778470" cy="861774"/>
          </a:xfrm>
          <a:prstGeom prst="rect">
            <a:avLst/>
          </a:prstGeom>
          <a:noFill/>
        </p:spPr>
        <p:txBody>
          <a:bodyPr wrap="none" rtlCol="0">
            <a:spAutoFit/>
          </a:bodyPr>
          <a:lstStyle/>
          <a:p>
            <a:pPr algn="ctr">
              <a:spcAft>
                <a:spcPts val="1200"/>
              </a:spcAft>
            </a:pPr>
            <a:r>
              <a:rPr lang="en-US" sz="2200" b="1" u="sng" dirty="0" smtClean="0">
                <a:solidFill>
                  <a:srgbClr val="0000FF"/>
                </a:solidFill>
              </a:rPr>
              <a:t>“</a:t>
            </a:r>
            <a:r>
              <a:rPr lang="en-US" sz="2200" b="1" u="sng" cap="small" dirty="0" smtClean="0">
                <a:solidFill>
                  <a:srgbClr val="0000FF"/>
                </a:solidFill>
              </a:rPr>
              <a:t>World Registry of New Ideas</a:t>
            </a:r>
            <a:r>
              <a:rPr lang="en-US" sz="2200" b="1" u="sng" dirty="0" smtClean="0">
                <a:solidFill>
                  <a:srgbClr val="0000FF"/>
                </a:solidFill>
              </a:rPr>
              <a:t>”</a:t>
            </a:r>
            <a:endParaRPr lang="en-US" sz="1200" b="1" dirty="0" smtClean="0">
              <a:solidFill>
                <a:srgbClr val="0000FF"/>
              </a:solidFill>
            </a:endParaRPr>
          </a:p>
          <a:p>
            <a:pPr algn="ctr"/>
            <a:r>
              <a:rPr lang="en-US" b="1" dirty="0" smtClean="0"/>
              <a:t>… no unsecured time!</a:t>
            </a:r>
            <a:endParaRPr lang="en-US" b="1" dirty="0"/>
          </a:p>
        </p:txBody>
      </p:sp>
      <p:sp>
        <p:nvSpPr>
          <p:cNvPr id="122" name="TextBox 121"/>
          <p:cNvSpPr txBox="1"/>
          <p:nvPr/>
        </p:nvSpPr>
        <p:spPr>
          <a:xfrm rot="5400000">
            <a:off x="2365303" y="3055077"/>
            <a:ext cx="2670973" cy="523220"/>
          </a:xfrm>
          <a:prstGeom prst="rect">
            <a:avLst/>
          </a:prstGeom>
          <a:noFill/>
        </p:spPr>
        <p:txBody>
          <a:bodyPr wrap="square" rtlCol="0">
            <a:spAutoFit/>
          </a:bodyPr>
          <a:lstStyle/>
          <a:p>
            <a:pPr algn="ctr"/>
            <a:r>
              <a:rPr lang="en-US" sz="1400" dirty="0" smtClean="0"/>
              <a:t>2 years</a:t>
            </a:r>
          </a:p>
          <a:p>
            <a:pPr algn="ctr"/>
            <a:r>
              <a:rPr lang="en-US" sz="1400" b="1" dirty="0" smtClean="0"/>
              <a:t>Unsecured Time</a:t>
            </a:r>
          </a:p>
        </p:txBody>
      </p:sp>
      <p:grpSp>
        <p:nvGrpSpPr>
          <p:cNvPr id="21" name="Group 20"/>
          <p:cNvGrpSpPr/>
          <p:nvPr/>
        </p:nvGrpSpPr>
        <p:grpSpPr>
          <a:xfrm>
            <a:off x="838200" y="1981200"/>
            <a:ext cx="6825944" cy="685800"/>
            <a:chOff x="838200" y="1981200"/>
            <a:chExt cx="6825944" cy="685800"/>
          </a:xfrm>
        </p:grpSpPr>
        <p:cxnSp>
          <p:nvCxnSpPr>
            <p:cNvPr id="9" name="Straight Connector 8"/>
            <p:cNvCxnSpPr>
              <a:stCxn id="8" idx="3"/>
            </p:cNvCxnSpPr>
            <p:nvPr/>
          </p:nvCxnSpPr>
          <p:spPr>
            <a:xfrm>
              <a:off x="3276600" y="2148338"/>
              <a:ext cx="2153218" cy="310913"/>
            </a:xfrm>
            <a:prstGeom prst="line">
              <a:avLst/>
            </a:prstGeom>
            <a:ln w="1905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838200" y="1981200"/>
              <a:ext cx="2438400" cy="334275"/>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ounded Rectangle 55"/>
            <p:cNvSpPr/>
            <p:nvPr/>
          </p:nvSpPr>
          <p:spPr>
            <a:xfrm>
              <a:off x="5429818" y="2362199"/>
              <a:ext cx="2234326" cy="304801"/>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p:cNvGrpSpPr/>
          <p:nvPr/>
        </p:nvGrpSpPr>
        <p:grpSpPr>
          <a:xfrm>
            <a:off x="5429818" y="2514599"/>
            <a:ext cx="2494982" cy="4038601"/>
            <a:chOff x="5429818" y="2514599"/>
            <a:chExt cx="2494982" cy="4038601"/>
          </a:xfrm>
        </p:grpSpPr>
        <p:sp>
          <p:nvSpPr>
            <p:cNvPr id="58" name="Rounded Rectangle 57"/>
            <p:cNvSpPr/>
            <p:nvPr/>
          </p:nvSpPr>
          <p:spPr>
            <a:xfrm>
              <a:off x="5429818" y="6248399"/>
              <a:ext cx="2234326" cy="304801"/>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ounded Rectangle 58"/>
            <p:cNvSpPr/>
            <p:nvPr/>
          </p:nvSpPr>
          <p:spPr>
            <a:xfrm>
              <a:off x="5429818" y="4724399"/>
              <a:ext cx="2234326" cy="304801"/>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a:stCxn id="56" idx="3"/>
            </p:cNvCxnSpPr>
            <p:nvPr/>
          </p:nvCxnSpPr>
          <p:spPr>
            <a:xfrm flipV="1">
              <a:off x="7664144" y="2514599"/>
              <a:ext cx="260656" cy="1"/>
            </a:xfrm>
            <a:prstGeom prst="straightConnector1">
              <a:avLst/>
            </a:prstGeom>
            <a:ln w="1905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flipV="1">
              <a:off x="7664144" y="4876800"/>
              <a:ext cx="260656" cy="1"/>
            </a:xfrm>
            <a:prstGeom prst="straightConnector1">
              <a:avLst/>
            </a:prstGeom>
            <a:ln w="1905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7664144" y="6400799"/>
              <a:ext cx="260656" cy="1"/>
            </a:xfrm>
            <a:prstGeom prst="straightConnector1">
              <a:avLst/>
            </a:prstGeom>
            <a:ln w="1905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09560" y="2514599"/>
              <a:ext cx="0" cy="3886201"/>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7620005" y="2311891"/>
            <a:ext cx="413062" cy="4272097"/>
            <a:chOff x="7572443" y="2369802"/>
            <a:chExt cx="809559" cy="4272097"/>
          </a:xfrm>
        </p:grpSpPr>
        <p:sp>
          <p:nvSpPr>
            <p:cNvPr id="5" name="Isosceles Triangle 4"/>
            <p:cNvSpPr/>
            <p:nvPr/>
          </p:nvSpPr>
          <p:spPr>
            <a:xfrm rot="16200000">
              <a:off x="7791516" y="6089382"/>
              <a:ext cx="381000" cy="72403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Isosceles Triangle 114"/>
            <p:cNvSpPr/>
            <p:nvPr/>
          </p:nvSpPr>
          <p:spPr>
            <a:xfrm rot="16200000">
              <a:off x="7752285" y="2189960"/>
              <a:ext cx="381000" cy="740684"/>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Isosceles Triangle 115"/>
            <p:cNvSpPr/>
            <p:nvPr/>
          </p:nvSpPr>
          <p:spPr>
            <a:xfrm rot="16200000">
              <a:off x="7820310" y="4557840"/>
              <a:ext cx="381000" cy="742384"/>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47702200"/>
      </p:ext>
    </p:extLst>
  </p:cSld>
  <p:clrMapOvr>
    <a:masterClrMapping/>
  </p:clrMapOvr>
  <mc:AlternateContent xmlns:mc="http://schemas.openxmlformats.org/markup-compatibility/2006" xmlns:p14="http://schemas.microsoft.com/office/powerpoint/2010/main">
    <mc:Choice Requires="p14">
      <p:transition spd="slow" p14:dur="2000" advTm="38779"/>
    </mc:Choice>
    <mc:Fallback xmlns="">
      <p:transition spd="slow" advTm="38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1"/>
                            </p:stCondLst>
                            <p:childTnLst>
                              <p:par>
                                <p:cTn id="8" presetID="22" presetClass="entr" presetSubtype="8" fill="hold" nodeType="afterEffect">
                                  <p:stCondLst>
                                    <p:cond delay="100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2000"/>
                                        <p:tgtEl>
                                          <p:spTgt spid="21"/>
                                        </p:tgtEl>
                                      </p:cBhvr>
                                    </p:animEffect>
                                  </p:childTnLst>
                                </p:cTn>
                              </p:par>
                            </p:childTnLst>
                          </p:cTn>
                        </p:par>
                        <p:par>
                          <p:cTn id="11" fill="hold">
                            <p:stCondLst>
                              <p:cond delay="3001"/>
                            </p:stCondLst>
                            <p:childTnLst>
                              <p:par>
                                <p:cTn id="12" presetID="22" presetClass="entr" presetSubtype="1" fill="hold" nodeType="afterEffect">
                                  <p:stCondLst>
                                    <p:cond delay="850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2000"/>
                                        <p:tgtEl>
                                          <p:spTgt spid="24"/>
                                        </p:tgtEl>
                                      </p:cBhvr>
                                    </p:animEffect>
                                  </p:childTnLst>
                                </p:cTn>
                              </p:par>
                            </p:childTnLst>
                          </p:cTn>
                        </p:par>
                        <p:par>
                          <p:cTn id="15" fill="hold">
                            <p:stCondLst>
                              <p:cond delay="13501"/>
                            </p:stCondLst>
                            <p:childTnLst>
                              <p:par>
                                <p:cTn id="16" presetID="22" presetClass="entr" presetSubtype="1" fill="hold" nodeType="afterEffect">
                                  <p:stCondLst>
                                    <p:cond delay="700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par>
                          <p:cTn id="19" fill="hold">
                            <p:stCondLst>
                              <p:cond delay="21001"/>
                            </p:stCondLst>
                            <p:childTnLst>
                              <p:par>
                                <p:cTn id="20" presetID="10" presetClass="exit" presetSubtype="0" fill="hold" nodeType="afterEffect">
                                  <p:stCondLst>
                                    <p:cond delay="600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par>
                          <p:cTn id="23" fill="hold">
                            <p:stCondLst>
                              <p:cond delay="27501"/>
                            </p:stCondLst>
                            <p:childTnLst>
                              <p:par>
                                <p:cTn id="24" presetID="22" presetClass="entr" presetSubtype="1" fill="hold" grpId="0" nodeType="afterEffect">
                                  <p:stCondLst>
                                    <p:cond delay="2500"/>
                                  </p:stCondLst>
                                  <p:childTnLst>
                                    <p:set>
                                      <p:cBhvr>
                                        <p:cTn id="25" dur="1" fill="hold">
                                          <p:stCondLst>
                                            <p:cond delay="0"/>
                                          </p:stCondLst>
                                        </p:cTn>
                                        <p:tgtEl>
                                          <p:spTgt spid="54"/>
                                        </p:tgtEl>
                                        <p:attrNameLst>
                                          <p:attrName>style.visibility</p:attrName>
                                        </p:attrNameLst>
                                      </p:cBhvr>
                                      <p:to>
                                        <p:strVal val="visible"/>
                                      </p:to>
                                    </p:set>
                                    <p:animEffect transition="in" filter="wipe(up)">
                                      <p:cBhvr>
                                        <p:cTn id="2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
                </p:tgtEl>
              </p:cMediaNode>
            </p:audio>
          </p:childTnLst>
        </p:cTn>
      </p:par>
    </p:tnLst>
    <p:bldLst>
      <p:bldP spid="5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5257800" y="1747659"/>
            <a:ext cx="3810000" cy="3693319"/>
          </a:xfrm>
          <a:prstGeom prst="rect">
            <a:avLst/>
          </a:prstGeom>
          <a:noFill/>
          <a:ln w="19050">
            <a:noFill/>
          </a:ln>
        </p:spPr>
        <p:txBody>
          <a:bodyPr wrap="square" rtlCol="0">
            <a:spAutoFit/>
          </a:bodyPr>
          <a:lstStyle/>
          <a:p>
            <a:pPr algn="ctr">
              <a:spcAft>
                <a:spcPts val="1200"/>
              </a:spcAft>
            </a:pPr>
            <a:r>
              <a:rPr lang="en-US" dirty="0" smtClean="0"/>
              <a:t>REGISTRY captures the</a:t>
            </a:r>
          </a:p>
          <a:p>
            <a:pPr algn="ctr">
              <a:spcAft>
                <a:spcPts val="1200"/>
              </a:spcAft>
            </a:pPr>
            <a:r>
              <a:rPr lang="en-US" sz="2000" b="1" cap="all" dirty="0" smtClean="0"/>
              <a:t>Fine-structure</a:t>
            </a:r>
            <a:endParaRPr lang="en-US" sz="2000" dirty="0" smtClean="0"/>
          </a:p>
          <a:p>
            <a:pPr algn="ctr">
              <a:spcAft>
                <a:spcPts val="600"/>
              </a:spcAft>
            </a:pPr>
            <a:r>
              <a:rPr lang="en-US" dirty="0" smtClean="0"/>
              <a:t>of Journal Articles </a:t>
            </a:r>
            <a:r>
              <a:rPr lang="en-US" dirty="0"/>
              <a:t>&amp; </a:t>
            </a:r>
            <a:r>
              <a:rPr lang="en-US" dirty="0" smtClean="0"/>
              <a:t>Research </a:t>
            </a:r>
            <a:r>
              <a:rPr lang="en-US" dirty="0"/>
              <a:t>P</a:t>
            </a:r>
            <a:r>
              <a:rPr lang="en-US" dirty="0" smtClean="0"/>
              <a:t>rojects</a:t>
            </a:r>
          </a:p>
          <a:p>
            <a:pPr algn="ctr">
              <a:spcAft>
                <a:spcPts val="600"/>
              </a:spcAft>
            </a:pPr>
            <a:endParaRPr lang="en-US" dirty="0" smtClean="0"/>
          </a:p>
          <a:p>
            <a:pPr algn="ctr">
              <a:spcAft>
                <a:spcPts val="600"/>
              </a:spcAft>
            </a:pPr>
            <a:endParaRPr lang="en-US" dirty="0"/>
          </a:p>
          <a:p>
            <a:pPr lvl="0" algn="ctr">
              <a:spcAft>
                <a:spcPts val="600"/>
              </a:spcAft>
            </a:pPr>
            <a:r>
              <a:rPr lang="en-US" sz="1600" dirty="0" smtClean="0">
                <a:solidFill>
                  <a:prstClr val="black"/>
                </a:solidFill>
              </a:rPr>
              <a:t>insight into the: </a:t>
            </a:r>
            <a:endParaRPr lang="en-US" sz="1600" dirty="0">
              <a:solidFill>
                <a:prstClr val="black"/>
              </a:solidFill>
            </a:endParaRPr>
          </a:p>
          <a:p>
            <a:pPr lvl="0" algn="ctr">
              <a:spcAft>
                <a:spcPts val="1200"/>
              </a:spcAft>
            </a:pPr>
            <a:r>
              <a:rPr lang="en-US" sz="2400" b="1" cap="small" dirty="0">
                <a:solidFill>
                  <a:prstClr val="black"/>
                </a:solidFill>
              </a:rPr>
              <a:t>Anatomy of the Discovery</a:t>
            </a:r>
          </a:p>
          <a:p>
            <a:pPr lvl="0" algn="ctr">
              <a:spcAft>
                <a:spcPts val="600"/>
              </a:spcAft>
            </a:pPr>
            <a:endParaRPr lang="en-US" sz="1400" dirty="0" smtClean="0">
              <a:solidFill>
                <a:prstClr val="black"/>
              </a:solidFill>
            </a:endParaRPr>
          </a:p>
          <a:p>
            <a:pPr lvl="0" algn="ctr">
              <a:spcAft>
                <a:spcPts val="600"/>
              </a:spcAft>
            </a:pPr>
            <a:r>
              <a:rPr lang="en-US" sz="1400" i="1" dirty="0" smtClean="0">
                <a:solidFill>
                  <a:prstClr val="black"/>
                </a:solidFill>
              </a:rPr>
              <a:t>Anatomy of </a:t>
            </a:r>
            <a:endParaRPr lang="en-US" sz="1400" i="1" dirty="0">
              <a:solidFill>
                <a:prstClr val="black"/>
              </a:solidFill>
            </a:endParaRPr>
          </a:p>
          <a:p>
            <a:pPr lvl="0" algn="ctr">
              <a:spcAft>
                <a:spcPts val="600"/>
              </a:spcAft>
            </a:pPr>
            <a:r>
              <a:rPr lang="en-US" sz="1400" i="1" dirty="0" smtClean="0">
                <a:solidFill>
                  <a:prstClr val="black"/>
                </a:solidFill>
              </a:rPr>
              <a:t>Medical</a:t>
            </a:r>
            <a:r>
              <a:rPr lang="en-US" sz="1400" i="1" dirty="0">
                <a:solidFill>
                  <a:prstClr val="black"/>
                </a:solidFill>
              </a:rPr>
              <a:t>, Technical</a:t>
            </a:r>
            <a:r>
              <a:rPr lang="en-US" sz="1400" i="1" dirty="0" smtClean="0">
                <a:solidFill>
                  <a:prstClr val="black"/>
                </a:solidFill>
              </a:rPr>
              <a:t>, &amp; Scientific Achievements</a:t>
            </a:r>
            <a:endParaRPr lang="en-US" sz="1400" i="1" dirty="0">
              <a:solidFill>
                <a:prstClr val="black"/>
              </a:solidFill>
            </a:endParaRPr>
          </a:p>
        </p:txBody>
      </p:sp>
      <p:grpSp>
        <p:nvGrpSpPr>
          <p:cNvPr id="6" name="Group 5"/>
          <p:cNvGrpSpPr/>
          <p:nvPr/>
        </p:nvGrpSpPr>
        <p:grpSpPr>
          <a:xfrm>
            <a:off x="76200" y="1027837"/>
            <a:ext cx="2902411" cy="5372963"/>
            <a:chOff x="76200" y="982415"/>
            <a:chExt cx="2902411" cy="5372963"/>
          </a:xfrm>
        </p:grpSpPr>
        <p:sp>
          <p:nvSpPr>
            <p:cNvPr id="19" name="TextBox 18"/>
            <p:cNvSpPr txBox="1"/>
            <p:nvPr/>
          </p:nvSpPr>
          <p:spPr>
            <a:xfrm>
              <a:off x="392600" y="5339715"/>
              <a:ext cx="2579201" cy="1015663"/>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400" b="1" cap="all" dirty="0" smtClean="0"/>
                <a:t>Article</a:t>
              </a:r>
              <a:r>
                <a:rPr lang="en-US" sz="1400" dirty="0" smtClean="0"/>
                <a:t> date: Nov. 8, 2016</a:t>
              </a:r>
            </a:p>
            <a:p>
              <a:pPr algn="ctr">
                <a:spcAft>
                  <a:spcPts val="600"/>
                </a:spcAft>
              </a:pPr>
              <a:r>
                <a:rPr lang="en-US" sz="1200" b="1" dirty="0" smtClean="0">
                  <a:solidFill>
                    <a:srgbClr val="FF0000"/>
                  </a:solidFill>
                </a:rPr>
                <a:t>DISCOVERY / </a:t>
              </a:r>
              <a:r>
                <a:rPr lang="en-US" sz="1200" b="1" cap="all" dirty="0" smtClean="0">
                  <a:solidFill>
                    <a:srgbClr val="FF0000"/>
                  </a:solidFill>
                </a:rPr>
                <a:t>Achievement</a:t>
              </a:r>
            </a:p>
            <a:p>
              <a:pPr algn="ctr"/>
              <a:r>
                <a:rPr lang="en-US" sz="1200" dirty="0" smtClean="0"/>
                <a:t>10 co-authors:</a:t>
              </a:r>
            </a:p>
            <a:p>
              <a:pPr algn="ctr">
                <a:spcAft>
                  <a:spcPts val="1200"/>
                </a:spcAft>
              </a:pPr>
              <a:r>
                <a:rPr lang="en-US" sz="1200" b="1" dirty="0" smtClean="0"/>
                <a:t>John, Anne, Mark, Peter, Chen … Bill</a:t>
              </a:r>
            </a:p>
          </p:txBody>
        </p:sp>
        <p:sp>
          <p:nvSpPr>
            <p:cNvPr id="21" name="TextBox 20"/>
            <p:cNvSpPr txBox="1"/>
            <p:nvPr/>
          </p:nvSpPr>
          <p:spPr>
            <a:xfrm>
              <a:off x="392600" y="335280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e</a:t>
              </a:r>
              <a:r>
                <a:rPr lang="en-US" sz="1200" b="1" dirty="0" smtClean="0"/>
                <a:t>xperiment</a:t>
              </a:r>
              <a:r>
                <a:rPr lang="en-US" sz="1200" dirty="0" smtClean="0"/>
                <a:t>: Chen (Aug. 1, 2014)</a:t>
              </a:r>
              <a:endParaRPr lang="en-US" sz="1200" dirty="0">
                <a:solidFill>
                  <a:srgbClr val="0000FF"/>
                </a:solidFill>
              </a:endParaRPr>
            </a:p>
          </p:txBody>
        </p:sp>
        <p:sp>
          <p:nvSpPr>
            <p:cNvPr id="22" name="TextBox 21"/>
            <p:cNvSpPr txBox="1"/>
            <p:nvPr/>
          </p:nvSpPr>
          <p:spPr>
            <a:xfrm>
              <a:off x="399789" y="4199186"/>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insight</a:t>
              </a:r>
              <a:r>
                <a:rPr lang="en-US" sz="1200" smtClean="0"/>
                <a:t>: John </a:t>
              </a:r>
              <a:r>
                <a:rPr lang="en-US" sz="1200" dirty="0" smtClean="0"/>
                <a:t>(Apr. 2, 2015)</a:t>
              </a:r>
              <a:endParaRPr lang="en-US" sz="1200" dirty="0">
                <a:solidFill>
                  <a:srgbClr val="0000FF"/>
                </a:solidFill>
              </a:endParaRPr>
            </a:p>
          </p:txBody>
        </p:sp>
        <p:sp>
          <p:nvSpPr>
            <p:cNvPr id="23" name="TextBox 22"/>
            <p:cNvSpPr txBox="1"/>
            <p:nvPr/>
          </p:nvSpPr>
          <p:spPr>
            <a:xfrm>
              <a:off x="392600" y="187199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idea-1</a:t>
              </a:r>
              <a:r>
                <a:rPr lang="en-US" sz="1200" dirty="0" smtClean="0"/>
                <a:t>: Peter (Oct. 7, 2012)</a:t>
              </a:r>
              <a:endParaRPr lang="en-US" sz="1200" dirty="0">
                <a:solidFill>
                  <a:srgbClr val="0000FF"/>
                </a:solidFill>
              </a:endParaRPr>
            </a:p>
          </p:txBody>
        </p:sp>
        <p:sp>
          <p:nvSpPr>
            <p:cNvPr id="24" name="TextBox 23"/>
            <p:cNvSpPr txBox="1"/>
            <p:nvPr/>
          </p:nvSpPr>
          <p:spPr>
            <a:xfrm>
              <a:off x="392600" y="4715709"/>
              <a:ext cx="2572012" cy="461665"/>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f</a:t>
              </a:r>
              <a:r>
                <a:rPr lang="en-US" sz="1200" b="1" dirty="0" smtClean="0"/>
                <a:t>inal conclusion &amp; discovery</a:t>
              </a:r>
            </a:p>
            <a:p>
              <a:pPr algn="ctr"/>
              <a:r>
                <a:rPr lang="en-US" sz="1200" smtClean="0"/>
                <a:t>Vera </a:t>
              </a:r>
              <a:r>
                <a:rPr lang="en-US" sz="1200" dirty="0" smtClean="0"/>
                <a:t>(Jan. 3, 2016)</a:t>
              </a:r>
              <a:endParaRPr lang="en-US" sz="1200" dirty="0">
                <a:solidFill>
                  <a:srgbClr val="0000FF"/>
                </a:solidFill>
              </a:endParaRPr>
            </a:p>
          </p:txBody>
        </p:sp>
        <p:cxnSp>
          <p:nvCxnSpPr>
            <p:cNvPr id="25" name="Straight Connector 24"/>
            <p:cNvCxnSpPr/>
            <p:nvPr/>
          </p:nvCxnSpPr>
          <p:spPr>
            <a:xfrm>
              <a:off x="914401" y="37338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676401" y="37338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6200000">
              <a:off x="-101252" y="3740751"/>
              <a:ext cx="631904" cy="276999"/>
            </a:xfrm>
            <a:prstGeom prst="rect">
              <a:avLst/>
            </a:prstGeom>
            <a:noFill/>
          </p:spPr>
          <p:txBody>
            <a:bodyPr wrap="none" rtlCol="0">
              <a:spAutoFit/>
            </a:bodyPr>
            <a:lstStyle/>
            <a:p>
              <a:r>
                <a:rPr lang="en-US" sz="1200" i="1" dirty="0" smtClean="0"/>
                <a:t>4 years</a:t>
              </a:r>
              <a:endParaRPr lang="en-US" sz="1200" i="1" dirty="0"/>
            </a:p>
          </p:txBody>
        </p:sp>
        <p:sp>
          <p:nvSpPr>
            <p:cNvPr id="58" name="TextBox 57"/>
            <p:cNvSpPr txBox="1"/>
            <p:nvPr/>
          </p:nvSpPr>
          <p:spPr>
            <a:xfrm>
              <a:off x="381000" y="2847201"/>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dea-3</a:t>
              </a:r>
              <a:r>
                <a:rPr lang="en-US" sz="1200" dirty="0" smtClean="0"/>
                <a:t>: Anne (May. </a:t>
              </a:r>
              <a:r>
                <a:rPr lang="en-US" sz="1200" dirty="0"/>
                <a:t>8</a:t>
              </a:r>
              <a:r>
                <a:rPr lang="en-US" sz="1200" dirty="0" smtClean="0"/>
                <a:t>, 2014)</a:t>
              </a:r>
              <a:endParaRPr lang="en-US" sz="1200" dirty="0">
                <a:solidFill>
                  <a:srgbClr val="0000FF"/>
                </a:solidFill>
              </a:endParaRPr>
            </a:p>
          </p:txBody>
        </p:sp>
        <p:sp>
          <p:nvSpPr>
            <p:cNvPr id="102" name="TextBox 101"/>
            <p:cNvSpPr txBox="1"/>
            <p:nvPr/>
          </p:nvSpPr>
          <p:spPr>
            <a:xfrm>
              <a:off x="381001" y="982415"/>
              <a:ext cx="2597610" cy="877163"/>
            </a:xfrm>
            <a:prstGeom prst="rect">
              <a:avLst/>
            </a:prstGeom>
            <a:noFill/>
          </p:spPr>
          <p:txBody>
            <a:bodyPr wrap="square" rtlCol="0">
              <a:spAutoFit/>
            </a:bodyPr>
            <a:lstStyle/>
            <a:p>
              <a:pPr algn="ctr">
                <a:spcAft>
                  <a:spcPts val="600"/>
                </a:spcAft>
              </a:pPr>
              <a:r>
                <a:rPr lang="en-US" sz="1700" b="1" u="sng" dirty="0" smtClean="0"/>
                <a:t>Story of </a:t>
              </a:r>
              <a:r>
                <a:rPr lang="en-US" sz="1700" b="1" u="sng" cap="all" dirty="0" smtClean="0"/>
                <a:t>Article</a:t>
              </a:r>
              <a:r>
                <a:rPr lang="en-US" sz="1700" b="1" dirty="0" smtClean="0"/>
                <a:t>:</a:t>
              </a:r>
            </a:p>
            <a:p>
              <a:pPr algn="ctr"/>
              <a:r>
                <a:rPr lang="en-US" sz="1400" dirty="0" smtClean="0"/>
                <a:t>Research Project</a:t>
              </a:r>
            </a:p>
            <a:p>
              <a:pPr algn="ctr"/>
              <a:r>
                <a:rPr lang="en-US" sz="1400" dirty="0" smtClean="0"/>
                <a:t>4 years … 15 collaborators</a:t>
              </a:r>
            </a:p>
          </p:txBody>
        </p:sp>
        <p:sp>
          <p:nvSpPr>
            <p:cNvPr id="55" name="TextBox 54"/>
            <p:cNvSpPr txBox="1"/>
            <p:nvPr/>
          </p:nvSpPr>
          <p:spPr>
            <a:xfrm>
              <a:off x="381000" y="2362200"/>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dea-2</a:t>
              </a:r>
              <a:r>
                <a:rPr lang="en-US" sz="1200" dirty="0" smtClean="0"/>
                <a:t>: Mark (Feb. </a:t>
              </a:r>
              <a:r>
                <a:rPr lang="en-US" sz="1200" dirty="0"/>
                <a:t>5</a:t>
              </a:r>
              <a:r>
                <a:rPr lang="en-US" sz="1200" dirty="0" smtClean="0"/>
                <a:t>, 2014)</a:t>
              </a:r>
              <a:endParaRPr lang="en-US" sz="1200" dirty="0">
                <a:solidFill>
                  <a:srgbClr val="0000FF"/>
                </a:solidFill>
              </a:endParaRPr>
            </a:p>
          </p:txBody>
        </p:sp>
      </p:grpSp>
      <p:grpSp>
        <p:nvGrpSpPr>
          <p:cNvPr id="56" name="Group 55"/>
          <p:cNvGrpSpPr/>
          <p:nvPr/>
        </p:nvGrpSpPr>
        <p:grpSpPr>
          <a:xfrm>
            <a:off x="2438400" y="1200090"/>
            <a:ext cx="2666999" cy="4331732"/>
            <a:chOff x="2438401" y="1154668"/>
            <a:chExt cx="2666999" cy="4331732"/>
          </a:xfrm>
        </p:grpSpPr>
        <p:cxnSp>
          <p:nvCxnSpPr>
            <p:cNvPr id="57" name="Straight Connector 56"/>
            <p:cNvCxnSpPr/>
            <p:nvPr/>
          </p:nvCxnSpPr>
          <p:spPr>
            <a:xfrm>
              <a:off x="2438401" y="3733800"/>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2978611" y="1676400"/>
              <a:ext cx="1059989" cy="640080"/>
              <a:chOff x="2895710" y="1066800"/>
              <a:chExt cx="1059989" cy="640080"/>
            </a:xfrm>
          </p:grpSpPr>
          <p:pic>
            <p:nvPicPr>
              <p:cNvPr id="120" name="Picture 7"/>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1076960"/>
                <a:ext cx="221899" cy="24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5200" y="1076960"/>
                <a:ext cx="346399" cy="38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2335" y="106680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 name="Right Arrow 122"/>
              <p:cNvSpPr/>
              <p:nvPr/>
            </p:nvSpPr>
            <p:spPr>
              <a:xfrm>
                <a:off x="2895710" y="1325880"/>
                <a:ext cx="258970"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p:cNvGrpSpPr/>
            <p:nvPr/>
          </p:nvGrpSpPr>
          <p:grpSpPr>
            <a:xfrm>
              <a:off x="2962656" y="2255520"/>
              <a:ext cx="1572051" cy="640080"/>
              <a:chOff x="2962656" y="1615440"/>
              <a:chExt cx="1572051" cy="640080"/>
            </a:xfrm>
          </p:grpSpPr>
          <p:pic>
            <p:nvPicPr>
              <p:cNvPr id="11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2400" y="161544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 name="Right Arrow 118"/>
              <p:cNvSpPr/>
              <p:nvPr/>
            </p:nvSpPr>
            <p:spPr>
              <a:xfrm>
                <a:off x="2962656" y="1798320"/>
                <a:ext cx="1021083"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2971800" y="4008120"/>
              <a:ext cx="983899" cy="640080"/>
              <a:chOff x="2971800" y="1066800"/>
              <a:chExt cx="983899" cy="640080"/>
            </a:xfrm>
          </p:grpSpPr>
          <p:pic>
            <p:nvPicPr>
              <p:cNvPr id="114" name="Picture 7"/>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1076960"/>
                <a:ext cx="221899" cy="24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5200" y="1076960"/>
                <a:ext cx="346399" cy="38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2335" y="106680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7" name="Right Arrow 116"/>
              <p:cNvSpPr/>
              <p:nvPr/>
            </p:nvSpPr>
            <p:spPr>
              <a:xfrm>
                <a:off x="2971800" y="1325880"/>
                <a:ext cx="182880"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p:cNvGrpSpPr/>
            <p:nvPr/>
          </p:nvGrpSpPr>
          <p:grpSpPr>
            <a:xfrm>
              <a:off x="2978611" y="3322320"/>
              <a:ext cx="1517189" cy="640080"/>
              <a:chOff x="2941318" y="1691640"/>
              <a:chExt cx="1517189" cy="640080"/>
            </a:xfrm>
          </p:grpSpPr>
          <p:pic>
            <p:nvPicPr>
              <p:cNvPr id="11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6200" y="169164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3" name="Right Arrow 112"/>
              <p:cNvSpPr/>
              <p:nvPr/>
            </p:nvSpPr>
            <p:spPr>
              <a:xfrm>
                <a:off x="2941318" y="1798320"/>
                <a:ext cx="944882"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p:cNvGrpSpPr/>
            <p:nvPr/>
          </p:nvGrpSpPr>
          <p:grpSpPr>
            <a:xfrm>
              <a:off x="2964613" y="4618891"/>
              <a:ext cx="1600686" cy="640080"/>
              <a:chOff x="2332210" y="1066800"/>
              <a:chExt cx="1600686" cy="640080"/>
            </a:xfrm>
          </p:grpSpPr>
          <p:pic>
            <p:nvPicPr>
              <p:cNvPr id="90" name="Picture 7"/>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0997" y="1076960"/>
                <a:ext cx="221899" cy="24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2397" y="1076960"/>
                <a:ext cx="346399" cy="38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01397" y="106680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1" name="Right Arrow 110"/>
              <p:cNvSpPr/>
              <p:nvPr/>
            </p:nvSpPr>
            <p:spPr>
              <a:xfrm>
                <a:off x="2332210" y="1325880"/>
                <a:ext cx="769188"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a:off x="2962656" y="2667000"/>
              <a:ext cx="888943" cy="640080"/>
              <a:chOff x="2962656" y="1066800"/>
              <a:chExt cx="888943" cy="640080"/>
            </a:xfrm>
          </p:grpSpPr>
          <p:pic>
            <p:nvPicPr>
              <p:cNvPr id="8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5200" y="1076960"/>
                <a:ext cx="346399" cy="38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2335" y="1066800"/>
                <a:ext cx="572307" cy="6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ight Arrow 88"/>
              <p:cNvSpPr/>
              <p:nvPr/>
            </p:nvSpPr>
            <p:spPr>
              <a:xfrm>
                <a:off x="2962656" y="1325880"/>
                <a:ext cx="201168" cy="1385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TextBox 70"/>
            <p:cNvSpPr txBox="1"/>
            <p:nvPr/>
          </p:nvSpPr>
          <p:spPr>
            <a:xfrm>
              <a:off x="3978479" y="1625248"/>
              <a:ext cx="500458" cy="538609"/>
            </a:xfrm>
            <a:prstGeom prst="rect">
              <a:avLst/>
            </a:prstGeom>
            <a:noFill/>
          </p:spPr>
          <p:txBody>
            <a:bodyPr wrap="none" rtlCol="0">
              <a:spAutoFit/>
            </a:bodyPr>
            <a:lstStyle/>
            <a:p>
              <a:r>
                <a:rPr lang="en-US" sz="1100" b="1" dirty="0" smtClean="0"/>
                <a:t>Peter</a:t>
              </a:r>
            </a:p>
            <a:p>
              <a:pPr algn="ctr"/>
              <a:r>
                <a:rPr lang="en-US" sz="900" dirty="0" smtClean="0"/>
                <a:t>Oct.7 </a:t>
              </a:r>
            </a:p>
            <a:p>
              <a:pPr algn="ctr"/>
              <a:r>
                <a:rPr lang="en-US" sz="900" dirty="0" smtClean="0"/>
                <a:t>2012</a:t>
              </a:r>
              <a:endParaRPr lang="en-US" sz="900" dirty="0"/>
            </a:p>
          </p:txBody>
        </p:sp>
        <p:sp>
          <p:nvSpPr>
            <p:cNvPr id="72" name="TextBox 71"/>
            <p:cNvSpPr txBox="1"/>
            <p:nvPr/>
          </p:nvSpPr>
          <p:spPr>
            <a:xfrm>
              <a:off x="4495800" y="2237601"/>
              <a:ext cx="498021" cy="538609"/>
            </a:xfrm>
            <a:prstGeom prst="rect">
              <a:avLst/>
            </a:prstGeom>
            <a:noFill/>
          </p:spPr>
          <p:txBody>
            <a:bodyPr wrap="none" rtlCol="0">
              <a:spAutoFit/>
            </a:bodyPr>
            <a:lstStyle/>
            <a:p>
              <a:r>
                <a:rPr lang="en-US" sz="1100" b="1" dirty="0" smtClean="0"/>
                <a:t>Mark</a:t>
              </a:r>
            </a:p>
            <a:p>
              <a:pPr algn="ctr"/>
              <a:r>
                <a:rPr lang="en-US" sz="900" dirty="0" smtClean="0"/>
                <a:t>Feb.5 </a:t>
              </a:r>
            </a:p>
            <a:p>
              <a:pPr algn="ctr"/>
              <a:r>
                <a:rPr lang="en-US" sz="900" dirty="0" smtClean="0"/>
                <a:t>2014</a:t>
              </a:r>
              <a:endParaRPr lang="en-US" sz="900" dirty="0"/>
            </a:p>
          </p:txBody>
        </p:sp>
        <p:sp>
          <p:nvSpPr>
            <p:cNvPr id="73" name="TextBox 72"/>
            <p:cNvSpPr txBox="1"/>
            <p:nvPr/>
          </p:nvSpPr>
          <p:spPr>
            <a:xfrm>
              <a:off x="3810000" y="2861102"/>
              <a:ext cx="788999" cy="415498"/>
            </a:xfrm>
            <a:prstGeom prst="rect">
              <a:avLst/>
            </a:prstGeom>
            <a:noFill/>
          </p:spPr>
          <p:txBody>
            <a:bodyPr wrap="none" rtlCol="0">
              <a:spAutoFit/>
            </a:bodyPr>
            <a:lstStyle/>
            <a:p>
              <a:r>
                <a:rPr lang="en-US" sz="1100" b="1" dirty="0" smtClean="0"/>
                <a:t>Anne</a:t>
              </a:r>
            </a:p>
            <a:p>
              <a:r>
                <a:rPr lang="en-US" sz="900" dirty="0" smtClean="0"/>
                <a:t>May. 8 2014</a:t>
              </a:r>
              <a:endParaRPr lang="en-US" sz="900" dirty="0"/>
            </a:p>
          </p:txBody>
        </p:sp>
        <p:sp>
          <p:nvSpPr>
            <p:cNvPr id="74" name="TextBox 73"/>
            <p:cNvSpPr txBox="1"/>
            <p:nvPr/>
          </p:nvSpPr>
          <p:spPr>
            <a:xfrm>
              <a:off x="4442924" y="3276600"/>
              <a:ext cx="484428" cy="538609"/>
            </a:xfrm>
            <a:prstGeom prst="rect">
              <a:avLst/>
            </a:prstGeom>
            <a:noFill/>
          </p:spPr>
          <p:txBody>
            <a:bodyPr wrap="none" rtlCol="0">
              <a:spAutoFit/>
            </a:bodyPr>
            <a:lstStyle/>
            <a:p>
              <a:r>
                <a:rPr lang="en-US" sz="1100" b="1" dirty="0" smtClean="0"/>
                <a:t>Chen</a:t>
              </a:r>
            </a:p>
            <a:p>
              <a:pPr algn="ctr"/>
              <a:r>
                <a:rPr lang="en-US" sz="900" dirty="0" smtClean="0"/>
                <a:t>Aug.1</a:t>
              </a:r>
            </a:p>
            <a:p>
              <a:pPr algn="ctr"/>
              <a:r>
                <a:rPr lang="en-US" sz="900" dirty="0" smtClean="0"/>
                <a:t>2014</a:t>
              </a:r>
              <a:endParaRPr lang="en-US" sz="900" dirty="0"/>
            </a:p>
          </p:txBody>
        </p:sp>
        <p:sp>
          <p:nvSpPr>
            <p:cNvPr id="75" name="TextBox 74"/>
            <p:cNvSpPr txBox="1"/>
            <p:nvPr/>
          </p:nvSpPr>
          <p:spPr>
            <a:xfrm>
              <a:off x="3905270" y="3962400"/>
              <a:ext cx="721672" cy="415498"/>
            </a:xfrm>
            <a:prstGeom prst="rect">
              <a:avLst/>
            </a:prstGeom>
            <a:noFill/>
          </p:spPr>
          <p:txBody>
            <a:bodyPr wrap="none" rtlCol="0">
              <a:spAutoFit/>
            </a:bodyPr>
            <a:lstStyle/>
            <a:p>
              <a:r>
                <a:rPr lang="en-US" sz="1100" b="1" smtClean="0"/>
                <a:t>John</a:t>
              </a:r>
              <a:endParaRPr lang="en-US" sz="1100" b="1" dirty="0" smtClean="0"/>
            </a:p>
            <a:p>
              <a:r>
                <a:rPr lang="en-US" sz="900" dirty="0" smtClean="0"/>
                <a:t>Apr. 2 2015</a:t>
              </a:r>
              <a:endParaRPr lang="en-US" sz="900" dirty="0"/>
            </a:p>
          </p:txBody>
        </p:sp>
        <p:sp>
          <p:nvSpPr>
            <p:cNvPr id="76" name="TextBox 75"/>
            <p:cNvSpPr txBox="1"/>
            <p:nvPr/>
          </p:nvSpPr>
          <p:spPr>
            <a:xfrm>
              <a:off x="4517136" y="4572000"/>
              <a:ext cx="457176" cy="723275"/>
            </a:xfrm>
            <a:prstGeom prst="rect">
              <a:avLst/>
            </a:prstGeom>
            <a:noFill/>
          </p:spPr>
          <p:txBody>
            <a:bodyPr wrap="none" rtlCol="0">
              <a:spAutoFit/>
            </a:bodyPr>
            <a:lstStyle/>
            <a:p>
              <a:r>
                <a:rPr lang="en-US" sz="1100" b="1" smtClean="0"/>
                <a:t>Vera</a:t>
              </a:r>
              <a:endParaRPr lang="en-US" sz="1100" b="1" dirty="0" smtClean="0"/>
            </a:p>
            <a:p>
              <a:pPr algn="ctr"/>
              <a:r>
                <a:rPr lang="en-US" sz="900" dirty="0" smtClean="0"/>
                <a:t>Jan.3</a:t>
              </a:r>
            </a:p>
            <a:p>
              <a:pPr algn="ctr"/>
              <a:r>
                <a:rPr lang="en-US" sz="900" dirty="0" smtClean="0"/>
                <a:t>2016</a:t>
              </a:r>
              <a:endParaRPr lang="en-US" sz="900" dirty="0"/>
            </a:p>
            <a:p>
              <a:endParaRPr lang="en-US" sz="1200" b="1" dirty="0"/>
            </a:p>
          </p:txBody>
        </p:sp>
        <p:sp>
          <p:nvSpPr>
            <p:cNvPr id="82" name="TextBox 81"/>
            <p:cNvSpPr txBox="1"/>
            <p:nvPr/>
          </p:nvSpPr>
          <p:spPr>
            <a:xfrm>
              <a:off x="3429001" y="1154668"/>
              <a:ext cx="1019654" cy="369332"/>
            </a:xfrm>
            <a:prstGeom prst="rect">
              <a:avLst/>
            </a:prstGeom>
            <a:solidFill>
              <a:schemeClr val="bg1">
                <a:lumMod val="85000"/>
              </a:schemeClr>
            </a:solidFill>
          </p:spPr>
          <p:txBody>
            <a:bodyPr wrap="square" rtlCol="0">
              <a:spAutoFit/>
            </a:bodyPr>
            <a:lstStyle/>
            <a:p>
              <a:pPr algn="ctr"/>
              <a:r>
                <a:rPr lang="en-US" cap="small" dirty="0" smtClean="0"/>
                <a:t>Registry</a:t>
              </a:r>
              <a:endParaRPr lang="en-US" cap="small" dirty="0"/>
            </a:p>
          </p:txBody>
        </p:sp>
        <p:sp>
          <p:nvSpPr>
            <p:cNvPr id="83" name="Rounded Rectangle 82"/>
            <p:cNvSpPr/>
            <p:nvPr/>
          </p:nvSpPr>
          <p:spPr>
            <a:xfrm>
              <a:off x="2743199" y="1524000"/>
              <a:ext cx="2362201" cy="3962400"/>
            </a:xfrm>
            <a:prstGeom prst="round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53" name="TextBox 52"/>
          <p:cNvSpPr txBox="1"/>
          <p:nvPr/>
        </p:nvSpPr>
        <p:spPr>
          <a:xfrm>
            <a:off x="1978660" y="152400"/>
            <a:ext cx="5557180" cy="723275"/>
          </a:xfrm>
          <a:prstGeom prst="rect">
            <a:avLst/>
          </a:prstGeom>
          <a:noFill/>
        </p:spPr>
        <p:txBody>
          <a:bodyPr wrap="square" rtlCol="0">
            <a:spAutoFit/>
          </a:bodyPr>
          <a:lstStyle/>
          <a:p>
            <a:pPr algn="ctr">
              <a:spcAft>
                <a:spcPts val="600"/>
              </a:spcAft>
            </a:pPr>
            <a:r>
              <a:rPr lang="en-US" sz="1600" dirty="0" smtClean="0"/>
              <a:t>Peter</a:t>
            </a:r>
            <a:r>
              <a:rPr lang="en-US" sz="1600" dirty="0"/>
              <a:t>, </a:t>
            </a:r>
            <a:r>
              <a:rPr lang="en-US" sz="1600" dirty="0" smtClean="0"/>
              <a:t>Mark, Anne, </a:t>
            </a:r>
            <a:r>
              <a:rPr lang="en-US" sz="1600" dirty="0"/>
              <a:t>Chen, </a:t>
            </a:r>
            <a:r>
              <a:rPr lang="en-US" sz="1600" dirty="0" smtClean="0"/>
              <a:t>Vera … John secure </a:t>
            </a:r>
          </a:p>
          <a:p>
            <a:pPr algn="ctr">
              <a:spcAft>
                <a:spcPts val="600"/>
              </a:spcAft>
            </a:pPr>
            <a:r>
              <a:rPr lang="en-US" b="1" dirty="0" smtClean="0">
                <a:solidFill>
                  <a:srgbClr val="0000FF"/>
                </a:solidFill>
              </a:rPr>
              <a:t>CREDIT</a:t>
            </a:r>
            <a:r>
              <a:rPr lang="en-US" sz="1600" b="1" dirty="0" smtClean="0"/>
              <a:t> </a:t>
            </a:r>
            <a:r>
              <a:rPr lang="en-US" dirty="0" smtClean="0"/>
              <a:t>for their </a:t>
            </a:r>
            <a:r>
              <a:rPr lang="en-US" sz="2000" b="1" cap="small" smtClean="0">
                <a:solidFill>
                  <a:srgbClr val="0000FF"/>
                </a:solidFill>
              </a:rPr>
              <a:t>Individual Ideas </a:t>
            </a:r>
            <a:r>
              <a:rPr lang="en-US" sz="2000" cap="small">
                <a:solidFill>
                  <a:schemeClr val="tx1">
                    <a:lumMod val="65000"/>
                    <a:lumOff val="35000"/>
                  </a:schemeClr>
                </a:solidFill>
              </a:rPr>
              <a:t>&amp;</a:t>
            </a:r>
            <a:r>
              <a:rPr lang="en-US" sz="2000" b="1" cap="small">
                <a:solidFill>
                  <a:srgbClr val="0000FF"/>
                </a:solidFill>
              </a:rPr>
              <a:t> </a:t>
            </a:r>
            <a:r>
              <a:rPr lang="en-US" sz="2000" b="1" cap="small" smtClean="0">
                <a:solidFill>
                  <a:srgbClr val="0000FF"/>
                </a:solidFill>
              </a:rPr>
              <a:t>Contributions</a:t>
            </a:r>
            <a:endParaRPr lang="en-US" sz="2000" dirty="0" smtClean="0"/>
          </a:p>
        </p:txBody>
      </p:sp>
      <p:sp>
        <p:nvSpPr>
          <p:cNvPr id="61" name="Rounded Rectangle 60"/>
          <p:cNvSpPr/>
          <p:nvPr/>
        </p:nvSpPr>
        <p:spPr>
          <a:xfrm>
            <a:off x="1981200" y="76201"/>
            <a:ext cx="5554640" cy="914400"/>
          </a:xfrm>
          <a:prstGeom prst="roundRect">
            <a:avLst>
              <a:gd name="adj" fmla="val 12139"/>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ounded Rectangle 61"/>
          <p:cNvSpPr/>
          <p:nvPr/>
        </p:nvSpPr>
        <p:spPr>
          <a:xfrm>
            <a:off x="5257800" y="1384756"/>
            <a:ext cx="3788228" cy="4406444"/>
          </a:xfrm>
          <a:prstGeom prst="roundRect">
            <a:avLst>
              <a:gd name="adj" fmla="val 149"/>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6729963"/>
      </p:ext>
    </p:extLst>
  </p:cSld>
  <p:clrMapOvr>
    <a:masterClrMapping/>
  </p:clrMapOvr>
  <mc:AlternateContent xmlns:mc="http://schemas.openxmlformats.org/markup-compatibility/2006" xmlns:p14="http://schemas.microsoft.com/office/powerpoint/2010/main">
    <mc:Choice Requires="p14">
      <p:transition spd="slow" p14:dur="2000" advTm="26447"/>
    </mc:Choice>
    <mc:Fallback xmlns="">
      <p:transition spd="slow" advTm="26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1"/>
                            </p:stCondLst>
                            <p:childTnLst>
                              <p:par>
                                <p:cTn id="8" presetID="22" presetClass="entr" presetSubtype="1" fill="hold" grpId="0" nodeType="after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wipe(up)">
                                      <p:cBhvr>
                                        <p:cTn id="10" dur="500"/>
                                        <p:tgtEl>
                                          <p:spTgt spid="61"/>
                                        </p:tgtEl>
                                      </p:cBhvr>
                                    </p:animEffect>
                                  </p:childTnLst>
                                </p:cTn>
                              </p:par>
                            </p:childTnLst>
                          </p:cTn>
                        </p:par>
                        <p:par>
                          <p:cTn id="11" fill="hold">
                            <p:stCondLst>
                              <p:cond delay="501"/>
                            </p:stCondLst>
                            <p:childTnLst>
                              <p:par>
                                <p:cTn id="12" presetID="22" presetClass="entr" presetSubtype="1" fill="hold" nodeType="afterEffect">
                                  <p:stCondLst>
                                    <p:cond delay="1000"/>
                                  </p:stCondLst>
                                  <p:childTnLst>
                                    <p:set>
                                      <p:cBhvr>
                                        <p:cTn id="13" dur="1" fill="hold">
                                          <p:stCondLst>
                                            <p:cond delay="0"/>
                                          </p:stCondLst>
                                        </p:cTn>
                                        <p:tgtEl>
                                          <p:spTgt spid="56"/>
                                        </p:tgtEl>
                                        <p:attrNameLst>
                                          <p:attrName>style.visibility</p:attrName>
                                        </p:attrNameLst>
                                      </p:cBhvr>
                                      <p:to>
                                        <p:strVal val="visible"/>
                                      </p:to>
                                    </p:set>
                                    <p:animEffect transition="in" filter="wipe(up)">
                                      <p:cBhvr>
                                        <p:cTn id="14" dur="2000"/>
                                        <p:tgtEl>
                                          <p:spTgt spid="56"/>
                                        </p:tgtEl>
                                      </p:cBhvr>
                                    </p:animEffect>
                                  </p:childTnLst>
                                </p:cTn>
                              </p:par>
                            </p:childTnLst>
                          </p:cTn>
                        </p:par>
                        <p:par>
                          <p:cTn id="15" fill="hold">
                            <p:stCondLst>
                              <p:cond delay="3501"/>
                            </p:stCondLst>
                            <p:childTnLst>
                              <p:par>
                                <p:cTn id="16" presetID="10" presetClass="exit" presetSubtype="0" fill="hold" grpId="1" nodeType="afterEffect">
                                  <p:stCondLst>
                                    <p:cond delay="9000"/>
                                  </p:stCondLst>
                                  <p:childTnLst>
                                    <p:animEffect transition="out" filter="fade">
                                      <p:cBhvr>
                                        <p:cTn id="17" dur="500"/>
                                        <p:tgtEl>
                                          <p:spTgt spid="61"/>
                                        </p:tgtEl>
                                      </p:cBhvr>
                                    </p:animEffect>
                                    <p:set>
                                      <p:cBhvr>
                                        <p:cTn id="18" dur="1" fill="hold">
                                          <p:stCondLst>
                                            <p:cond delay="499"/>
                                          </p:stCondLst>
                                        </p:cTn>
                                        <p:tgtEl>
                                          <p:spTgt spid="61"/>
                                        </p:tgtEl>
                                        <p:attrNameLst>
                                          <p:attrName>style.visibility</p:attrName>
                                        </p:attrNameLst>
                                      </p:cBhvr>
                                      <p:to>
                                        <p:strVal val="hidden"/>
                                      </p:to>
                                    </p:set>
                                  </p:childTnLst>
                                </p:cTn>
                              </p:par>
                            </p:childTnLst>
                          </p:cTn>
                        </p:par>
                        <p:par>
                          <p:cTn id="19" fill="hold">
                            <p:stCondLst>
                              <p:cond delay="13001"/>
                            </p:stCondLst>
                            <p:childTnLst>
                              <p:par>
                                <p:cTn id="20" presetID="22" presetClass="entr" presetSubtype="1" fill="hold" grpId="0" nodeType="afterEffect">
                                  <p:stCondLst>
                                    <p:cond delay="100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
                </p:tgtEl>
              </p:cMediaNode>
            </p:audio>
          </p:childTnLst>
        </p:cTn>
      </p:par>
    </p:tnLst>
    <p:bldLst>
      <p:bldP spid="61" grpId="0" animBg="1"/>
      <p:bldP spid="61" grpId="1" animBg="1"/>
      <p:bldP spid="6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3620074" y="762000"/>
            <a:ext cx="5257799" cy="5867400"/>
          </a:xfrm>
          <a:prstGeom prst="rect">
            <a:avLst/>
          </a:prstGeom>
          <a:pattFill prst="dkUpDiag">
            <a:fgClr>
              <a:schemeClr val="accent3">
                <a:lumMod val="20000"/>
                <a:lumOff val="80000"/>
              </a:schemeClr>
            </a:fgClr>
            <a:bgClr>
              <a:schemeClr val="bg1"/>
            </a:bgClr>
          </a:patt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419600" y="135138"/>
            <a:ext cx="4033476" cy="430887"/>
          </a:xfrm>
          <a:prstGeom prst="rect">
            <a:avLst/>
          </a:prstGeom>
          <a:noFill/>
        </p:spPr>
        <p:txBody>
          <a:bodyPr wrap="none" rtlCol="0">
            <a:spAutoFit/>
          </a:bodyPr>
          <a:lstStyle/>
          <a:p>
            <a:r>
              <a:rPr lang="en-US" sz="2200" b="1" u="sng" cap="small" dirty="0" smtClean="0">
                <a:solidFill>
                  <a:srgbClr val="0033CC"/>
                </a:solidFill>
              </a:rPr>
              <a:t>Individual Contributions Citations</a:t>
            </a:r>
            <a:endParaRPr lang="en-US" sz="2200" b="1" u="sng" cap="small" dirty="0">
              <a:solidFill>
                <a:srgbClr val="0033CC"/>
              </a:solidFill>
            </a:endParaRPr>
          </a:p>
        </p:txBody>
      </p:sp>
      <p:grpSp>
        <p:nvGrpSpPr>
          <p:cNvPr id="32" name="Group 31"/>
          <p:cNvGrpSpPr/>
          <p:nvPr/>
        </p:nvGrpSpPr>
        <p:grpSpPr>
          <a:xfrm>
            <a:off x="57509" y="801216"/>
            <a:ext cx="3401201" cy="4533275"/>
            <a:chOff x="180199" y="761256"/>
            <a:chExt cx="3401201" cy="4533275"/>
          </a:xfrm>
        </p:grpSpPr>
        <p:sp>
          <p:nvSpPr>
            <p:cNvPr id="33" name="TextBox 32"/>
            <p:cNvSpPr txBox="1"/>
            <p:nvPr/>
          </p:nvSpPr>
          <p:spPr>
            <a:xfrm>
              <a:off x="228600" y="761256"/>
              <a:ext cx="3352800" cy="630942"/>
            </a:xfrm>
            <a:prstGeom prst="rect">
              <a:avLst/>
            </a:prstGeom>
            <a:noFill/>
          </p:spPr>
          <p:txBody>
            <a:bodyPr wrap="square" rtlCol="0">
              <a:spAutoFit/>
            </a:bodyPr>
            <a:lstStyle/>
            <a:p>
              <a:pPr algn="ctr">
                <a:spcAft>
                  <a:spcPts val="600"/>
                </a:spcAft>
              </a:pPr>
              <a:r>
                <a:rPr lang="en-US" sz="1600" dirty="0" smtClean="0"/>
                <a:t>Story of Research Project / Article:</a:t>
              </a:r>
              <a:endParaRPr lang="en-US" sz="1400" b="1" dirty="0" smtClean="0"/>
            </a:p>
            <a:p>
              <a:pPr algn="ctr"/>
              <a:r>
                <a:rPr lang="en-US" sz="1400" dirty="0" smtClean="0"/>
                <a:t>4 years … 15 collaborators … 3 institutions</a:t>
              </a:r>
            </a:p>
          </p:txBody>
        </p:sp>
        <p:sp>
          <p:nvSpPr>
            <p:cNvPr id="34" name="TextBox 33"/>
            <p:cNvSpPr txBox="1"/>
            <p:nvPr/>
          </p:nvSpPr>
          <p:spPr>
            <a:xfrm>
              <a:off x="621199" y="4571256"/>
              <a:ext cx="2579201" cy="723275"/>
            </a:xfrm>
            <a:prstGeom prst="rect">
              <a:avLst/>
            </a:prstGeom>
            <a:solidFill>
              <a:schemeClr val="accent3">
                <a:lumMod val="40000"/>
                <a:lumOff val="60000"/>
              </a:schemeClr>
            </a:solidFill>
            <a:ln w="3175">
              <a:solidFill>
                <a:schemeClr val="bg1">
                  <a:lumMod val="65000"/>
                </a:schemeClr>
              </a:solidFill>
            </a:ln>
          </p:spPr>
          <p:txBody>
            <a:bodyPr wrap="square" rtlCol="0">
              <a:spAutoFit/>
            </a:bodyPr>
            <a:lstStyle/>
            <a:p>
              <a:pPr algn="ctr">
                <a:spcAft>
                  <a:spcPts val="600"/>
                </a:spcAft>
              </a:pPr>
              <a:r>
                <a:rPr lang="en-US" sz="1200" b="1" smtClean="0"/>
                <a:t>Article</a:t>
              </a:r>
              <a:r>
                <a:rPr lang="en-US" sz="1200" smtClean="0"/>
                <a:t> Received: </a:t>
              </a:r>
              <a:r>
                <a:rPr lang="en-US" sz="1200" b="1" u="sng" dirty="0" smtClean="0">
                  <a:solidFill>
                    <a:srgbClr val="FF0066"/>
                  </a:solidFill>
                </a:rPr>
                <a:t>Nov. 8, 2016</a:t>
              </a:r>
            </a:p>
            <a:p>
              <a:pPr algn="ctr"/>
              <a:r>
                <a:rPr lang="en-US" sz="1200" dirty="0" smtClean="0"/>
                <a:t>10 co-authors:</a:t>
              </a:r>
            </a:p>
            <a:p>
              <a:pPr algn="ctr">
                <a:spcAft>
                  <a:spcPts val="1200"/>
                </a:spcAft>
              </a:pPr>
              <a:r>
                <a:rPr lang="en-US" sz="1200" b="1" dirty="0" smtClean="0"/>
                <a:t>John, Anne, Mark, Peter, Chen … Bill</a:t>
              </a:r>
            </a:p>
          </p:txBody>
        </p:sp>
        <p:sp>
          <p:nvSpPr>
            <p:cNvPr id="35" name="TextBox 34"/>
            <p:cNvSpPr txBox="1"/>
            <p:nvPr/>
          </p:nvSpPr>
          <p:spPr>
            <a:xfrm>
              <a:off x="628388" y="1956376"/>
              <a:ext cx="2572012" cy="461665"/>
            </a:xfrm>
            <a:prstGeom prst="rect">
              <a:avLst/>
            </a:prstGeom>
            <a:solidFill>
              <a:schemeClr val="bg1">
                <a:lumMod val="95000"/>
              </a:schemeClr>
            </a:solidFill>
            <a:ln w="19050">
              <a:solidFill>
                <a:schemeClr val="bg1">
                  <a:lumMod val="65000"/>
                </a:schemeClr>
              </a:solidFill>
            </a:ln>
          </p:spPr>
          <p:txBody>
            <a:bodyPr wrap="square" rtlCol="0">
              <a:spAutoFit/>
            </a:bodyPr>
            <a:lstStyle/>
            <a:p>
              <a:pPr algn="ctr"/>
              <a:r>
                <a:rPr lang="en-US" sz="1200" b="1" dirty="0" smtClean="0"/>
                <a:t>idea-2</a:t>
              </a:r>
              <a:r>
                <a:rPr lang="en-US" sz="1200" dirty="0" smtClean="0">
                  <a:solidFill>
                    <a:srgbClr val="0066FF"/>
                  </a:solidFill>
                </a:rPr>
                <a:t>: </a:t>
              </a:r>
              <a:r>
                <a:rPr lang="en-US" sz="1100" dirty="0" smtClean="0">
                  <a:solidFill>
                    <a:srgbClr val="0066FF"/>
                  </a:solidFill>
                </a:rPr>
                <a:t>idea for a novel experiment … </a:t>
              </a:r>
            </a:p>
            <a:p>
              <a:pPr algn="ctr"/>
              <a:r>
                <a:rPr lang="en-US" sz="1200" dirty="0" smtClean="0"/>
                <a:t>Mark, actual-date: </a:t>
              </a:r>
              <a:r>
                <a:rPr lang="en-US" sz="1200" b="1" dirty="0" smtClean="0">
                  <a:solidFill>
                    <a:srgbClr val="FF0066"/>
                  </a:solidFill>
                </a:rPr>
                <a:t>Feb. 5, 2014</a:t>
              </a:r>
              <a:endParaRPr lang="en-US" sz="1200" dirty="0" smtClean="0"/>
            </a:p>
          </p:txBody>
        </p:sp>
        <p:sp>
          <p:nvSpPr>
            <p:cNvPr id="36" name="TextBox 35"/>
            <p:cNvSpPr txBox="1"/>
            <p:nvPr/>
          </p:nvSpPr>
          <p:spPr>
            <a:xfrm>
              <a:off x="621199" y="2646402"/>
              <a:ext cx="2579201"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Experiment</a:t>
              </a:r>
              <a:r>
                <a:rPr lang="en-US" sz="1200" dirty="0" smtClean="0"/>
                <a:t>: Chen (Aug. 1, 2014)</a:t>
              </a:r>
              <a:endParaRPr lang="en-US" sz="1200" dirty="0">
                <a:solidFill>
                  <a:srgbClr val="0000FF"/>
                </a:solidFill>
              </a:endParaRPr>
            </a:p>
          </p:txBody>
        </p:sp>
        <p:sp>
          <p:nvSpPr>
            <p:cNvPr id="37" name="TextBox 36"/>
            <p:cNvSpPr txBox="1"/>
            <p:nvPr/>
          </p:nvSpPr>
          <p:spPr>
            <a:xfrm>
              <a:off x="628388" y="3517612"/>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smtClean="0"/>
                <a:t>insight</a:t>
              </a:r>
              <a:r>
                <a:rPr lang="en-US" sz="1200" dirty="0" smtClean="0"/>
                <a:t>: Vera (Apr. 2, 2015)</a:t>
              </a:r>
              <a:endParaRPr lang="en-US" sz="1200" dirty="0">
                <a:solidFill>
                  <a:srgbClr val="0000FF"/>
                </a:solidFill>
              </a:endParaRPr>
            </a:p>
          </p:txBody>
        </p:sp>
        <p:sp>
          <p:nvSpPr>
            <p:cNvPr id="38" name="TextBox 37"/>
            <p:cNvSpPr txBox="1"/>
            <p:nvPr/>
          </p:nvSpPr>
          <p:spPr>
            <a:xfrm>
              <a:off x="621199" y="1455986"/>
              <a:ext cx="2579201" cy="276999"/>
            </a:xfrm>
            <a:prstGeom prst="rect">
              <a:avLst/>
            </a:prstGeom>
            <a:solidFill>
              <a:schemeClr val="bg1">
                <a:lumMod val="95000"/>
              </a:schemeClr>
            </a:solidFill>
            <a:ln w="9525">
              <a:solidFill>
                <a:schemeClr val="bg1">
                  <a:lumMod val="75000"/>
                </a:schemeClr>
              </a:solidFill>
            </a:ln>
          </p:spPr>
          <p:txBody>
            <a:bodyPr wrap="square" rtlCol="0">
              <a:spAutoFit/>
            </a:bodyPr>
            <a:lstStyle/>
            <a:p>
              <a:pPr algn="ctr"/>
              <a:r>
                <a:rPr lang="en-US" sz="1200" b="1" dirty="0" smtClean="0"/>
                <a:t>idea-1</a:t>
              </a:r>
              <a:r>
                <a:rPr lang="en-US" sz="1200" dirty="0" smtClean="0"/>
                <a:t>: Peter (</a:t>
              </a:r>
              <a:r>
                <a:rPr lang="en-US" sz="1200" b="1" dirty="0" smtClean="0">
                  <a:solidFill>
                    <a:srgbClr val="FF0066"/>
                  </a:solidFill>
                </a:rPr>
                <a:t>Oct. 7, 2012</a:t>
              </a:r>
              <a:r>
                <a:rPr lang="en-US" sz="1200" dirty="0" smtClean="0"/>
                <a:t>)</a:t>
              </a:r>
              <a:endParaRPr lang="en-US" sz="1200" dirty="0">
                <a:solidFill>
                  <a:srgbClr val="0000FF"/>
                </a:solidFill>
              </a:endParaRPr>
            </a:p>
          </p:txBody>
        </p:sp>
        <p:sp>
          <p:nvSpPr>
            <p:cNvPr id="39" name="TextBox 38"/>
            <p:cNvSpPr txBox="1"/>
            <p:nvPr/>
          </p:nvSpPr>
          <p:spPr>
            <a:xfrm>
              <a:off x="621199" y="4034135"/>
              <a:ext cx="2572012" cy="276999"/>
            </a:xfrm>
            <a:prstGeom prst="rect">
              <a:avLst/>
            </a:prstGeom>
            <a:solidFill>
              <a:schemeClr val="bg1">
                <a:lumMod val="95000"/>
              </a:schemeClr>
            </a:solidFill>
            <a:ln w="3175">
              <a:solidFill>
                <a:schemeClr val="bg1">
                  <a:lumMod val="65000"/>
                </a:schemeClr>
              </a:solidFill>
            </a:ln>
          </p:spPr>
          <p:txBody>
            <a:bodyPr wrap="square" rtlCol="0">
              <a:spAutoFit/>
            </a:bodyPr>
            <a:lstStyle/>
            <a:p>
              <a:pPr algn="ctr"/>
              <a:r>
                <a:rPr lang="en-US" sz="1200" b="1" dirty="0"/>
                <a:t>i</a:t>
              </a:r>
              <a:r>
                <a:rPr lang="en-US" sz="1200" b="1" dirty="0" smtClean="0"/>
                <a:t>dea-9</a:t>
              </a:r>
              <a:r>
                <a:rPr lang="en-US" sz="1200" dirty="0" smtClean="0"/>
                <a:t>: John (Jan. 3, 2016)</a:t>
              </a:r>
              <a:endParaRPr lang="en-US" sz="1200" dirty="0">
                <a:solidFill>
                  <a:srgbClr val="0000FF"/>
                </a:solidFill>
              </a:endParaRPr>
            </a:p>
          </p:txBody>
        </p:sp>
        <p:cxnSp>
          <p:nvCxnSpPr>
            <p:cNvPr id="40" name="Straight Connector 39"/>
            <p:cNvCxnSpPr/>
            <p:nvPr/>
          </p:nvCxnSpPr>
          <p:spPr>
            <a:xfrm>
              <a:off x="1143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905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0" y="3052226"/>
              <a:ext cx="0" cy="381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57200" y="1497687"/>
              <a:ext cx="0" cy="3074313"/>
            </a:xfrm>
            <a:prstGeom prst="straightConnector1">
              <a:avLst/>
            </a:prstGeom>
            <a:ln>
              <a:solidFill>
                <a:schemeClr val="bg1">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16200000">
              <a:off x="2747" y="2972292"/>
              <a:ext cx="631904" cy="276999"/>
            </a:xfrm>
            <a:prstGeom prst="rect">
              <a:avLst/>
            </a:prstGeom>
            <a:noFill/>
          </p:spPr>
          <p:txBody>
            <a:bodyPr wrap="none" rtlCol="0">
              <a:spAutoFit/>
            </a:bodyPr>
            <a:lstStyle/>
            <a:p>
              <a:r>
                <a:rPr lang="en-US" sz="1200" i="1" dirty="0" smtClean="0"/>
                <a:t>4 years</a:t>
              </a:r>
              <a:endParaRPr lang="en-US" sz="1200" i="1" dirty="0"/>
            </a:p>
          </p:txBody>
        </p:sp>
      </p:grpSp>
      <p:sp>
        <p:nvSpPr>
          <p:cNvPr id="2" name="TextBox 1"/>
          <p:cNvSpPr txBox="1"/>
          <p:nvPr/>
        </p:nvSpPr>
        <p:spPr>
          <a:xfrm>
            <a:off x="773878" y="5613737"/>
            <a:ext cx="2350322" cy="1054135"/>
          </a:xfrm>
          <a:prstGeom prst="rect">
            <a:avLst/>
          </a:prstGeom>
          <a:noFill/>
        </p:spPr>
        <p:txBody>
          <a:bodyPr wrap="none" rtlCol="0">
            <a:spAutoFit/>
          </a:bodyPr>
          <a:lstStyle/>
          <a:p>
            <a:pPr algn="ctr"/>
            <a:r>
              <a:rPr lang="en-US" sz="1500" i="1" dirty="0"/>
              <a:t>i</a:t>
            </a:r>
            <a:r>
              <a:rPr lang="en-US" sz="1500" i="1" dirty="0" smtClean="0"/>
              <a:t>mplemented via Publisher </a:t>
            </a:r>
          </a:p>
          <a:p>
            <a:pPr algn="ctr"/>
            <a:r>
              <a:rPr lang="en-US" sz="1500" i="1" dirty="0" smtClean="0"/>
              <a:t>OR</a:t>
            </a:r>
          </a:p>
          <a:p>
            <a:pPr algn="ctr">
              <a:spcAft>
                <a:spcPts val="300"/>
              </a:spcAft>
            </a:pPr>
            <a:r>
              <a:rPr lang="en-US" sz="1500" b="1" i="1" u="sng" cap="small" dirty="0" smtClean="0">
                <a:solidFill>
                  <a:srgbClr val="0033CC"/>
                </a:solidFill>
              </a:rPr>
              <a:t>Article / Patent Aggregator</a:t>
            </a:r>
          </a:p>
          <a:p>
            <a:pPr algn="ctr"/>
            <a:r>
              <a:rPr lang="en-US" sz="1500" b="1" i="1" dirty="0" smtClean="0"/>
              <a:t>(e.g. Google Scholar)</a:t>
            </a:r>
            <a:endParaRPr lang="en-US" sz="1500" b="1" i="1" dirty="0"/>
          </a:p>
        </p:txBody>
      </p:sp>
      <p:sp>
        <p:nvSpPr>
          <p:cNvPr id="26" name="Striped Right Arrow 25"/>
          <p:cNvSpPr/>
          <p:nvPr/>
        </p:nvSpPr>
        <p:spPr>
          <a:xfrm>
            <a:off x="3124200" y="5790776"/>
            <a:ext cx="405370" cy="587618"/>
          </a:xfrm>
          <a:prstGeom prst="stripedRightArrow">
            <a:avLst>
              <a:gd name="adj1" fmla="val 50000"/>
              <a:gd name="adj2" fmla="val 382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28" name="TextBox 27"/>
          <p:cNvSpPr txBox="1"/>
          <p:nvPr/>
        </p:nvSpPr>
        <p:spPr>
          <a:xfrm>
            <a:off x="3810000" y="838200"/>
            <a:ext cx="4876800" cy="5755422"/>
          </a:xfrm>
          <a:prstGeom prst="rect">
            <a:avLst/>
          </a:prstGeom>
          <a:noFill/>
          <a:ln w="3175">
            <a:noFill/>
          </a:ln>
        </p:spPr>
        <p:txBody>
          <a:bodyPr wrap="square" rtlCol="0">
            <a:spAutoFit/>
          </a:bodyPr>
          <a:lstStyle/>
          <a:p>
            <a:pPr algn="ctr">
              <a:spcAft>
                <a:spcPts val="600"/>
              </a:spcAft>
            </a:pPr>
            <a:r>
              <a:rPr lang="en-US" sz="1500" b="1" u="sng" dirty="0" smtClean="0"/>
              <a:t>Journal Article</a:t>
            </a:r>
            <a:endParaRPr lang="en-US" sz="1300" dirty="0" smtClean="0"/>
          </a:p>
          <a:p>
            <a:pPr algn="ctr"/>
            <a:r>
              <a:rPr lang="en-US" sz="1200" b="1" dirty="0" smtClean="0"/>
              <a:t>Anne, John, Vera, Mark, Peter, Chen … Bill </a:t>
            </a:r>
          </a:p>
          <a:p>
            <a:pPr algn="ctr"/>
            <a:endParaRPr lang="en-US" sz="1200" dirty="0" smtClean="0"/>
          </a:p>
          <a:p>
            <a:pPr algn="ctr"/>
            <a:r>
              <a:rPr lang="en-US" sz="1400" u="sng" dirty="0" smtClean="0"/>
              <a:t>Article Received: </a:t>
            </a:r>
            <a:r>
              <a:rPr lang="en-US" sz="1400" b="1" u="sng" dirty="0">
                <a:solidFill>
                  <a:srgbClr val="FF0066"/>
                </a:solidFill>
              </a:rPr>
              <a:t>Nov. 8, </a:t>
            </a:r>
            <a:r>
              <a:rPr lang="en-US" sz="1400" b="1" u="sng" dirty="0" smtClean="0">
                <a:solidFill>
                  <a:srgbClr val="FF0066"/>
                </a:solidFill>
              </a:rPr>
              <a:t>2016</a:t>
            </a:r>
            <a:endParaRPr lang="en-US" sz="1400" dirty="0" smtClean="0">
              <a:solidFill>
                <a:srgbClr val="FF0066"/>
              </a:solidFill>
            </a:endParaRPr>
          </a:p>
          <a:p>
            <a:pPr algn="ctr"/>
            <a:endParaRPr lang="en-US" sz="1200" dirty="0" smtClean="0"/>
          </a:p>
          <a:p>
            <a:pPr algn="ctr"/>
            <a:r>
              <a:rPr lang="en-US" sz="1200" dirty="0" smtClean="0"/>
              <a:t>.  .  .  .  </a:t>
            </a:r>
            <a:r>
              <a:rPr lang="en-US" sz="1200" b="1" dirty="0" smtClean="0"/>
              <a:t>Body of Article</a:t>
            </a:r>
            <a:r>
              <a:rPr lang="en-US" sz="1200" dirty="0" smtClean="0"/>
              <a:t>  .  .  .  .</a:t>
            </a:r>
          </a:p>
          <a:p>
            <a:pPr algn="ctr"/>
            <a:r>
              <a:rPr lang="en-US" sz="1200" dirty="0" smtClean="0"/>
              <a:t>.  .  .  .  .  .  .  .  .  .  .  .  .  .  .</a:t>
            </a:r>
            <a:r>
              <a:rPr lang="en-US" sz="1200" dirty="0"/>
              <a:t> </a:t>
            </a:r>
            <a:r>
              <a:rPr lang="en-US" sz="1200" dirty="0" smtClean="0"/>
              <a:t> .  </a:t>
            </a:r>
            <a:r>
              <a:rPr lang="en-US" sz="1200" dirty="0"/>
              <a:t>.  .  .  .  .  .  .  .  .  .  .  .  .  </a:t>
            </a:r>
            <a:r>
              <a:rPr lang="en-US" sz="1200" dirty="0" smtClean="0"/>
              <a:t>.</a:t>
            </a:r>
          </a:p>
          <a:p>
            <a:pPr algn="ctr"/>
            <a:r>
              <a:rPr lang="en-US" sz="1200" dirty="0"/>
              <a:t>.  .  .  .  .  .  .  .  .  .  .  .  .  .  .  .  .  .  .  .  .  .  .  .  .  .  .  .  .  </a:t>
            </a:r>
            <a:r>
              <a:rPr lang="en-US" sz="1200" dirty="0" smtClean="0"/>
              <a:t>.</a:t>
            </a:r>
          </a:p>
          <a:p>
            <a:pPr algn="ctr"/>
            <a:r>
              <a:rPr lang="en-US" sz="1200" dirty="0" smtClean="0"/>
              <a:t>Citations</a:t>
            </a:r>
          </a:p>
          <a:p>
            <a:pPr algn="ctr"/>
            <a:r>
              <a:rPr lang="en-US" sz="1200" dirty="0" smtClean="0"/>
              <a:t>.  </a:t>
            </a:r>
            <a:r>
              <a:rPr lang="en-US" sz="1200" dirty="0"/>
              <a:t>.  .  .  .  .  .  .  .  .  .  .  .  .  .  .  .  .  .  .  .  .  .  .  .  .  .  .  .  .</a:t>
            </a:r>
          </a:p>
          <a:p>
            <a:pPr algn="ctr"/>
            <a:endParaRPr lang="en-US" sz="1200" dirty="0" smtClean="0"/>
          </a:p>
          <a:p>
            <a:pPr algn="ctr">
              <a:spcAft>
                <a:spcPts val="1200"/>
              </a:spcAft>
            </a:pPr>
            <a:r>
              <a:rPr lang="en-US" sz="1400" b="1" u="sng" dirty="0" smtClean="0"/>
              <a:t>Individual Contribution Citations &amp; Documents</a:t>
            </a:r>
          </a:p>
          <a:p>
            <a:pPr algn="ctr"/>
            <a:endParaRPr lang="en-US" sz="1200" dirty="0" smtClean="0"/>
          </a:p>
          <a:p>
            <a:pPr>
              <a:spcAft>
                <a:spcPts val="600"/>
              </a:spcAft>
            </a:pPr>
            <a:r>
              <a:rPr lang="en-US" sz="1200" b="1" dirty="0"/>
              <a:t>1. Idea for using paired energy levels in stacked </a:t>
            </a:r>
            <a:r>
              <a:rPr lang="en-US" sz="1200" b="1" dirty="0" smtClean="0"/>
              <a:t>QDs.</a:t>
            </a:r>
          </a:p>
          <a:p>
            <a:r>
              <a:rPr lang="en-US" sz="1200" dirty="0" smtClean="0"/>
              <a:t>a</a:t>
            </a:r>
            <a:r>
              <a:rPr lang="en-US" sz="1200" dirty="0"/>
              <a:t>. Claimant / Author: </a:t>
            </a:r>
            <a:r>
              <a:rPr lang="en-US" sz="1200" b="1" dirty="0"/>
              <a:t>Peter </a:t>
            </a:r>
            <a:r>
              <a:rPr lang="en-US" sz="1200" b="1" dirty="0" err="1"/>
              <a:t>Abramovic</a:t>
            </a:r>
            <a:r>
              <a:rPr lang="en-US" sz="1200" b="1" dirty="0"/>
              <a:t> </a:t>
            </a:r>
          </a:p>
          <a:p>
            <a:r>
              <a:rPr lang="fr-FR" sz="1200" dirty="0"/>
              <a:t>b. Relevant article sections: page 3, </a:t>
            </a:r>
            <a:r>
              <a:rPr lang="fr-FR" sz="1200" dirty="0" err="1"/>
              <a:t>lines</a:t>
            </a:r>
            <a:r>
              <a:rPr lang="fr-FR" sz="1200" dirty="0"/>
              <a:t> 2-45 </a:t>
            </a:r>
          </a:p>
          <a:p>
            <a:r>
              <a:rPr lang="en-US" sz="1200" dirty="0"/>
              <a:t>c. </a:t>
            </a:r>
            <a:r>
              <a:rPr lang="en-US" sz="1200" u="sng" dirty="0"/>
              <a:t>Idea-Creation-Date: </a:t>
            </a:r>
            <a:r>
              <a:rPr lang="en-US" sz="1200" b="1" u="sng" dirty="0">
                <a:solidFill>
                  <a:srgbClr val="FF0066"/>
                </a:solidFill>
              </a:rPr>
              <a:t>Oct. 7, 2012 </a:t>
            </a:r>
            <a:endParaRPr lang="en-US" sz="1200" u="sng" dirty="0">
              <a:solidFill>
                <a:srgbClr val="FF0066"/>
              </a:solidFill>
            </a:endParaRPr>
          </a:p>
          <a:p>
            <a:r>
              <a:rPr lang="en-US" sz="1200" dirty="0"/>
              <a:t>d. Support &amp; Priority Documents: </a:t>
            </a:r>
            <a:r>
              <a:rPr lang="en-US" sz="1200" u="sng" dirty="0">
                <a:solidFill>
                  <a:srgbClr val="0000FF"/>
                </a:solidFill>
              </a:rPr>
              <a:t>Registered </a:t>
            </a:r>
            <a:r>
              <a:rPr lang="en-US" sz="1200" u="sng" dirty="0" smtClean="0">
                <a:solidFill>
                  <a:srgbClr val="0000FF"/>
                </a:solidFill>
              </a:rPr>
              <a:t>Doc</a:t>
            </a:r>
            <a:endParaRPr lang="en-US" sz="1200" dirty="0"/>
          </a:p>
          <a:p>
            <a:endParaRPr lang="en-US" sz="1200" dirty="0" smtClean="0"/>
          </a:p>
          <a:p>
            <a:endParaRPr lang="en-US" sz="1200" dirty="0"/>
          </a:p>
          <a:p>
            <a:pPr>
              <a:spcAft>
                <a:spcPts val="600"/>
              </a:spcAft>
            </a:pPr>
            <a:r>
              <a:rPr lang="en-US" sz="1200" b="1" dirty="0"/>
              <a:t>2. Idea for an experiment proving </a:t>
            </a:r>
            <a:r>
              <a:rPr lang="en-US" sz="1200" b="1" dirty="0" smtClean="0"/>
              <a:t>QD entanglement</a:t>
            </a:r>
          </a:p>
          <a:p>
            <a:r>
              <a:rPr lang="en-US" sz="1200" dirty="0" smtClean="0"/>
              <a:t>a. Claimant / Author: </a:t>
            </a:r>
            <a:r>
              <a:rPr lang="en-US" sz="1200" b="1" dirty="0" smtClean="0"/>
              <a:t>Mark </a:t>
            </a:r>
            <a:r>
              <a:rPr lang="en-US" sz="1200" b="1" dirty="0" err="1" smtClean="0"/>
              <a:t>Hallston</a:t>
            </a:r>
            <a:endParaRPr lang="en-US" sz="1200" b="1" dirty="0" smtClean="0"/>
          </a:p>
          <a:p>
            <a:r>
              <a:rPr lang="fr-FR" sz="1200" dirty="0" smtClean="0"/>
              <a:t>b</a:t>
            </a:r>
            <a:r>
              <a:rPr lang="fr-FR" sz="1200" dirty="0"/>
              <a:t>. Relevant article sections: page </a:t>
            </a:r>
            <a:r>
              <a:rPr lang="fr-FR" sz="1200" dirty="0" smtClean="0"/>
              <a:t>4, </a:t>
            </a:r>
            <a:r>
              <a:rPr lang="fr-FR" sz="1200" dirty="0" err="1"/>
              <a:t>lines</a:t>
            </a:r>
            <a:r>
              <a:rPr lang="fr-FR" sz="1200" dirty="0"/>
              <a:t> </a:t>
            </a:r>
            <a:r>
              <a:rPr lang="fr-FR" sz="1200" dirty="0" smtClean="0"/>
              <a:t>1-26 </a:t>
            </a:r>
            <a:endParaRPr lang="en-US" sz="1200" dirty="0"/>
          </a:p>
          <a:p>
            <a:r>
              <a:rPr lang="en-US" sz="1200" dirty="0" smtClean="0"/>
              <a:t>c</a:t>
            </a:r>
            <a:r>
              <a:rPr lang="en-US" sz="1200" dirty="0"/>
              <a:t>. </a:t>
            </a:r>
            <a:r>
              <a:rPr lang="en-US" sz="1200" u="sng" dirty="0"/>
              <a:t>Idea-Creation-Date: </a:t>
            </a:r>
            <a:r>
              <a:rPr lang="en-US" sz="1200" b="1" u="sng" dirty="0" smtClean="0">
                <a:solidFill>
                  <a:srgbClr val="FF0066"/>
                </a:solidFill>
              </a:rPr>
              <a:t>Feb 5, 2014</a:t>
            </a:r>
            <a:endParaRPr lang="en-US" sz="1200" dirty="0"/>
          </a:p>
          <a:p>
            <a:r>
              <a:rPr lang="en-US" sz="1200" dirty="0"/>
              <a:t>d. Support &amp; Priority Documents: </a:t>
            </a:r>
            <a:r>
              <a:rPr lang="en-US" sz="1200" u="sng" dirty="0">
                <a:solidFill>
                  <a:srgbClr val="0000FF"/>
                </a:solidFill>
              </a:rPr>
              <a:t>Registered </a:t>
            </a:r>
            <a:r>
              <a:rPr lang="en-US" sz="1200" u="sng" dirty="0" smtClean="0">
                <a:solidFill>
                  <a:srgbClr val="0000FF"/>
                </a:solidFill>
              </a:rPr>
              <a:t>Doc</a:t>
            </a:r>
          </a:p>
          <a:p>
            <a:endParaRPr lang="en-US" sz="1200" u="sng" dirty="0">
              <a:solidFill>
                <a:srgbClr val="0000FF"/>
              </a:solidFill>
            </a:endParaRPr>
          </a:p>
          <a:p>
            <a:endParaRPr lang="en-US" sz="1200" u="sng" dirty="0" smtClean="0">
              <a:solidFill>
                <a:srgbClr val="0000FF"/>
              </a:solidFill>
            </a:endParaRPr>
          </a:p>
          <a:p>
            <a:pPr algn="ctr"/>
            <a:r>
              <a:rPr lang="en-US" sz="1200" i="1" dirty="0" smtClean="0"/>
              <a:t>capturing </a:t>
            </a:r>
            <a:r>
              <a:rPr lang="en-US" sz="1200" i="1" dirty="0"/>
              <a:t>the “fine-structure” of multi-party </a:t>
            </a:r>
            <a:r>
              <a:rPr lang="en-US" sz="1200" i="1" dirty="0" smtClean="0"/>
              <a:t>articles &amp; projects</a:t>
            </a:r>
            <a:endParaRPr lang="en-US" sz="1200" i="1" dirty="0"/>
          </a:p>
        </p:txBody>
      </p:sp>
      <p:cxnSp>
        <p:nvCxnSpPr>
          <p:cNvPr id="51" name="Straight Connector 50"/>
          <p:cNvCxnSpPr/>
          <p:nvPr/>
        </p:nvCxnSpPr>
        <p:spPr>
          <a:xfrm>
            <a:off x="3352800" y="5105400"/>
            <a:ext cx="457200" cy="0"/>
          </a:xfrm>
          <a:prstGeom prst="line">
            <a:avLst/>
          </a:prstGeom>
          <a:ln w="127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3077710" y="2227168"/>
            <a:ext cx="27509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352800" y="2227168"/>
            <a:ext cx="0" cy="28782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Notched Right Arrow 3"/>
          <p:cNvSpPr/>
          <p:nvPr/>
        </p:nvSpPr>
        <p:spPr>
          <a:xfrm>
            <a:off x="6978395" y="4421007"/>
            <a:ext cx="450007" cy="189994"/>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Notched Right Arrow 54"/>
          <p:cNvSpPr/>
          <p:nvPr/>
        </p:nvSpPr>
        <p:spPr>
          <a:xfrm>
            <a:off x="6973397" y="5790776"/>
            <a:ext cx="418003" cy="190418"/>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7600" y="3406143"/>
            <a:ext cx="1232755" cy="1239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7600" y="4868274"/>
            <a:ext cx="1219200" cy="122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Rectangle 60"/>
          <p:cNvSpPr/>
          <p:nvPr/>
        </p:nvSpPr>
        <p:spPr>
          <a:xfrm>
            <a:off x="454596" y="1438907"/>
            <a:ext cx="2669604" cy="389893"/>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3124200" y="1633854"/>
            <a:ext cx="5615351" cy="3056536"/>
            <a:chOff x="3124200" y="1633854"/>
            <a:chExt cx="5615351" cy="3056536"/>
          </a:xfrm>
        </p:grpSpPr>
        <p:cxnSp>
          <p:nvCxnSpPr>
            <p:cNvPr id="47" name="Straight Connector 46"/>
            <p:cNvCxnSpPr/>
            <p:nvPr/>
          </p:nvCxnSpPr>
          <p:spPr>
            <a:xfrm>
              <a:off x="3505200" y="3466704"/>
              <a:ext cx="3923202" cy="0"/>
            </a:xfrm>
            <a:prstGeom prst="line">
              <a:avLst/>
            </a:prstGeom>
            <a:ln w="19050">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61" idx="3"/>
            </p:cNvCxnSpPr>
            <p:nvPr/>
          </p:nvCxnSpPr>
          <p:spPr>
            <a:xfrm>
              <a:off x="3124200" y="1633854"/>
              <a:ext cx="381000" cy="59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505200" y="1634444"/>
              <a:ext cx="0" cy="183874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7428403" y="3361116"/>
              <a:ext cx="1311148" cy="132927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8610600" y="3550038"/>
            <a:ext cx="152400" cy="2424923"/>
            <a:chOff x="8839201" y="3550038"/>
            <a:chExt cx="152400" cy="2424923"/>
          </a:xfrm>
        </p:grpSpPr>
        <p:sp>
          <p:nvSpPr>
            <p:cNvPr id="67" name="Isosceles Triangle 66"/>
            <p:cNvSpPr/>
            <p:nvPr/>
          </p:nvSpPr>
          <p:spPr>
            <a:xfrm rot="16200000" flipH="1">
              <a:off x="8448944" y="3953143"/>
              <a:ext cx="945761" cy="139552"/>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Isosceles Triangle 67"/>
            <p:cNvSpPr/>
            <p:nvPr/>
          </p:nvSpPr>
          <p:spPr>
            <a:xfrm rot="16200000" flipH="1">
              <a:off x="8436096" y="5432305"/>
              <a:ext cx="945761" cy="139552"/>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26652842"/>
      </p:ext>
    </p:extLst>
  </p:cSld>
  <p:clrMapOvr>
    <a:masterClrMapping/>
  </p:clrMapOvr>
  <mc:AlternateContent xmlns:mc="http://schemas.openxmlformats.org/markup-compatibility/2006" xmlns:p14="http://schemas.microsoft.com/office/powerpoint/2010/main">
    <mc:Choice Requires="p14">
      <p:transition spd="slow" p14:dur="2000" advTm="43933"/>
    </mc:Choice>
    <mc:Fallback xmlns="">
      <p:transition spd="slow" advTm="43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1"/>
                            </p:stCondLst>
                            <p:childTnLst>
                              <p:par>
                                <p:cTn id="8" presetID="2" presetClass="entr" presetSubtype="2" fill="hold" nodeType="afterEffect">
                                  <p:stCondLst>
                                    <p:cond delay="900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1+#ppt_w/2"/>
                                          </p:val>
                                        </p:tav>
                                        <p:tav tm="100000">
                                          <p:val>
                                            <p:strVal val="#ppt_x"/>
                                          </p:val>
                                        </p:tav>
                                      </p:tavLst>
                                    </p:anim>
                                    <p:anim calcmode="lin" valueType="num">
                                      <p:cBhvr additive="base">
                                        <p:cTn id="11" dur="500" fill="hold"/>
                                        <p:tgtEl>
                                          <p:spTgt spid="20"/>
                                        </p:tgtEl>
                                        <p:attrNameLst>
                                          <p:attrName>ppt_y</p:attrName>
                                        </p:attrNameLst>
                                      </p:cBhvr>
                                      <p:tavLst>
                                        <p:tav tm="0">
                                          <p:val>
                                            <p:strVal val="#ppt_y"/>
                                          </p:val>
                                        </p:tav>
                                        <p:tav tm="100000">
                                          <p:val>
                                            <p:strVal val="#ppt_y"/>
                                          </p:val>
                                        </p:tav>
                                      </p:tavLst>
                                    </p:anim>
                                  </p:childTnLst>
                                </p:cTn>
                              </p:par>
                            </p:childTnLst>
                          </p:cTn>
                        </p:par>
                        <p:par>
                          <p:cTn id="12" fill="hold">
                            <p:stCondLst>
                              <p:cond delay="9501"/>
                            </p:stCondLst>
                            <p:childTnLst>
                              <p:par>
                                <p:cTn id="13" presetID="10" presetClass="exit" presetSubtype="0" fill="hold" nodeType="afterEffect">
                                  <p:stCondLst>
                                    <p:cond delay="300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childTnLst>
                          </p:cTn>
                        </p:par>
                        <p:par>
                          <p:cTn id="16" fill="hold">
                            <p:stCondLst>
                              <p:cond delay="13001"/>
                            </p:stCondLst>
                            <p:childTnLst>
                              <p:par>
                                <p:cTn id="17" presetID="22" presetClass="entr" presetSubtype="4" fill="hold" grpId="0" nodeType="afterEffect">
                                  <p:stCondLst>
                                    <p:cond delay="100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4501"/>
                            </p:stCondLst>
                            <p:childTnLst>
                              <p:par>
                                <p:cTn id="21" presetID="22" presetClass="entr" presetSubtype="8" fill="hold" nodeType="afterEffect">
                                  <p:stCondLst>
                                    <p:cond delay="40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3"/>
                </p:tgtEl>
              </p:cMediaNode>
            </p:audio>
          </p:childTnLst>
        </p:cTn>
      </p:par>
    </p:tnLst>
    <p:bldLst>
      <p:bldP spid="6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2"/>
          </p:nvPr>
        </p:nvSpPr>
        <p:spPr>
          <a:xfrm>
            <a:off x="8566404" y="6446837"/>
            <a:ext cx="495300" cy="365125"/>
          </a:xfrm>
        </p:spPr>
        <p:txBody>
          <a:bodyPr/>
          <a:lstStyle/>
          <a:p>
            <a:fld id="{FA6AE811-FB9A-4D6F-81F9-FCDB131215FC}" type="slidenum">
              <a:rPr lang="en-US" smtClean="0"/>
              <a:t>33</a:t>
            </a:fld>
            <a:endParaRPr lang="en-US" dirty="0"/>
          </a:p>
        </p:txBody>
      </p:sp>
      <p:grpSp>
        <p:nvGrpSpPr>
          <p:cNvPr id="3" name="Group 2"/>
          <p:cNvGrpSpPr/>
          <p:nvPr/>
        </p:nvGrpSpPr>
        <p:grpSpPr>
          <a:xfrm>
            <a:off x="76200" y="118083"/>
            <a:ext cx="8991600" cy="6511317"/>
            <a:chOff x="76200" y="118083"/>
            <a:chExt cx="8991600" cy="6511317"/>
          </a:xfrm>
        </p:grpSpPr>
        <p:sp>
          <p:nvSpPr>
            <p:cNvPr id="17" name="TextBox 16"/>
            <p:cNvSpPr txBox="1"/>
            <p:nvPr/>
          </p:nvSpPr>
          <p:spPr>
            <a:xfrm>
              <a:off x="152400" y="3397746"/>
              <a:ext cx="1514643" cy="3108543"/>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Biology</a:t>
              </a:r>
            </a:p>
            <a:p>
              <a:r>
                <a:rPr lang="en-US" sz="900" dirty="0">
                  <a:latin typeface="Candara" panose="020E0502030303020204" pitchFamily="34" charset="0"/>
                </a:rPr>
                <a:t>Microbiology</a:t>
              </a:r>
            </a:p>
            <a:p>
              <a:r>
                <a:rPr lang="en-US" sz="900" dirty="0">
                  <a:latin typeface="Candara" panose="020E0502030303020204" pitchFamily="34" charset="0"/>
                </a:rPr>
                <a:t>Cell Biology</a:t>
              </a:r>
            </a:p>
            <a:p>
              <a:r>
                <a:rPr lang="en-US" sz="900" dirty="0">
                  <a:latin typeface="Candara" panose="020E0502030303020204" pitchFamily="34" charset="0"/>
                </a:rPr>
                <a:t>Genetics</a:t>
              </a:r>
            </a:p>
            <a:p>
              <a:r>
                <a:rPr lang="en-US" sz="900" dirty="0">
                  <a:latin typeface="Candara" panose="020E0502030303020204" pitchFamily="34" charset="0"/>
                </a:rPr>
                <a:t>Biochemistry</a:t>
              </a:r>
            </a:p>
            <a:p>
              <a:pPr>
                <a:spcAft>
                  <a:spcPts val="600"/>
                </a:spcAft>
              </a:pPr>
              <a:r>
                <a:rPr lang="en-US" sz="900" dirty="0">
                  <a:latin typeface="Candara" panose="020E0502030303020204" pitchFamily="34" charset="0"/>
                  <a:cs typeface="Arial" pitchFamily="34" charset="0"/>
                </a:rPr>
                <a:t>… see </a:t>
              </a:r>
              <a:r>
                <a:rPr lang="en-US" sz="900" dirty="0" smtClean="0">
                  <a:latin typeface="Candara" panose="020E0502030303020204" pitchFamily="34" charset="0"/>
                  <a:cs typeface="Arial" pitchFamily="34" charset="0"/>
                </a:rPr>
                <a:t>more</a:t>
              </a:r>
              <a:endParaRPr lang="en-US" sz="1000" b="1" dirty="0" smtClean="0">
                <a:solidFill>
                  <a:prstClr val="black"/>
                </a:solidFill>
                <a:latin typeface="Candara" panose="020E0502030303020204" pitchFamily="34" charset="0"/>
                <a:cs typeface="Arial" pitchFamily="34" charset="0"/>
              </a:endParaRPr>
            </a:p>
            <a:p>
              <a:pPr lvl="0"/>
              <a:r>
                <a:rPr lang="en-US" sz="1000" b="1" dirty="0" smtClean="0">
                  <a:solidFill>
                    <a:srgbClr val="0000FF"/>
                  </a:solidFill>
                  <a:latin typeface="Candara" panose="020E0502030303020204" pitchFamily="34" charset="0"/>
                  <a:cs typeface="Arial" pitchFamily="34" charset="0"/>
                </a:rPr>
                <a:t>Physics</a:t>
              </a:r>
              <a:endParaRPr lang="en-US" sz="1000" b="1" dirty="0">
                <a:solidFill>
                  <a:srgbClr val="0000FF"/>
                </a:solidFill>
                <a:latin typeface="Candara" panose="020E0502030303020204" pitchFamily="34" charset="0"/>
                <a:cs typeface="Arial" pitchFamily="34" charset="0"/>
              </a:endParaRPr>
            </a:p>
            <a:p>
              <a:pPr lvl="0"/>
              <a:r>
                <a:rPr lang="en-US" sz="900" dirty="0" smtClean="0">
                  <a:solidFill>
                    <a:prstClr val="black"/>
                  </a:solidFill>
                  <a:latin typeface="Candara" panose="020E0502030303020204" pitchFamily="34" charset="0"/>
                </a:rPr>
                <a:t>Nuclear Physics</a:t>
              </a:r>
            </a:p>
            <a:p>
              <a:pPr lvl="0"/>
              <a:r>
                <a:rPr lang="en-US" sz="900" dirty="0" smtClean="0">
                  <a:solidFill>
                    <a:prstClr val="black"/>
                  </a:solidFill>
                  <a:latin typeface="Candara" panose="020E0502030303020204" pitchFamily="34" charset="0"/>
                </a:rPr>
                <a:t>Particle Physics</a:t>
              </a:r>
            </a:p>
            <a:p>
              <a:pPr lvl="0"/>
              <a:r>
                <a:rPr lang="en-US" sz="900" dirty="0" smtClean="0">
                  <a:solidFill>
                    <a:prstClr val="black"/>
                  </a:solidFill>
                  <a:latin typeface="Candara" panose="020E0502030303020204" pitchFamily="34" charset="0"/>
                </a:rPr>
                <a:t>Condensed Matter</a:t>
              </a:r>
              <a:endParaRPr lang="en-US" sz="900" dirty="0">
                <a:solidFill>
                  <a:prstClr val="black"/>
                </a:solidFill>
                <a:latin typeface="Candara" panose="020E0502030303020204" pitchFamily="34" charset="0"/>
              </a:endParaRPr>
            </a:p>
            <a:p>
              <a:pPr lvl="0"/>
              <a:r>
                <a:rPr lang="en-US" sz="900" dirty="0">
                  <a:solidFill>
                    <a:prstClr val="black"/>
                  </a:solidFill>
                  <a:latin typeface="Candara" panose="020E0502030303020204" pitchFamily="34" charset="0"/>
                  <a:cs typeface="Arial" pitchFamily="34" charset="0"/>
                </a:rPr>
                <a:t>… see </a:t>
              </a:r>
              <a:r>
                <a:rPr lang="en-US" sz="900" dirty="0" smtClean="0">
                  <a:solidFill>
                    <a:prstClr val="black"/>
                  </a:solidFill>
                  <a:latin typeface="Candara" panose="020E0502030303020204" pitchFamily="34" charset="0"/>
                  <a:cs typeface="Arial" pitchFamily="34" charset="0"/>
                </a:rPr>
                <a:t>more</a:t>
              </a:r>
              <a:endParaRPr lang="en-US" sz="1000" dirty="0">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Chemistry</a:t>
              </a:r>
            </a:p>
            <a:p>
              <a:pPr>
                <a:spcBef>
                  <a:spcPts val="600"/>
                </a:spcBef>
              </a:pPr>
              <a:r>
                <a:rPr lang="en-US" sz="1000" b="1" dirty="0" smtClean="0">
                  <a:solidFill>
                    <a:srgbClr val="0000FF"/>
                  </a:solidFill>
                  <a:latin typeface="Candara" panose="020E0502030303020204" pitchFamily="34" charset="0"/>
                  <a:cs typeface="Arial" pitchFamily="34" charset="0"/>
                </a:rPr>
                <a:t>Geology</a:t>
              </a:r>
            </a:p>
            <a:p>
              <a:pPr>
                <a:spcBef>
                  <a:spcPts val="600"/>
                </a:spcBef>
              </a:pPr>
              <a:r>
                <a:rPr lang="en-US" sz="1000" b="1" dirty="0" smtClean="0">
                  <a:solidFill>
                    <a:srgbClr val="0000FF"/>
                  </a:solidFill>
                  <a:latin typeface="Candara" panose="020E0502030303020204" pitchFamily="34" charset="0"/>
                  <a:cs typeface="Arial" pitchFamily="34" charset="0"/>
                </a:rPr>
                <a:t>Mathematics</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Information Tech. </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Environmental Sc.</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Engineering</a:t>
              </a:r>
            </a:p>
          </p:txBody>
        </p:sp>
        <p:sp>
          <p:nvSpPr>
            <p:cNvPr id="18" name="TextBox 17"/>
            <p:cNvSpPr txBox="1"/>
            <p:nvPr/>
          </p:nvSpPr>
          <p:spPr>
            <a:xfrm>
              <a:off x="1447800" y="3397746"/>
              <a:ext cx="1479947" cy="3231654"/>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Medicine</a:t>
              </a:r>
            </a:p>
            <a:p>
              <a:r>
                <a:rPr lang="en-US" sz="900" dirty="0">
                  <a:latin typeface="Candara" panose="020E0502030303020204" pitchFamily="34" charset="0"/>
                  <a:cs typeface="Arial" pitchFamily="34" charset="0"/>
                </a:rPr>
                <a:t>Cardiology</a:t>
              </a:r>
            </a:p>
            <a:p>
              <a:r>
                <a:rPr lang="en-US" sz="900" dirty="0">
                  <a:latin typeface="Candara" panose="020E0502030303020204" pitchFamily="34" charset="0"/>
                  <a:cs typeface="Arial" pitchFamily="34" charset="0"/>
                </a:rPr>
                <a:t>Orthopedics</a:t>
              </a:r>
            </a:p>
            <a:p>
              <a:r>
                <a:rPr lang="en-US" sz="900" u="sng" dirty="0" smtClean="0">
                  <a:latin typeface="Candara" panose="020E0502030303020204" pitchFamily="34" charset="0"/>
                  <a:cs typeface="Arial" pitchFamily="34" charset="0"/>
                </a:rPr>
                <a:t>Neurosciences</a:t>
              </a:r>
              <a:endParaRPr lang="en-US" sz="900" u="sng"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Ophthalmology</a:t>
              </a:r>
            </a:p>
            <a:p>
              <a:r>
                <a:rPr lang="en-US" sz="900" dirty="0" smtClean="0">
                  <a:latin typeface="Candara" panose="020E0502030303020204" pitchFamily="34" charset="0"/>
                  <a:cs typeface="Arial" pitchFamily="34" charset="0"/>
                </a:rPr>
                <a:t>Physical Therapy</a:t>
              </a:r>
            </a:p>
            <a:p>
              <a:r>
                <a:rPr lang="en-US" sz="900" dirty="0" smtClean="0">
                  <a:latin typeface="Candara" panose="020E0502030303020204" pitchFamily="34" charset="0"/>
                  <a:cs typeface="Arial" pitchFamily="34" charset="0"/>
                </a:rPr>
                <a:t>Urology</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solidFill>
                    <a:srgbClr val="0000FF"/>
                  </a:solidFill>
                  <a:latin typeface="Candara" panose="020E0502030303020204" pitchFamily="34" charset="0"/>
                  <a:cs typeface="Arial" pitchFamily="34" charset="0"/>
                </a:rPr>
                <a:t>Health Services</a:t>
              </a:r>
              <a:endParaRPr lang="en-US" sz="1000" dirty="0">
                <a:solidFill>
                  <a:srgbClr val="0000FF"/>
                </a:solidFill>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Health </a:t>
              </a:r>
              <a:r>
                <a:rPr lang="en-US" sz="900" dirty="0">
                  <a:latin typeface="Candara" panose="020E0502030303020204" pitchFamily="34" charset="0"/>
                  <a:cs typeface="Arial" pitchFamily="34" charset="0"/>
                </a:rPr>
                <a:t>Administration</a:t>
              </a:r>
            </a:p>
            <a:p>
              <a:r>
                <a:rPr lang="en-US" sz="900" dirty="0">
                  <a:latin typeface="Candara" panose="020E0502030303020204" pitchFamily="34" charset="0"/>
                  <a:cs typeface="Arial" pitchFamily="34" charset="0"/>
                </a:rPr>
                <a:t>Health </a:t>
              </a:r>
              <a:r>
                <a:rPr lang="en-US" sz="900" dirty="0" smtClean="0">
                  <a:latin typeface="Candara" panose="020E0502030303020204" pitchFamily="34" charset="0"/>
                  <a:cs typeface="Arial" pitchFamily="34" charset="0"/>
                </a:rPr>
                <a:t>Insurance</a:t>
              </a:r>
            </a:p>
            <a:p>
              <a:endParaRPr lang="en-US" sz="1000" dirty="0" smtClean="0">
                <a:latin typeface="Candara" panose="020E0502030303020204" pitchFamily="34" charset="0"/>
              </a:endParaRPr>
            </a:p>
            <a:p>
              <a:r>
                <a:rPr lang="en-US" sz="1000" b="1" dirty="0" smtClean="0">
                  <a:solidFill>
                    <a:srgbClr val="0000FF"/>
                  </a:solidFill>
                  <a:latin typeface="Candara" panose="020E0502030303020204" pitchFamily="34" charset="0"/>
                </a:rPr>
                <a:t>Social Sciences</a:t>
              </a:r>
            </a:p>
            <a:p>
              <a:r>
                <a:rPr lang="en-US" sz="900" dirty="0" smtClean="0">
                  <a:latin typeface="Candara" panose="020E0502030303020204" pitchFamily="34" charset="0"/>
                </a:rPr>
                <a:t>Sociology</a:t>
              </a:r>
            </a:p>
            <a:p>
              <a:r>
                <a:rPr lang="en-US" sz="900" dirty="0" smtClean="0">
                  <a:latin typeface="Candara" panose="020E0502030303020204" pitchFamily="34" charset="0"/>
                </a:rPr>
                <a:t>Disability Issues</a:t>
              </a:r>
            </a:p>
            <a:p>
              <a:r>
                <a:rPr lang="en-US" sz="900" dirty="0" smtClean="0">
                  <a:latin typeface="Candara" panose="020E0502030303020204" pitchFamily="34" charset="0"/>
                </a:rPr>
                <a:t>Poverty Issues</a:t>
              </a:r>
            </a:p>
            <a:p>
              <a:r>
                <a:rPr lang="en-US" sz="900" dirty="0" smtClean="0">
                  <a:latin typeface="Candara" panose="020E0502030303020204" pitchFamily="34" charset="0"/>
                </a:rPr>
                <a:t>see </a:t>
              </a:r>
              <a:r>
                <a:rPr lang="en-US" sz="900" dirty="0">
                  <a:latin typeface="Candara" panose="020E0502030303020204" pitchFamily="34" charset="0"/>
                </a:rPr>
                <a:t>more </a:t>
              </a:r>
            </a:p>
            <a:p>
              <a:pPr>
                <a:spcBef>
                  <a:spcPts val="600"/>
                </a:spcBef>
              </a:pPr>
              <a:r>
                <a:rPr lang="en-US" sz="1000" b="1" dirty="0">
                  <a:solidFill>
                    <a:srgbClr val="0000FF"/>
                  </a:solidFill>
                  <a:latin typeface="Candara" panose="020E0502030303020204" pitchFamily="34" charset="0"/>
                  <a:cs typeface="Arial" pitchFamily="34" charset="0"/>
                </a:rPr>
                <a:t>Education</a:t>
              </a:r>
            </a:p>
            <a:p>
              <a:r>
                <a:rPr lang="en-US" sz="900" dirty="0">
                  <a:latin typeface="Candara" panose="020E0502030303020204" pitchFamily="34" charset="0"/>
                  <a:cs typeface="Arial" pitchFamily="34" charset="0"/>
                </a:rPr>
                <a:t>Early </a:t>
              </a:r>
              <a:r>
                <a:rPr lang="en-US" sz="900" dirty="0" smtClean="0">
                  <a:latin typeface="Candara" panose="020E0502030303020204" pitchFamily="34" charset="0"/>
                  <a:cs typeface="Arial" pitchFamily="34" charset="0"/>
                </a:rPr>
                <a:t>childhood</a:t>
              </a:r>
            </a:p>
            <a:p>
              <a:r>
                <a:rPr lang="en-US" sz="900" dirty="0" smtClean="0">
                  <a:latin typeface="Candara" panose="020E0502030303020204" pitchFamily="34" charset="0"/>
                  <a:cs typeface="Arial" pitchFamily="34" charset="0"/>
                </a:rPr>
                <a:t>Primary School</a:t>
              </a:r>
            </a:p>
            <a:p>
              <a:r>
                <a:rPr lang="en-US" sz="900" dirty="0" smtClean="0">
                  <a:latin typeface="Candara" panose="020E0502030303020204" pitchFamily="34" charset="0"/>
                  <a:cs typeface="Arial" pitchFamily="34" charset="0"/>
                </a:rPr>
                <a:t>Higher Education</a:t>
              </a:r>
            </a:p>
          </p:txBody>
        </p:sp>
        <p:sp>
          <p:nvSpPr>
            <p:cNvPr id="19" name="TextBox 18"/>
            <p:cNvSpPr txBox="1"/>
            <p:nvPr/>
          </p:nvSpPr>
          <p:spPr>
            <a:xfrm>
              <a:off x="2819400" y="3397746"/>
              <a:ext cx="1591920" cy="3216265"/>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Economics</a:t>
              </a:r>
            </a:p>
            <a:p>
              <a:r>
                <a:rPr lang="en-US" sz="900" dirty="0">
                  <a:latin typeface="Candara" panose="020E0502030303020204" pitchFamily="34" charset="0"/>
                  <a:cs typeface="Arial" pitchFamily="34" charset="0"/>
                </a:rPr>
                <a:t>Macro-economics</a:t>
              </a:r>
            </a:p>
            <a:p>
              <a:r>
                <a:rPr lang="en-US" sz="900" dirty="0" smtClean="0">
                  <a:latin typeface="Candara" panose="020E0502030303020204" pitchFamily="34" charset="0"/>
                  <a:cs typeface="Arial" pitchFamily="34" charset="0"/>
                </a:rPr>
                <a:t>Micro-economics</a:t>
              </a:r>
            </a:p>
            <a:p>
              <a:r>
                <a:rPr lang="en-US" sz="900" dirty="0" smtClean="0">
                  <a:latin typeface="Candara" panose="020E0502030303020204" pitchFamily="34" charset="0"/>
                  <a:cs typeface="Arial" pitchFamily="34" charset="0"/>
                </a:rPr>
                <a:t>Commerce &amp; Trade</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solidFill>
                    <a:srgbClr val="0000FF"/>
                  </a:solidFill>
                  <a:latin typeface="Candara" panose="020E0502030303020204" pitchFamily="34" charset="0"/>
                  <a:cs typeface="Arial" pitchFamily="34" charset="0"/>
                </a:rPr>
                <a:t>Business &amp; Management</a:t>
              </a:r>
            </a:p>
            <a:p>
              <a:r>
                <a:rPr lang="en-US" sz="900" dirty="0">
                  <a:latin typeface="Candara" panose="020E0502030303020204" pitchFamily="34" charset="0"/>
                  <a:cs typeface="Arial" pitchFamily="34" charset="0"/>
                </a:rPr>
                <a:t>Management</a:t>
              </a:r>
            </a:p>
            <a:p>
              <a:r>
                <a:rPr lang="en-US" sz="900" dirty="0">
                  <a:latin typeface="Candara" panose="020E0502030303020204" pitchFamily="34" charset="0"/>
                  <a:cs typeface="Arial" pitchFamily="34" charset="0"/>
                </a:rPr>
                <a:t>Accounting</a:t>
              </a:r>
            </a:p>
            <a:p>
              <a:r>
                <a:rPr lang="en-US" sz="900" dirty="0" smtClean="0">
                  <a:latin typeface="Candara" panose="020E0502030303020204" pitchFamily="34" charset="0"/>
                  <a:cs typeface="Arial" pitchFamily="34" charset="0"/>
                </a:rPr>
                <a:t>Taxation</a:t>
              </a:r>
              <a:endParaRPr lang="en-US" sz="900" b="1" dirty="0">
                <a:latin typeface="Candara" panose="020E0502030303020204" pitchFamily="34" charset="0"/>
                <a:cs typeface="Arial" pitchFamily="34" charset="0"/>
              </a:endParaRPr>
            </a:p>
            <a:p>
              <a:pPr>
                <a:spcBef>
                  <a:spcPts val="600"/>
                </a:spcBef>
              </a:pPr>
              <a:r>
                <a:rPr lang="en-US" sz="1000" b="1" dirty="0">
                  <a:solidFill>
                    <a:srgbClr val="0000FF"/>
                  </a:solidFill>
                  <a:latin typeface="Candara" panose="020E0502030303020204" pitchFamily="34" charset="0"/>
                  <a:cs typeface="Arial" pitchFamily="34" charset="0"/>
                </a:rPr>
                <a:t>Finance &amp; Investing</a:t>
              </a:r>
            </a:p>
            <a:p>
              <a:r>
                <a:rPr lang="en-US" sz="1000" dirty="0">
                  <a:latin typeface="Candara" panose="020E0502030303020204" pitchFamily="34" charset="0"/>
                  <a:cs typeface="Arial" pitchFamily="34" charset="0"/>
                </a:rPr>
                <a:t>Venture capital</a:t>
              </a:r>
            </a:p>
            <a:p>
              <a:r>
                <a:rPr lang="en-US" sz="1000" dirty="0">
                  <a:latin typeface="Candara" panose="020E0502030303020204" pitchFamily="34" charset="0"/>
                  <a:cs typeface="Arial" pitchFamily="34" charset="0"/>
                </a:rPr>
                <a:t>Securities Trading</a:t>
              </a:r>
            </a:p>
            <a:p>
              <a:r>
                <a:rPr lang="en-US" sz="1000" dirty="0" smtClean="0">
                  <a:latin typeface="Candara" panose="020E0502030303020204" pitchFamily="34" charset="0"/>
                  <a:cs typeface="Arial" pitchFamily="34" charset="0"/>
                </a:rPr>
                <a:t>Mutual Funds</a:t>
              </a:r>
            </a:p>
            <a:p>
              <a:r>
                <a:rPr lang="en-US" sz="1000" dirty="0" smtClean="0">
                  <a:latin typeface="Candara" panose="020E0502030303020204" pitchFamily="34" charset="0"/>
                  <a:cs typeface="Arial" pitchFamily="34" charset="0"/>
                </a:rPr>
                <a:t>Banking</a:t>
              </a:r>
            </a:p>
            <a:p>
              <a:endParaRPr lang="en-US" sz="1000" b="1" dirty="0" smtClean="0">
                <a:latin typeface="Candara" panose="020E0502030303020204" pitchFamily="34" charset="0"/>
                <a:cs typeface="Arial" pitchFamily="34" charset="0"/>
              </a:endParaRPr>
            </a:p>
            <a:p>
              <a:r>
                <a:rPr lang="en-US" sz="1000" b="1" dirty="0" smtClean="0">
                  <a:solidFill>
                    <a:srgbClr val="0000FF"/>
                  </a:solidFill>
                  <a:latin typeface="Candara" panose="020E0502030303020204" pitchFamily="34" charset="0"/>
                  <a:cs typeface="Arial" pitchFamily="34" charset="0"/>
                </a:rPr>
                <a:t>Insurance </a:t>
              </a:r>
              <a:r>
                <a:rPr lang="en-US" sz="1000" b="1" dirty="0">
                  <a:solidFill>
                    <a:srgbClr val="0000FF"/>
                  </a:solidFill>
                  <a:latin typeface="Candara" panose="020E0502030303020204" pitchFamily="34" charset="0"/>
                  <a:cs typeface="Arial" pitchFamily="34" charset="0"/>
                </a:rPr>
                <a:t>Services</a:t>
              </a:r>
            </a:p>
            <a:p>
              <a:r>
                <a:rPr lang="en-US" sz="1000" dirty="0">
                  <a:latin typeface="Candara" panose="020E0502030303020204" pitchFamily="34" charset="0"/>
                  <a:cs typeface="Arial" pitchFamily="34" charset="0"/>
                </a:rPr>
                <a:t>Home insurance</a:t>
              </a:r>
            </a:p>
            <a:p>
              <a:r>
                <a:rPr lang="en-US" sz="1000" dirty="0">
                  <a:latin typeface="Candara" panose="020E0502030303020204" pitchFamily="34" charset="0"/>
                  <a:cs typeface="Arial" pitchFamily="34" charset="0"/>
                </a:rPr>
                <a:t>Business insurance</a:t>
              </a:r>
            </a:p>
            <a:p>
              <a:r>
                <a:rPr lang="en-US" sz="1000" dirty="0">
                  <a:latin typeface="Candara" panose="020E0502030303020204" pitchFamily="34" charset="0"/>
                  <a:cs typeface="Arial" pitchFamily="34" charset="0"/>
                </a:rPr>
                <a:t>Health Insurance</a:t>
              </a:r>
            </a:p>
            <a:p>
              <a:r>
                <a:rPr lang="en-US" sz="1000" dirty="0">
                  <a:latin typeface="Candara" panose="020E0502030303020204" pitchFamily="34" charset="0"/>
                  <a:cs typeface="Arial" pitchFamily="34" charset="0"/>
                </a:rPr>
                <a:t>Auto </a:t>
              </a:r>
              <a:r>
                <a:rPr lang="en-US" sz="1000" dirty="0" smtClean="0">
                  <a:latin typeface="Candara" panose="020E0502030303020204" pitchFamily="34" charset="0"/>
                  <a:cs typeface="Arial" pitchFamily="34" charset="0"/>
                </a:rPr>
                <a:t>insurance</a:t>
              </a:r>
            </a:p>
          </p:txBody>
        </p:sp>
        <p:sp>
          <p:nvSpPr>
            <p:cNvPr id="20" name="TextBox 19"/>
            <p:cNvSpPr txBox="1"/>
            <p:nvPr/>
          </p:nvSpPr>
          <p:spPr>
            <a:xfrm>
              <a:off x="6057932" y="3397746"/>
              <a:ext cx="1790668" cy="3154710"/>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Government &amp; Admin.</a:t>
              </a:r>
              <a:endParaRPr lang="en-US" sz="1000" dirty="0">
                <a:solidFill>
                  <a:srgbClr val="0000FF"/>
                </a:solidFill>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Contracting </a:t>
              </a:r>
            </a:p>
            <a:p>
              <a:r>
                <a:rPr lang="en-US" sz="900" dirty="0" smtClean="0">
                  <a:latin typeface="Candara" panose="020E0502030303020204" pitchFamily="34" charset="0"/>
                  <a:cs typeface="Arial" pitchFamily="34" charset="0"/>
                </a:rPr>
                <a:t>Procurement</a:t>
              </a:r>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Aviation Policies</a:t>
              </a:r>
            </a:p>
            <a:p>
              <a:r>
                <a:rPr lang="en-US" sz="900" dirty="0">
                  <a:latin typeface="Candara" panose="020E0502030303020204" pitchFamily="34" charset="0"/>
                  <a:cs typeface="Arial" pitchFamily="34" charset="0"/>
                </a:rPr>
                <a:t>Telecommunications</a:t>
              </a:r>
            </a:p>
            <a:p>
              <a:r>
                <a:rPr lang="en-US" sz="900" dirty="0">
                  <a:latin typeface="Candara" panose="020E0502030303020204" pitchFamily="34" charset="0"/>
                  <a:cs typeface="Arial" pitchFamily="34" charset="0"/>
                </a:rPr>
                <a:t>Criminal Justice System</a:t>
              </a:r>
            </a:p>
            <a:p>
              <a:r>
                <a:rPr lang="en-US" sz="900" dirty="0">
                  <a:latin typeface="Candara" panose="020E0502030303020204" pitchFamily="34" charset="0"/>
                  <a:cs typeface="Arial" pitchFamily="34" charset="0"/>
                </a:rPr>
                <a:t>Energy </a:t>
              </a:r>
              <a:r>
                <a:rPr lang="en-US" sz="900" dirty="0" smtClean="0">
                  <a:latin typeface="Candara" panose="020E0502030303020204" pitchFamily="34" charset="0"/>
                  <a:cs typeface="Arial" pitchFamily="34" charset="0"/>
                </a:rPr>
                <a:t>Policy</a:t>
              </a:r>
            </a:p>
            <a:p>
              <a:r>
                <a:rPr lang="en-US" sz="900" dirty="0" smtClean="0">
                  <a:latin typeface="Candara" panose="020E0502030303020204" pitchFamily="34" charset="0"/>
                  <a:cs typeface="Arial" pitchFamily="34" charset="0"/>
                </a:rPr>
                <a:t>Law enforcement</a:t>
              </a:r>
            </a:p>
            <a:p>
              <a:r>
                <a:rPr lang="en-US" sz="900" dirty="0" smtClean="0">
                  <a:latin typeface="Candara" panose="020E0502030303020204" pitchFamily="34" charset="0"/>
                  <a:cs typeface="Arial" pitchFamily="34" charset="0"/>
                </a:rPr>
                <a:t>Local Governments</a:t>
              </a:r>
            </a:p>
            <a:p>
              <a:r>
                <a:rPr lang="en-US" sz="900" dirty="0" smtClean="0">
                  <a:latin typeface="Candara" panose="020E0502030303020204" pitchFamily="34" charset="0"/>
                  <a:cs typeface="Arial" pitchFamily="34" charset="0"/>
                </a:rPr>
                <a:t>Environmental Policy</a:t>
              </a:r>
            </a:p>
            <a:p>
              <a:r>
                <a:rPr lang="en-US" sz="900" dirty="0">
                  <a:latin typeface="Candara" panose="020E0502030303020204" pitchFamily="34" charset="0"/>
                  <a:cs typeface="Arial" pitchFamily="34" charset="0"/>
                </a:rPr>
                <a:t>Federal Trade Commission</a:t>
              </a:r>
            </a:p>
            <a:p>
              <a:r>
                <a:rPr lang="en-US" sz="900" dirty="0">
                  <a:latin typeface="Candara" panose="020E0502030303020204" pitchFamily="34" charset="0"/>
                  <a:cs typeface="Arial" pitchFamily="34" charset="0"/>
                </a:rPr>
                <a:t>Commerce</a:t>
              </a:r>
            </a:p>
            <a:p>
              <a:r>
                <a:rPr lang="en-US" sz="900" dirty="0">
                  <a:latin typeface="Candara" panose="020E0502030303020204" pitchFamily="34" charset="0"/>
                  <a:cs typeface="Arial" pitchFamily="34" charset="0"/>
                </a:rPr>
                <a:t>Diplomacy</a:t>
              </a:r>
            </a:p>
            <a:p>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Australia</a:t>
              </a:r>
            </a:p>
            <a:p>
              <a:r>
                <a:rPr lang="en-US" sz="900" dirty="0">
                  <a:latin typeface="Candara" panose="020E0502030303020204" pitchFamily="34" charset="0"/>
                  <a:cs typeface="Arial" pitchFamily="34" charset="0"/>
                </a:rPr>
                <a:t>Brazil</a:t>
              </a:r>
            </a:p>
            <a:p>
              <a:r>
                <a:rPr lang="en-US" sz="900" dirty="0">
                  <a:latin typeface="Candara" panose="020E0502030303020204" pitchFamily="34" charset="0"/>
                  <a:cs typeface="Arial" pitchFamily="34" charset="0"/>
                </a:rPr>
                <a:t>China</a:t>
              </a:r>
            </a:p>
            <a:p>
              <a:r>
                <a:rPr lang="en-US" sz="900" dirty="0">
                  <a:latin typeface="Candara" panose="020E0502030303020204" pitchFamily="34" charset="0"/>
                  <a:cs typeface="Arial" pitchFamily="34" charset="0"/>
                </a:rPr>
                <a:t>Columbia</a:t>
              </a:r>
            </a:p>
            <a:p>
              <a:r>
                <a:rPr lang="en-US" sz="900" dirty="0">
                  <a:latin typeface="Candara" panose="020E0502030303020204" pitchFamily="34" charset="0"/>
                  <a:cs typeface="Arial" pitchFamily="34" charset="0"/>
                </a:rPr>
                <a:t>India</a:t>
              </a:r>
            </a:p>
            <a:p>
              <a:r>
                <a:rPr lang="en-US" sz="900" dirty="0">
                  <a:latin typeface="Candara" panose="020E0502030303020204" pitchFamily="34" charset="0"/>
                  <a:cs typeface="Arial" pitchFamily="34" charset="0"/>
                </a:rPr>
                <a:t>Indonesia</a:t>
              </a:r>
            </a:p>
            <a:p>
              <a:r>
                <a:rPr lang="en-US" sz="900" dirty="0">
                  <a:latin typeface="Candara" panose="020E0502030303020204" pitchFamily="34" charset="0"/>
                  <a:cs typeface="Arial" pitchFamily="34" charset="0"/>
                </a:rPr>
                <a:t>Nigeria</a:t>
              </a:r>
            </a:p>
            <a:p>
              <a:r>
                <a:rPr lang="en-US" sz="900" dirty="0">
                  <a:latin typeface="Candara" panose="020E0502030303020204" pitchFamily="34" charset="0"/>
                  <a:cs typeface="Arial" pitchFamily="34" charset="0"/>
                </a:rPr>
                <a:t>Russia</a:t>
              </a:r>
            </a:p>
          </p:txBody>
        </p:sp>
        <p:sp>
          <p:nvSpPr>
            <p:cNvPr id="21" name="TextBox 20"/>
            <p:cNvSpPr txBox="1"/>
            <p:nvPr/>
          </p:nvSpPr>
          <p:spPr>
            <a:xfrm>
              <a:off x="4490980" y="3397746"/>
              <a:ext cx="1452620" cy="3216265"/>
            </a:xfrm>
            <a:prstGeom prst="rect">
              <a:avLst/>
            </a:prstGeom>
            <a:noFill/>
          </p:spPr>
          <p:txBody>
            <a:bodyPr wrap="square" rtlCol="0">
              <a:spAutoFit/>
            </a:bodyPr>
            <a:lstStyle/>
            <a:p>
              <a:r>
                <a:rPr lang="en-US" sz="1000" b="1" dirty="0">
                  <a:solidFill>
                    <a:srgbClr val="0000FF"/>
                  </a:solidFill>
                </a:rPr>
                <a:t>Professional </a:t>
              </a:r>
              <a:r>
                <a:rPr lang="en-US" sz="1000" b="1" dirty="0" smtClean="0">
                  <a:solidFill>
                    <a:srgbClr val="0000FF"/>
                  </a:solidFill>
                </a:rPr>
                <a:t>Fields</a:t>
              </a:r>
              <a:endParaRPr lang="en-US" sz="1000" dirty="0" smtClean="0">
                <a:solidFill>
                  <a:srgbClr val="0000FF"/>
                </a:solidFill>
              </a:endParaRPr>
            </a:p>
            <a:p>
              <a:r>
                <a:rPr lang="en-US" sz="1000" dirty="0" smtClean="0"/>
                <a:t>Hotels &amp; Hospitality</a:t>
              </a:r>
            </a:p>
            <a:p>
              <a:r>
                <a:rPr lang="en-US" sz="1000" dirty="0" smtClean="0"/>
                <a:t>Airlines Service</a:t>
              </a:r>
            </a:p>
            <a:p>
              <a:r>
                <a:rPr lang="en-US" sz="1000" dirty="0" smtClean="0"/>
                <a:t>Property management</a:t>
              </a:r>
            </a:p>
            <a:p>
              <a:r>
                <a:rPr lang="en-US" sz="1000" dirty="0" smtClean="0"/>
                <a:t>Land management</a:t>
              </a:r>
            </a:p>
            <a:p>
              <a:r>
                <a:rPr lang="en-US" sz="1000" dirty="0" smtClean="0"/>
                <a:t>Transportation</a:t>
              </a:r>
            </a:p>
            <a:p>
              <a:r>
                <a:rPr lang="en-US" sz="1000" dirty="0" smtClean="0"/>
                <a:t>Shipping by sea</a:t>
              </a:r>
            </a:p>
            <a:p>
              <a:r>
                <a:rPr lang="en-US" sz="1000" dirty="0" smtClean="0"/>
                <a:t>Accounting</a:t>
              </a:r>
            </a:p>
            <a:p>
              <a:r>
                <a:rPr lang="en-US" sz="1000" dirty="0" smtClean="0"/>
                <a:t>Consulting services</a:t>
              </a:r>
            </a:p>
            <a:p>
              <a:r>
                <a:rPr lang="en-US" sz="1000" dirty="0" smtClean="0"/>
                <a:t>Personal training</a:t>
              </a:r>
            </a:p>
            <a:p>
              <a:r>
                <a:rPr lang="en-US" sz="1000" dirty="0" smtClean="0"/>
                <a:t>Public Relations</a:t>
              </a:r>
            </a:p>
            <a:p>
              <a:r>
                <a:rPr lang="en-US" sz="1000" dirty="0"/>
                <a:t>Restaurant </a:t>
              </a:r>
              <a:r>
                <a:rPr lang="en-US" sz="1000" dirty="0" smtClean="0"/>
                <a:t>services</a:t>
              </a:r>
            </a:p>
            <a:p>
              <a:r>
                <a:rPr lang="en-US" sz="1000" dirty="0" smtClean="0"/>
                <a:t>Food Processing</a:t>
              </a:r>
            </a:p>
            <a:p>
              <a:endParaRPr lang="en-US" sz="1000" b="1" dirty="0" smtClean="0">
                <a:latin typeface="Candara" panose="020E0502030303020204" pitchFamily="34" charset="0"/>
                <a:cs typeface="Arial" pitchFamily="34" charset="0"/>
              </a:endParaRPr>
            </a:p>
            <a:p>
              <a:r>
                <a:rPr lang="en-US" sz="900" b="1" dirty="0" smtClean="0">
                  <a:solidFill>
                    <a:srgbClr val="0000FF"/>
                  </a:solidFill>
                  <a:latin typeface="Candara" panose="020E0502030303020204" pitchFamily="34" charset="0"/>
                  <a:cs typeface="Arial" pitchFamily="34" charset="0"/>
                </a:rPr>
                <a:t>Professional </a:t>
              </a:r>
              <a:r>
                <a:rPr lang="en-US" sz="900" b="1" dirty="0">
                  <a:solidFill>
                    <a:srgbClr val="0000FF"/>
                  </a:solidFill>
                  <a:latin typeface="Candara" panose="020E0502030303020204" pitchFamily="34" charset="0"/>
                  <a:cs typeface="Arial" pitchFamily="34" charset="0"/>
                </a:rPr>
                <a:t>Training</a:t>
              </a:r>
            </a:p>
            <a:p>
              <a:r>
                <a:rPr lang="en-US" sz="900" dirty="0">
                  <a:latin typeface="Candara" panose="020E0502030303020204" pitchFamily="34" charset="0"/>
                  <a:cs typeface="Arial" pitchFamily="34" charset="0"/>
                </a:rPr>
                <a:t>Airplane Pilot Training</a:t>
              </a:r>
            </a:p>
            <a:p>
              <a:r>
                <a:rPr lang="en-US" sz="900" dirty="0">
                  <a:latin typeface="Candara" panose="020E0502030303020204" pitchFamily="34" charset="0"/>
                  <a:cs typeface="Arial" pitchFamily="34" charset="0"/>
                </a:rPr>
                <a:t>Firefighter </a:t>
              </a:r>
              <a:r>
                <a:rPr lang="en-US" sz="900" dirty="0" smtClean="0">
                  <a:latin typeface="Candara" panose="020E0502030303020204" pitchFamily="34" charset="0"/>
                  <a:cs typeface="Arial" pitchFamily="34" charset="0"/>
                </a:rPr>
                <a:t>Training</a:t>
              </a:r>
              <a:endParaRPr lang="en-US" sz="900" b="1" dirty="0" smtClean="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Police Officer Training</a:t>
              </a:r>
            </a:p>
            <a:p>
              <a:r>
                <a:rPr lang="en-US" sz="900" dirty="0" smtClean="0">
                  <a:latin typeface="Candara" panose="020E0502030303020204" pitchFamily="34" charset="0"/>
                  <a:cs typeface="Arial" pitchFamily="34" charset="0"/>
                </a:rPr>
                <a:t>Airport Security</a:t>
              </a:r>
            </a:p>
            <a:p>
              <a:r>
                <a:rPr lang="en-US" sz="900" dirty="0" smtClean="0">
                  <a:latin typeface="Candara" panose="020E0502030303020204" pitchFamily="34" charset="0"/>
                  <a:cs typeface="Arial" pitchFamily="34" charset="0"/>
                </a:rPr>
                <a:t>Hazardous Materials</a:t>
              </a:r>
            </a:p>
            <a:p>
              <a:r>
                <a:rPr lang="en-US" sz="900" dirty="0" smtClean="0">
                  <a:latin typeface="Candara" panose="020E0502030303020204" pitchFamily="34" charset="0"/>
                  <a:cs typeface="Arial" pitchFamily="34" charset="0"/>
                </a:rPr>
                <a:t>Prison Guard Training</a:t>
              </a:r>
            </a:p>
          </p:txBody>
        </p:sp>
        <p:sp>
          <p:nvSpPr>
            <p:cNvPr id="24" name="TextBox 23"/>
            <p:cNvSpPr txBox="1"/>
            <p:nvPr/>
          </p:nvSpPr>
          <p:spPr>
            <a:xfrm>
              <a:off x="7790991" y="3397746"/>
              <a:ext cx="1276809" cy="3016210"/>
            </a:xfrm>
            <a:prstGeom prst="rect">
              <a:avLst/>
            </a:prstGeom>
            <a:noFill/>
          </p:spPr>
          <p:txBody>
            <a:bodyPr wrap="square" rtlCol="0">
              <a:spAutoFit/>
            </a:bodyPr>
            <a:lstStyle/>
            <a:p>
              <a:r>
                <a:rPr lang="en-US" sz="1000" b="1" dirty="0" smtClean="0">
                  <a:solidFill>
                    <a:srgbClr val="0000FF"/>
                  </a:solidFill>
                  <a:latin typeface="Candara" panose="020E0502030303020204" pitchFamily="34" charset="0"/>
                  <a:cs typeface="Arial" pitchFamily="34" charset="0"/>
                </a:rPr>
                <a:t>Games </a:t>
              </a:r>
              <a:r>
                <a:rPr lang="en-US" sz="1000" b="1" dirty="0">
                  <a:solidFill>
                    <a:srgbClr val="0000FF"/>
                  </a:solidFill>
                  <a:latin typeface="Candara" panose="020E0502030303020204" pitchFamily="34" charset="0"/>
                  <a:cs typeface="Arial" pitchFamily="34" charset="0"/>
                </a:rPr>
                <a:t>&amp; Sports</a:t>
              </a:r>
            </a:p>
            <a:p>
              <a:r>
                <a:rPr lang="en-US" sz="900" dirty="0">
                  <a:latin typeface="Candara" panose="020E0502030303020204" pitchFamily="34" charset="0"/>
                  <a:cs typeface="Arial" pitchFamily="34" charset="0"/>
                </a:rPr>
                <a:t>Chess </a:t>
              </a:r>
            </a:p>
            <a:p>
              <a:r>
                <a:rPr lang="en-US" sz="900" dirty="0">
                  <a:latin typeface="Candara" panose="020E0502030303020204" pitchFamily="34" charset="0"/>
                  <a:cs typeface="Arial" pitchFamily="34" charset="0"/>
                </a:rPr>
                <a:t>Bridge </a:t>
              </a:r>
            </a:p>
            <a:p>
              <a:r>
                <a:rPr lang="en-US" sz="900" dirty="0">
                  <a:latin typeface="Candara" panose="020E0502030303020204" pitchFamily="34" charset="0"/>
                  <a:cs typeface="Arial" pitchFamily="34" charset="0"/>
                </a:rPr>
                <a:t>Football</a:t>
              </a:r>
            </a:p>
            <a:p>
              <a:r>
                <a:rPr lang="en-US" sz="900" dirty="0">
                  <a:latin typeface="Candara" panose="020E0502030303020204" pitchFamily="34" charset="0"/>
                  <a:cs typeface="Arial" pitchFamily="34" charset="0"/>
                </a:rPr>
                <a:t>Soccer</a:t>
              </a:r>
            </a:p>
            <a:p>
              <a:r>
                <a:rPr lang="en-US" sz="900" dirty="0" smtClean="0">
                  <a:latin typeface="Candara" panose="020E0502030303020204" pitchFamily="34" charset="0"/>
                  <a:cs typeface="Arial" pitchFamily="34" charset="0"/>
                </a:rPr>
                <a:t>Baseball</a:t>
              </a:r>
            </a:p>
            <a:p>
              <a:endParaRPr lang="en-US" sz="900" b="1" dirty="0" smtClean="0">
                <a:latin typeface="Candara" panose="020E0502030303020204" pitchFamily="34" charset="0"/>
                <a:cs typeface="Arial" pitchFamily="34" charset="0"/>
              </a:endParaRPr>
            </a:p>
            <a:p>
              <a:r>
                <a:rPr lang="en-US" sz="1000" b="1" dirty="0" smtClean="0">
                  <a:solidFill>
                    <a:srgbClr val="0000FF"/>
                  </a:solidFill>
                  <a:latin typeface="Candara" panose="020E0502030303020204" pitchFamily="34" charset="0"/>
                  <a:cs typeface="Arial" pitchFamily="34" charset="0"/>
                </a:rPr>
                <a:t>Computer Games</a:t>
              </a:r>
            </a:p>
            <a:p>
              <a:endParaRPr lang="en-US" sz="900" dirty="0">
                <a:latin typeface="Candara" panose="020E0502030303020204" pitchFamily="34" charset="0"/>
                <a:cs typeface="Arial" pitchFamily="34" charset="0"/>
              </a:endParaRPr>
            </a:p>
            <a:p>
              <a:pPr lvl="0">
                <a:spcBef>
                  <a:spcPts val="600"/>
                </a:spcBef>
              </a:pPr>
              <a:r>
                <a:rPr lang="en-US" sz="900" b="1" dirty="0">
                  <a:solidFill>
                    <a:srgbClr val="0000FF"/>
                  </a:solidFill>
                  <a:latin typeface="Candara" panose="020E0502030303020204" pitchFamily="34" charset="0"/>
                  <a:cs typeface="Arial" pitchFamily="34" charset="0"/>
                </a:rPr>
                <a:t>History </a:t>
              </a:r>
            </a:p>
            <a:p>
              <a:pPr lvl="0">
                <a:spcBef>
                  <a:spcPts val="600"/>
                </a:spcBef>
              </a:pPr>
              <a:r>
                <a:rPr lang="en-US" sz="900" b="1" dirty="0">
                  <a:solidFill>
                    <a:srgbClr val="0000FF"/>
                  </a:solidFill>
                  <a:latin typeface="Candara" panose="020E0502030303020204" pitchFamily="34" charset="0"/>
                  <a:cs typeface="Arial" pitchFamily="34" charset="0"/>
                </a:rPr>
                <a:t>Anthropology</a:t>
              </a:r>
            </a:p>
            <a:p>
              <a:pPr lvl="0">
                <a:spcBef>
                  <a:spcPts val="600"/>
                </a:spcBef>
              </a:pPr>
              <a:r>
                <a:rPr lang="en-US" sz="900" b="1" dirty="0" smtClean="0">
                  <a:solidFill>
                    <a:srgbClr val="0000FF"/>
                  </a:solidFill>
                  <a:latin typeface="Candara" panose="020E0502030303020204" pitchFamily="34" charset="0"/>
                  <a:cs typeface="Arial" pitchFamily="34" charset="0"/>
                </a:rPr>
                <a:t>Archeology</a:t>
              </a:r>
            </a:p>
            <a:p>
              <a:pPr>
                <a:spcBef>
                  <a:spcPts val="600"/>
                </a:spcBef>
              </a:pPr>
              <a:r>
                <a:rPr lang="en-US" sz="900" b="1" dirty="0" smtClean="0">
                  <a:solidFill>
                    <a:srgbClr val="0000FF"/>
                  </a:solidFill>
                  <a:latin typeface="Candara" panose="020E0502030303020204" pitchFamily="34" charset="0"/>
                  <a:cs typeface="Arial" pitchFamily="34" charset="0"/>
                </a:rPr>
                <a:t>Philosophy</a:t>
              </a:r>
              <a:endParaRPr lang="en-US" sz="900" b="1" dirty="0">
                <a:solidFill>
                  <a:srgbClr val="0000FF"/>
                </a:solidFill>
                <a:latin typeface="Candara" panose="020E0502030303020204" pitchFamily="34" charset="0"/>
                <a:cs typeface="Arial" pitchFamily="34" charset="0"/>
              </a:endParaRPr>
            </a:p>
            <a:p>
              <a:pPr>
                <a:spcBef>
                  <a:spcPts val="600"/>
                </a:spcBef>
              </a:pPr>
              <a:r>
                <a:rPr lang="en-US" sz="900" b="1" dirty="0">
                  <a:solidFill>
                    <a:srgbClr val="0000FF"/>
                  </a:solidFill>
                  <a:latin typeface="Candara" panose="020E0502030303020204" pitchFamily="34" charset="0"/>
                  <a:cs typeface="Arial" pitchFamily="34" charset="0"/>
                </a:rPr>
                <a:t>Writing</a:t>
              </a:r>
            </a:p>
            <a:p>
              <a:pPr>
                <a:spcBef>
                  <a:spcPts val="600"/>
                </a:spcBef>
              </a:pPr>
              <a:r>
                <a:rPr lang="en-US" sz="900" b="1" dirty="0">
                  <a:solidFill>
                    <a:srgbClr val="0000FF"/>
                  </a:solidFill>
                  <a:latin typeface="Candara" panose="020E0502030303020204" pitchFamily="34" charset="0"/>
                  <a:cs typeface="Arial" pitchFamily="34" charset="0"/>
                </a:rPr>
                <a:t>Music</a:t>
              </a:r>
            </a:p>
            <a:p>
              <a:pPr lvl="0">
                <a:spcBef>
                  <a:spcPts val="600"/>
                </a:spcBef>
              </a:pPr>
              <a:r>
                <a:rPr lang="en-US" sz="900" b="1" dirty="0">
                  <a:solidFill>
                    <a:srgbClr val="0000FF"/>
                  </a:solidFill>
                  <a:latin typeface="Candara" panose="020E0502030303020204" pitchFamily="34" charset="0"/>
                  <a:cs typeface="Arial" pitchFamily="34" charset="0"/>
                </a:rPr>
                <a:t>The </a:t>
              </a:r>
              <a:r>
                <a:rPr lang="en-US" sz="900" b="1" dirty="0" smtClean="0">
                  <a:solidFill>
                    <a:srgbClr val="0000FF"/>
                  </a:solidFill>
                  <a:latin typeface="Candara" panose="020E0502030303020204" pitchFamily="34" charset="0"/>
                  <a:cs typeface="Arial" pitchFamily="34" charset="0"/>
                </a:rPr>
                <a:t>Arts</a:t>
              </a:r>
              <a:endParaRPr lang="en-US" sz="900" b="1" dirty="0">
                <a:solidFill>
                  <a:srgbClr val="0000FF"/>
                </a:solidFill>
                <a:latin typeface="Candara" panose="020E0502030303020204" pitchFamily="34" charset="0"/>
                <a:cs typeface="Arial" pitchFamily="34" charset="0"/>
              </a:endParaRPr>
            </a:p>
            <a:p>
              <a:endParaRPr lang="en-US" sz="900" dirty="0">
                <a:solidFill>
                  <a:srgbClr val="0000FF"/>
                </a:solidFill>
                <a:latin typeface="Candara" panose="020E0502030303020204" pitchFamily="34" charset="0"/>
                <a:cs typeface="Arial" pitchFamily="34" charset="0"/>
              </a:endParaRPr>
            </a:p>
          </p:txBody>
        </p:sp>
        <p:sp>
          <p:nvSpPr>
            <p:cNvPr id="25" name="TextBox 24"/>
            <p:cNvSpPr txBox="1"/>
            <p:nvPr/>
          </p:nvSpPr>
          <p:spPr>
            <a:xfrm>
              <a:off x="6705600" y="5181600"/>
              <a:ext cx="846649" cy="1377300"/>
            </a:xfrm>
            <a:prstGeom prst="rect">
              <a:avLst/>
            </a:prstGeom>
            <a:noFill/>
          </p:spPr>
          <p:txBody>
            <a:bodyPr wrap="square" rtlCol="0">
              <a:spAutoFit/>
            </a:bodyPr>
            <a:lstStyle/>
            <a:p>
              <a:pPr>
                <a:spcAft>
                  <a:spcPts val="300"/>
                </a:spcAft>
              </a:pPr>
              <a:r>
                <a:rPr lang="en-US" sz="900" b="1" dirty="0" smtClean="0">
                  <a:solidFill>
                    <a:srgbClr val="0000FF"/>
                  </a:solidFill>
                  <a:latin typeface="Candara" panose="020E0502030303020204" pitchFamily="34" charset="0"/>
                  <a:cs typeface="Arial" pitchFamily="34" charset="0"/>
                </a:rPr>
                <a:t>Local Govt.</a:t>
              </a:r>
            </a:p>
            <a:p>
              <a:r>
                <a:rPr lang="en-US" sz="900" dirty="0" smtClean="0"/>
                <a:t>Anaheim</a:t>
              </a:r>
            </a:p>
            <a:p>
              <a:r>
                <a:rPr lang="en-US" sz="900" dirty="0" smtClean="0"/>
                <a:t>Baltimore</a:t>
              </a:r>
            </a:p>
            <a:p>
              <a:r>
                <a:rPr lang="en-US" sz="900" dirty="0" smtClean="0"/>
                <a:t>Chicago</a:t>
              </a:r>
            </a:p>
            <a:p>
              <a:r>
                <a:rPr lang="en-US" sz="900" dirty="0" smtClean="0"/>
                <a:t>Cleveland</a:t>
              </a:r>
            </a:p>
            <a:p>
              <a:r>
                <a:rPr lang="en-US" sz="900" dirty="0" smtClean="0"/>
                <a:t>Denver</a:t>
              </a:r>
            </a:p>
            <a:p>
              <a:r>
                <a:rPr lang="en-US" sz="900" dirty="0" smtClean="0"/>
                <a:t>Los Angeles</a:t>
              </a:r>
            </a:p>
            <a:p>
              <a:r>
                <a:rPr lang="en-US" sz="900" dirty="0"/>
                <a:t>New </a:t>
              </a:r>
              <a:r>
                <a:rPr lang="en-US" sz="900" dirty="0" smtClean="0"/>
                <a:t>York</a:t>
              </a:r>
            </a:p>
            <a:p>
              <a:r>
                <a:rPr lang="en-US" sz="900" dirty="0" smtClean="0"/>
                <a:t>Seattle </a:t>
              </a:r>
              <a:endParaRPr lang="en-US" sz="900" dirty="0"/>
            </a:p>
          </p:txBody>
        </p:sp>
        <p:grpSp>
          <p:nvGrpSpPr>
            <p:cNvPr id="2" name="Group 1"/>
            <p:cNvGrpSpPr/>
            <p:nvPr/>
          </p:nvGrpSpPr>
          <p:grpSpPr>
            <a:xfrm>
              <a:off x="76200" y="118083"/>
              <a:ext cx="8991600" cy="2472717"/>
              <a:chOff x="76200" y="118083"/>
              <a:chExt cx="8991600" cy="2472717"/>
            </a:xfrm>
          </p:grpSpPr>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6340" y="422883"/>
                <a:ext cx="2822860" cy="1937025"/>
              </a:xfrm>
              <a:prstGeom prst="rect">
                <a:avLst/>
              </a:prstGeom>
            </p:spPr>
          </p:pic>
          <p:sp>
            <p:nvSpPr>
              <p:cNvPr id="58" name="TextBox 57"/>
              <p:cNvSpPr txBox="1"/>
              <p:nvPr/>
            </p:nvSpPr>
            <p:spPr>
              <a:xfrm>
                <a:off x="250627" y="118083"/>
                <a:ext cx="2959893" cy="292388"/>
              </a:xfrm>
              <a:prstGeom prst="rect">
                <a:avLst/>
              </a:prstGeom>
              <a:noFill/>
            </p:spPr>
            <p:txBody>
              <a:bodyPr wrap="square" rtlCol="0">
                <a:spAutoFit/>
              </a:bodyPr>
              <a:lstStyle/>
              <a:p>
                <a:r>
                  <a:rPr lang="en-US" sz="1300" b="1" dirty="0" smtClean="0">
                    <a:latin typeface="Candara" panose="020E0502030303020204" pitchFamily="34" charset="0"/>
                  </a:rPr>
                  <a:t>World Registry of New Ideas</a:t>
                </a:r>
                <a:endParaRPr lang="en-US" sz="1300" b="1" dirty="0">
                  <a:latin typeface="Candara" panose="020E0502030303020204" pitchFamily="34" charset="0"/>
                </a:endParaRPr>
              </a:p>
            </p:txBody>
          </p:sp>
          <p:pic>
            <p:nvPicPr>
              <p:cNvPr id="59" name="Picture 5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400" y="118083"/>
                <a:ext cx="136953" cy="197822"/>
              </a:xfrm>
              <a:prstGeom prst="rect">
                <a:avLst/>
              </a:prstGeom>
            </p:spPr>
          </p:pic>
          <p:sp>
            <p:nvSpPr>
              <p:cNvPr id="60" name="TextBox 59"/>
              <p:cNvSpPr txBox="1"/>
              <p:nvPr/>
            </p:nvSpPr>
            <p:spPr>
              <a:xfrm>
                <a:off x="6934200" y="131983"/>
                <a:ext cx="2024712" cy="276999"/>
              </a:xfrm>
              <a:prstGeom prst="rect">
                <a:avLst/>
              </a:prstGeom>
              <a:noFill/>
            </p:spPr>
            <p:txBody>
              <a:bodyPr wrap="square" rtlCol="0">
                <a:spAutoFit/>
              </a:bodyPr>
              <a:lstStyle/>
              <a:p>
                <a:pPr marL="0" lvl="1" algn="r"/>
                <a:r>
                  <a:rPr lang="en-CA" sz="1200" dirty="0" smtClean="0">
                    <a:latin typeface="Candara" panose="020E0502030303020204" pitchFamily="34" charset="0"/>
                    <a:hlinkClick r:id="rId7"/>
                  </a:rPr>
                  <a:t>www.worldnewideas.com</a:t>
                </a:r>
                <a:endParaRPr lang="en-CA" sz="1200" dirty="0">
                  <a:latin typeface="Candara" panose="020E0502030303020204" pitchFamily="34" charset="0"/>
                </a:endParaRPr>
              </a:p>
            </p:txBody>
          </p:sp>
          <p:pic>
            <p:nvPicPr>
              <p:cNvPr id="61" name="Picture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98" y="422883"/>
                <a:ext cx="2822860" cy="1937025"/>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2672" y="422883"/>
                <a:ext cx="2822860" cy="1937025"/>
              </a:xfrm>
              <a:prstGeom prst="rect">
                <a:avLst/>
              </a:prstGeom>
            </p:spPr>
          </p:pic>
          <p:sp>
            <p:nvSpPr>
              <p:cNvPr id="63" name="Rectangle 62"/>
              <p:cNvSpPr/>
              <p:nvPr/>
            </p:nvSpPr>
            <p:spPr>
              <a:xfrm>
                <a:off x="76200" y="381000"/>
                <a:ext cx="8991600" cy="2209800"/>
              </a:xfrm>
              <a:prstGeom prst="rect">
                <a:avLst/>
              </a:prstGeom>
              <a:solidFill>
                <a:srgbClr val="002060">
                  <a:alpha val="9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itle 1"/>
              <p:cNvSpPr txBox="1">
                <a:spLocks/>
              </p:cNvSpPr>
              <p:nvPr/>
            </p:nvSpPr>
            <p:spPr>
              <a:xfrm>
                <a:off x="1371600" y="990600"/>
                <a:ext cx="2057400" cy="60882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A" sz="1200" dirty="0">
                    <a:solidFill>
                      <a:schemeClr val="bg1"/>
                    </a:solidFill>
                    <a:latin typeface="+mn-lt"/>
                    <a:ea typeface="+mn-ea"/>
                    <a:cs typeface="+mn-cs"/>
                  </a:rPr>
                  <a:t>Do you have a</a:t>
                </a:r>
              </a:p>
              <a:p>
                <a:pPr>
                  <a:lnSpc>
                    <a:spcPct val="100000"/>
                  </a:lnSpc>
                </a:pPr>
                <a:r>
                  <a:rPr lang="en-CA" sz="1200" dirty="0">
                    <a:solidFill>
                      <a:schemeClr val="bg1"/>
                    </a:solidFill>
                    <a:latin typeface="+mn-lt"/>
                    <a:ea typeface="+mn-ea"/>
                    <a:cs typeface="+mn-cs"/>
                  </a:rPr>
                  <a:t>New IDEA / DISCOVERY ?</a:t>
                </a:r>
              </a:p>
            </p:txBody>
          </p:sp>
          <p:sp>
            <p:nvSpPr>
              <p:cNvPr id="65" name="Rounded Rectangle 64"/>
              <p:cNvSpPr/>
              <p:nvPr/>
            </p:nvSpPr>
            <p:spPr>
              <a:xfrm>
                <a:off x="1566683" y="1674221"/>
                <a:ext cx="1633717" cy="230779"/>
              </a:xfrm>
              <a:prstGeom prst="roundRect">
                <a:avLst>
                  <a:gd name="adj" fmla="val 5157"/>
                </a:avLst>
              </a:prstGeom>
              <a:solidFill>
                <a:schemeClr val="tx2">
                  <a:lumMod val="50000"/>
                </a:schemeClr>
              </a:solidFill>
              <a:ln w="952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CA" sz="1000" dirty="0">
                    <a:solidFill>
                      <a:schemeClr val="bg1"/>
                    </a:solidFill>
                  </a:rPr>
                  <a:t>SUBMIT A </a:t>
                </a:r>
                <a:r>
                  <a:rPr lang="en-CA" sz="1000" dirty="0" smtClean="0">
                    <a:solidFill>
                      <a:schemeClr val="bg1"/>
                    </a:solidFill>
                  </a:rPr>
                  <a:t>PRIORITY-CLAIM</a:t>
                </a:r>
                <a:endParaRPr lang="en-CA" sz="1000" dirty="0">
                  <a:solidFill>
                    <a:schemeClr val="bg1"/>
                  </a:solidFill>
                </a:endParaRPr>
              </a:p>
            </p:txBody>
          </p:sp>
          <p:sp>
            <p:nvSpPr>
              <p:cNvPr id="66" name="Rectangle 65"/>
              <p:cNvSpPr/>
              <p:nvPr/>
            </p:nvSpPr>
            <p:spPr>
              <a:xfrm>
                <a:off x="5410200" y="1066800"/>
                <a:ext cx="2477168" cy="1077218"/>
              </a:xfrm>
              <a:prstGeom prst="rect">
                <a:avLst/>
              </a:prstGeom>
            </p:spPr>
            <p:txBody>
              <a:bodyPr wrap="square">
                <a:spAutoFit/>
              </a:bodyPr>
              <a:lstStyle/>
              <a:p>
                <a:pPr>
                  <a:spcAft>
                    <a:spcPts val="800"/>
                  </a:spcAft>
                </a:pPr>
                <a:r>
                  <a:rPr lang="en-US" sz="1100" dirty="0" smtClean="0">
                    <a:solidFill>
                      <a:schemeClr val="bg1"/>
                    </a:solidFill>
                  </a:rPr>
                  <a:t>1. REGISTER your IDEAS </a:t>
                </a:r>
                <a:r>
                  <a:rPr lang="en-US" sz="1100" dirty="0">
                    <a:solidFill>
                      <a:schemeClr val="bg1"/>
                    </a:solidFill>
                  </a:rPr>
                  <a:t>&amp; </a:t>
                </a:r>
                <a:r>
                  <a:rPr lang="en-US" sz="1100" dirty="0" smtClean="0">
                    <a:solidFill>
                      <a:schemeClr val="bg1"/>
                    </a:solidFill>
                  </a:rPr>
                  <a:t>DISCOVERIES</a:t>
                </a:r>
                <a:endParaRPr lang="en-US" sz="1100" dirty="0">
                  <a:solidFill>
                    <a:schemeClr val="bg1"/>
                  </a:solidFill>
                </a:endParaRPr>
              </a:p>
              <a:p>
                <a:pPr>
                  <a:spcAft>
                    <a:spcPts val="800"/>
                  </a:spcAft>
                </a:pPr>
                <a:r>
                  <a:rPr lang="en-US" sz="1100" dirty="0" smtClean="0">
                    <a:solidFill>
                      <a:schemeClr val="bg1"/>
                    </a:solidFill>
                  </a:rPr>
                  <a:t>2</a:t>
                </a:r>
                <a:r>
                  <a:rPr lang="en-US" sz="1100" dirty="0">
                    <a:solidFill>
                      <a:schemeClr val="bg1"/>
                    </a:solidFill>
                  </a:rPr>
                  <a:t>. Publish </a:t>
                </a:r>
                <a:r>
                  <a:rPr lang="en-US" sz="1100" dirty="0" smtClean="0">
                    <a:solidFill>
                      <a:schemeClr val="bg1"/>
                    </a:solidFill>
                  </a:rPr>
                  <a:t>a PRIORITY-CLAIM</a:t>
                </a:r>
              </a:p>
              <a:p>
                <a:pPr>
                  <a:spcAft>
                    <a:spcPts val="800"/>
                  </a:spcAft>
                </a:pPr>
                <a:r>
                  <a:rPr lang="en-US" sz="1100" dirty="0" smtClean="0">
                    <a:solidFill>
                      <a:schemeClr val="bg1"/>
                    </a:solidFill>
                  </a:rPr>
                  <a:t>3</a:t>
                </a:r>
                <a:r>
                  <a:rPr lang="en-US" sz="1100" dirty="0">
                    <a:solidFill>
                      <a:schemeClr val="bg1"/>
                    </a:solidFill>
                  </a:rPr>
                  <a:t>. </a:t>
                </a:r>
                <a:r>
                  <a:rPr lang="en-US" sz="1100" dirty="0" smtClean="0">
                    <a:solidFill>
                      <a:schemeClr val="bg1"/>
                    </a:solidFill>
                  </a:rPr>
                  <a:t>Receive a PRIORITY-CERTIFICATE</a:t>
                </a:r>
              </a:p>
              <a:p>
                <a:pPr>
                  <a:spcAft>
                    <a:spcPts val="800"/>
                  </a:spcAft>
                </a:pPr>
                <a:r>
                  <a:rPr lang="en-US" sz="1100" dirty="0" smtClean="0">
                    <a:solidFill>
                      <a:schemeClr val="bg1"/>
                    </a:solidFill>
                  </a:rPr>
                  <a:t>4</a:t>
                </a:r>
                <a:r>
                  <a:rPr lang="en-US" sz="1100" dirty="0">
                    <a:solidFill>
                      <a:schemeClr val="bg1"/>
                    </a:solidFill>
                  </a:rPr>
                  <a:t>. </a:t>
                </a:r>
                <a:r>
                  <a:rPr lang="en-US" sz="1100" dirty="0" smtClean="0">
                    <a:solidFill>
                      <a:schemeClr val="bg1"/>
                    </a:solidFill>
                  </a:rPr>
                  <a:t>Have your idea RATED &amp; RANKED</a:t>
                </a:r>
                <a:endParaRPr lang="en-US" sz="1100" dirty="0">
                  <a:solidFill>
                    <a:schemeClr val="bg1"/>
                  </a:solidFill>
                </a:endParaRPr>
              </a:p>
            </p:txBody>
          </p:sp>
          <p:sp>
            <p:nvSpPr>
              <p:cNvPr id="67" name="Rectangle 66"/>
              <p:cNvSpPr/>
              <p:nvPr/>
            </p:nvSpPr>
            <p:spPr>
              <a:xfrm>
                <a:off x="685800" y="532004"/>
                <a:ext cx="4267200" cy="323165"/>
              </a:xfrm>
              <a:prstGeom prst="rect">
                <a:avLst/>
              </a:prstGeom>
            </p:spPr>
            <p:txBody>
              <a:bodyPr wrap="square">
                <a:spAutoFit/>
              </a:bodyPr>
              <a:lstStyle/>
              <a:p>
                <a:pPr algn="ctr">
                  <a:spcAft>
                    <a:spcPts val="1800"/>
                  </a:spcAft>
                </a:pP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This is MY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IDEA! </a:t>
                </a: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 and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 </a:t>
                </a: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can prove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it</a:t>
                </a:r>
                <a:endParaRPr lang="en-US" sz="15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8" name="Rectangle 67"/>
              <p:cNvSpPr/>
              <p:nvPr/>
            </p:nvSpPr>
            <p:spPr>
              <a:xfrm>
                <a:off x="76200" y="2286000"/>
                <a:ext cx="8985504"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u="sng" dirty="0" smtClean="0"/>
                  <a:t>Registration of Ideas</a:t>
                </a:r>
                <a:r>
                  <a:rPr lang="en-US" sz="1100" dirty="0" smtClean="0"/>
                  <a:t>                  </a:t>
                </a:r>
                <a:r>
                  <a:rPr lang="en-US" sz="1100" u="sng" dirty="0" smtClean="0"/>
                  <a:t>Priority-Claims</a:t>
                </a:r>
                <a:r>
                  <a:rPr lang="en-US" sz="1100" dirty="0" smtClean="0"/>
                  <a:t>                 </a:t>
                </a:r>
                <a:r>
                  <a:rPr lang="en-US" sz="1100" u="sng" dirty="0" smtClean="0"/>
                  <a:t>Priority-Certificates</a:t>
                </a:r>
                <a:r>
                  <a:rPr lang="en-US" sz="1100" dirty="0" smtClean="0"/>
                  <a:t>                 </a:t>
                </a:r>
                <a:r>
                  <a:rPr lang="en-US" sz="1100" u="sng" dirty="0" smtClean="0"/>
                  <a:t>Rating &amp; Ranking Ideas</a:t>
                </a:r>
                <a:r>
                  <a:rPr lang="en-US" sz="1100" dirty="0" smtClean="0"/>
                  <a:t>   </a:t>
                </a:r>
                <a:endParaRPr lang="en-US" sz="1100" dirty="0"/>
              </a:p>
            </p:txBody>
          </p:sp>
        </p:grpSp>
        <p:sp>
          <p:nvSpPr>
            <p:cNvPr id="168" name="TextBox 167"/>
            <p:cNvSpPr txBox="1"/>
            <p:nvPr/>
          </p:nvSpPr>
          <p:spPr>
            <a:xfrm>
              <a:off x="1981200" y="2819400"/>
              <a:ext cx="5571049" cy="553998"/>
            </a:xfrm>
            <a:prstGeom prst="rect">
              <a:avLst/>
            </a:prstGeom>
            <a:noFill/>
          </p:spPr>
          <p:txBody>
            <a:bodyPr wrap="square" rtlCol="0">
              <a:spAutoFit/>
            </a:bodyPr>
            <a:lstStyle/>
            <a:p>
              <a:pPr algn="ctr">
                <a:spcAft>
                  <a:spcPts val="600"/>
                </a:spcAft>
              </a:pPr>
              <a:r>
                <a:rPr lang="en-US" sz="1400" b="1" u="sng" dirty="0" smtClean="0">
                  <a:latin typeface="Candara" panose="020E0502030303020204" pitchFamily="34" charset="0"/>
                </a:rPr>
                <a:t>Priority-Claims Registry</a:t>
              </a:r>
              <a:endParaRPr lang="en-US" sz="1400" b="1" u="sng" dirty="0">
                <a:latin typeface="Candara" panose="020E0502030303020204" pitchFamily="34" charset="0"/>
              </a:endParaRPr>
            </a:p>
            <a:p>
              <a:pPr algn="ctr">
                <a:spcAft>
                  <a:spcPts val="300"/>
                </a:spcAft>
              </a:pPr>
              <a:r>
                <a:rPr lang="en-US" sz="1100" dirty="0" smtClean="0">
                  <a:latin typeface="Candara" panose="020E0502030303020204" pitchFamily="34" charset="0"/>
                </a:rPr>
                <a:t>VIEW, SEARCH &amp; REVIEW millions of IDEAS &amp; DISCOVERIES</a:t>
              </a:r>
            </a:p>
          </p:txBody>
        </p:sp>
      </p:grpSp>
      <p:grpSp>
        <p:nvGrpSpPr>
          <p:cNvPr id="4" name="Group 3"/>
          <p:cNvGrpSpPr/>
          <p:nvPr/>
        </p:nvGrpSpPr>
        <p:grpSpPr>
          <a:xfrm>
            <a:off x="2743200" y="465705"/>
            <a:ext cx="6215714" cy="2932041"/>
            <a:chOff x="3196951" y="315906"/>
            <a:chExt cx="5761962" cy="2173025"/>
          </a:xfrm>
        </p:grpSpPr>
        <p:sp>
          <p:nvSpPr>
            <p:cNvPr id="27" name="Rounded Rectangle 26"/>
            <p:cNvSpPr/>
            <p:nvPr/>
          </p:nvSpPr>
          <p:spPr>
            <a:xfrm>
              <a:off x="3196951" y="315906"/>
              <a:ext cx="5761962" cy="2173025"/>
            </a:xfrm>
            <a:prstGeom prst="roundRect">
              <a:avLst>
                <a:gd name="adj" fmla="val 4852"/>
              </a:avLst>
            </a:prstGeom>
            <a:solidFill>
              <a:schemeClr val="bg1"/>
            </a:solidFill>
            <a:ln w="28575">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3473343" y="479036"/>
              <a:ext cx="5365859" cy="1807713"/>
            </a:xfrm>
            <a:prstGeom prst="rect">
              <a:avLst/>
            </a:prstGeom>
          </p:spPr>
          <p:txBody>
            <a:bodyPr wrap="square">
              <a:spAutoFit/>
            </a:bodyPr>
            <a:lstStyle/>
            <a:p>
              <a:pPr>
                <a:spcAft>
                  <a:spcPts val="1200"/>
                </a:spcAft>
              </a:pPr>
              <a:r>
                <a:rPr lang="en-US" b="1" dirty="0" smtClean="0"/>
                <a:t>Broad Range of Ideas, Discoveries &amp; Achievements …</a:t>
              </a:r>
              <a:endParaRPr lang="en-US" b="1" dirty="0"/>
            </a:p>
            <a:p>
              <a:pPr marL="742950" lvl="1" indent="-285750">
                <a:spcAft>
                  <a:spcPts val="300"/>
                </a:spcAft>
                <a:buFont typeface="Wingdings" panose="05000000000000000000" pitchFamily="2" charset="2"/>
                <a:buChar char="§"/>
              </a:pPr>
              <a:r>
                <a:rPr lang="en-US" sz="1500" dirty="0" smtClean="0"/>
                <a:t>Sciences &amp; Engineering</a:t>
              </a:r>
            </a:p>
            <a:p>
              <a:pPr marL="742950" lvl="1" indent="-285750">
                <a:spcAft>
                  <a:spcPts val="300"/>
                </a:spcAft>
                <a:buFont typeface="Wingdings" panose="05000000000000000000" pitchFamily="2" charset="2"/>
                <a:buChar char="§"/>
              </a:pPr>
              <a:r>
                <a:rPr lang="en-US" sz="1500" dirty="0" smtClean="0"/>
                <a:t>Medicine &amp; Health</a:t>
              </a:r>
            </a:p>
            <a:p>
              <a:pPr marL="742950" lvl="1" indent="-285750">
                <a:spcAft>
                  <a:spcPts val="300"/>
                </a:spcAft>
                <a:buFont typeface="Wingdings" panose="05000000000000000000" pitchFamily="2" charset="2"/>
                <a:buChar char="§"/>
              </a:pPr>
              <a:r>
                <a:rPr lang="en-US" sz="1500" dirty="0" smtClean="0"/>
                <a:t>Arts &amp; Humanities</a:t>
              </a:r>
            </a:p>
            <a:p>
              <a:pPr marL="742950" lvl="1" indent="-285750">
                <a:spcAft>
                  <a:spcPts val="300"/>
                </a:spcAft>
                <a:buFont typeface="Wingdings" panose="05000000000000000000" pitchFamily="2" charset="2"/>
                <a:buChar char="§"/>
              </a:pPr>
              <a:r>
                <a:rPr lang="en-US" sz="1500" dirty="0"/>
                <a:t>Professional </a:t>
              </a:r>
              <a:r>
                <a:rPr lang="en-US" sz="1500" dirty="0" smtClean="0"/>
                <a:t>fields</a:t>
              </a:r>
            </a:p>
            <a:p>
              <a:pPr marL="742950" lvl="1" indent="-285750">
                <a:spcAft>
                  <a:spcPts val="300"/>
                </a:spcAft>
                <a:buFont typeface="Wingdings" panose="05000000000000000000" pitchFamily="2" charset="2"/>
                <a:buChar char="§"/>
              </a:pPr>
              <a:r>
                <a:rPr lang="en-US" sz="1500" dirty="0" smtClean="0"/>
                <a:t>Government &amp; Admin.</a:t>
              </a:r>
              <a:endParaRPr lang="en-US" sz="1700" b="1" dirty="0" smtClean="0"/>
            </a:p>
            <a:p>
              <a:pPr>
                <a:spcBef>
                  <a:spcPts val="2400"/>
                </a:spcBef>
                <a:spcAft>
                  <a:spcPts val="1800"/>
                </a:spcAft>
              </a:pPr>
              <a:r>
                <a:rPr lang="en-US" sz="1700" b="1" dirty="0" smtClean="0"/>
                <a:t>Truly Global Reach … India, China, Brazil, Russia, Nigeria …</a:t>
              </a:r>
              <a:endParaRPr lang="en-US" sz="1700" b="1" dirty="0"/>
            </a:p>
          </p:txBody>
        </p:sp>
      </p:gr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28255804"/>
      </p:ext>
    </p:extLst>
  </p:cSld>
  <p:clrMapOvr>
    <a:masterClrMapping/>
  </p:clrMapOvr>
  <mc:AlternateContent xmlns:mc="http://schemas.openxmlformats.org/markup-compatibility/2006" xmlns:p14="http://schemas.microsoft.com/office/powerpoint/2010/main">
    <mc:Choice Requires="p14">
      <p:transition spd="slow" p14:dur="2000" advTm="16594"/>
    </mc:Choice>
    <mc:Fallback xmlns="">
      <p:transition spd="slow" advTm="165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2"/>
          </p:nvPr>
        </p:nvSpPr>
        <p:spPr>
          <a:xfrm>
            <a:off x="8566404" y="6446837"/>
            <a:ext cx="495300" cy="365125"/>
          </a:xfrm>
        </p:spPr>
        <p:txBody>
          <a:bodyPr/>
          <a:lstStyle/>
          <a:p>
            <a:fld id="{FA6AE811-FB9A-4D6F-81F9-FCDB131215FC}" type="slidenum">
              <a:rPr lang="en-US" smtClean="0"/>
              <a:t>34</a:t>
            </a:fld>
            <a:endParaRPr lang="en-US" dirty="0"/>
          </a:p>
        </p:txBody>
      </p:sp>
      <p:grpSp>
        <p:nvGrpSpPr>
          <p:cNvPr id="3" name="Group 2"/>
          <p:cNvGrpSpPr/>
          <p:nvPr/>
        </p:nvGrpSpPr>
        <p:grpSpPr>
          <a:xfrm>
            <a:off x="76200" y="118083"/>
            <a:ext cx="8991600" cy="6511317"/>
            <a:chOff x="76200" y="118083"/>
            <a:chExt cx="8991600" cy="6511317"/>
          </a:xfrm>
        </p:grpSpPr>
        <p:sp>
          <p:nvSpPr>
            <p:cNvPr id="17" name="TextBox 16"/>
            <p:cNvSpPr txBox="1"/>
            <p:nvPr/>
          </p:nvSpPr>
          <p:spPr>
            <a:xfrm>
              <a:off x="152400" y="3397746"/>
              <a:ext cx="1514643" cy="3108543"/>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Biology</a:t>
              </a:r>
            </a:p>
            <a:p>
              <a:r>
                <a:rPr lang="en-US" sz="900" dirty="0">
                  <a:latin typeface="Candara" panose="020E0502030303020204" pitchFamily="34" charset="0"/>
                </a:rPr>
                <a:t>Microbiology</a:t>
              </a:r>
            </a:p>
            <a:p>
              <a:r>
                <a:rPr lang="en-US" sz="900" dirty="0">
                  <a:latin typeface="Candara" panose="020E0502030303020204" pitchFamily="34" charset="0"/>
                </a:rPr>
                <a:t>Cell Biology</a:t>
              </a:r>
            </a:p>
            <a:p>
              <a:r>
                <a:rPr lang="en-US" sz="900" dirty="0">
                  <a:latin typeface="Candara" panose="020E0502030303020204" pitchFamily="34" charset="0"/>
                </a:rPr>
                <a:t>Genetics</a:t>
              </a:r>
            </a:p>
            <a:p>
              <a:r>
                <a:rPr lang="en-US" sz="900" dirty="0">
                  <a:latin typeface="Candara" panose="020E0502030303020204" pitchFamily="34" charset="0"/>
                </a:rPr>
                <a:t>Biochemistry</a:t>
              </a:r>
            </a:p>
            <a:p>
              <a:pPr>
                <a:spcAft>
                  <a:spcPts val="600"/>
                </a:spcAft>
              </a:pPr>
              <a:r>
                <a:rPr lang="en-US" sz="900" dirty="0">
                  <a:latin typeface="Candara" panose="020E0502030303020204" pitchFamily="34" charset="0"/>
                  <a:cs typeface="Arial" pitchFamily="34" charset="0"/>
                </a:rPr>
                <a:t>… see </a:t>
              </a:r>
              <a:r>
                <a:rPr lang="en-US" sz="900" dirty="0" smtClean="0">
                  <a:latin typeface="Candara" panose="020E0502030303020204" pitchFamily="34" charset="0"/>
                  <a:cs typeface="Arial" pitchFamily="34" charset="0"/>
                </a:rPr>
                <a:t>more</a:t>
              </a:r>
              <a:endParaRPr lang="en-US" sz="1000" b="1" dirty="0" smtClean="0">
                <a:solidFill>
                  <a:prstClr val="black"/>
                </a:solidFill>
                <a:latin typeface="Candara" panose="020E0502030303020204" pitchFamily="34" charset="0"/>
                <a:cs typeface="Arial" pitchFamily="34" charset="0"/>
              </a:endParaRPr>
            </a:p>
            <a:p>
              <a:pPr lvl="0"/>
              <a:r>
                <a:rPr lang="en-US" sz="1000" b="1" dirty="0" smtClean="0">
                  <a:solidFill>
                    <a:srgbClr val="0000FF"/>
                  </a:solidFill>
                  <a:latin typeface="Candara" panose="020E0502030303020204" pitchFamily="34" charset="0"/>
                  <a:cs typeface="Arial" pitchFamily="34" charset="0"/>
                </a:rPr>
                <a:t>Physics</a:t>
              </a:r>
              <a:endParaRPr lang="en-US" sz="1000" b="1" dirty="0">
                <a:solidFill>
                  <a:srgbClr val="0000FF"/>
                </a:solidFill>
                <a:latin typeface="Candara" panose="020E0502030303020204" pitchFamily="34" charset="0"/>
                <a:cs typeface="Arial" pitchFamily="34" charset="0"/>
              </a:endParaRPr>
            </a:p>
            <a:p>
              <a:pPr lvl="0"/>
              <a:r>
                <a:rPr lang="en-US" sz="900" dirty="0" smtClean="0">
                  <a:solidFill>
                    <a:prstClr val="black"/>
                  </a:solidFill>
                  <a:latin typeface="Candara" panose="020E0502030303020204" pitchFamily="34" charset="0"/>
                </a:rPr>
                <a:t>Nuclear Physics</a:t>
              </a:r>
            </a:p>
            <a:p>
              <a:pPr lvl="0"/>
              <a:r>
                <a:rPr lang="en-US" sz="900" dirty="0" smtClean="0">
                  <a:solidFill>
                    <a:prstClr val="black"/>
                  </a:solidFill>
                  <a:latin typeface="Candara" panose="020E0502030303020204" pitchFamily="34" charset="0"/>
                </a:rPr>
                <a:t>Particle Physics</a:t>
              </a:r>
            </a:p>
            <a:p>
              <a:pPr lvl="0"/>
              <a:r>
                <a:rPr lang="en-US" sz="900" dirty="0" smtClean="0">
                  <a:solidFill>
                    <a:prstClr val="black"/>
                  </a:solidFill>
                  <a:latin typeface="Candara" panose="020E0502030303020204" pitchFamily="34" charset="0"/>
                </a:rPr>
                <a:t>Condensed Matter</a:t>
              </a:r>
              <a:endParaRPr lang="en-US" sz="900" dirty="0">
                <a:solidFill>
                  <a:prstClr val="black"/>
                </a:solidFill>
                <a:latin typeface="Candara" panose="020E0502030303020204" pitchFamily="34" charset="0"/>
              </a:endParaRPr>
            </a:p>
            <a:p>
              <a:pPr lvl="0"/>
              <a:r>
                <a:rPr lang="en-US" sz="900" dirty="0">
                  <a:solidFill>
                    <a:prstClr val="black"/>
                  </a:solidFill>
                  <a:latin typeface="Candara" panose="020E0502030303020204" pitchFamily="34" charset="0"/>
                  <a:cs typeface="Arial" pitchFamily="34" charset="0"/>
                </a:rPr>
                <a:t>… see </a:t>
              </a:r>
              <a:r>
                <a:rPr lang="en-US" sz="900" dirty="0" smtClean="0">
                  <a:solidFill>
                    <a:prstClr val="black"/>
                  </a:solidFill>
                  <a:latin typeface="Candara" panose="020E0502030303020204" pitchFamily="34" charset="0"/>
                  <a:cs typeface="Arial" pitchFamily="34" charset="0"/>
                </a:rPr>
                <a:t>more</a:t>
              </a:r>
              <a:endParaRPr lang="en-US" sz="1000" dirty="0">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Chemistry</a:t>
              </a:r>
            </a:p>
            <a:p>
              <a:pPr>
                <a:spcBef>
                  <a:spcPts val="600"/>
                </a:spcBef>
              </a:pPr>
              <a:r>
                <a:rPr lang="en-US" sz="1000" b="1" dirty="0" smtClean="0">
                  <a:solidFill>
                    <a:srgbClr val="0000FF"/>
                  </a:solidFill>
                  <a:latin typeface="Candara" panose="020E0502030303020204" pitchFamily="34" charset="0"/>
                  <a:cs typeface="Arial" pitchFamily="34" charset="0"/>
                </a:rPr>
                <a:t>Geology</a:t>
              </a:r>
            </a:p>
            <a:p>
              <a:pPr>
                <a:spcBef>
                  <a:spcPts val="600"/>
                </a:spcBef>
              </a:pPr>
              <a:r>
                <a:rPr lang="en-US" sz="1000" b="1" dirty="0" smtClean="0">
                  <a:solidFill>
                    <a:srgbClr val="0000FF"/>
                  </a:solidFill>
                  <a:latin typeface="Candara" panose="020E0502030303020204" pitchFamily="34" charset="0"/>
                  <a:cs typeface="Arial" pitchFamily="34" charset="0"/>
                </a:rPr>
                <a:t>Mathematics</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Information Tech. </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Environmental Sc.</a:t>
              </a:r>
              <a:endParaRPr lang="en-US" sz="1000" b="1" dirty="0">
                <a:solidFill>
                  <a:srgbClr val="0000FF"/>
                </a:solidFill>
                <a:latin typeface="Candara" panose="020E0502030303020204" pitchFamily="34" charset="0"/>
                <a:cs typeface="Arial" pitchFamily="34" charset="0"/>
              </a:endParaRPr>
            </a:p>
            <a:p>
              <a:pPr>
                <a:spcBef>
                  <a:spcPts val="600"/>
                </a:spcBef>
              </a:pPr>
              <a:r>
                <a:rPr lang="en-US" sz="1000" b="1" dirty="0" smtClean="0">
                  <a:solidFill>
                    <a:srgbClr val="0000FF"/>
                  </a:solidFill>
                  <a:latin typeface="Candara" panose="020E0502030303020204" pitchFamily="34" charset="0"/>
                  <a:cs typeface="Arial" pitchFamily="34" charset="0"/>
                </a:rPr>
                <a:t>Engineering</a:t>
              </a:r>
            </a:p>
          </p:txBody>
        </p:sp>
        <p:sp>
          <p:nvSpPr>
            <p:cNvPr id="18" name="TextBox 17"/>
            <p:cNvSpPr txBox="1"/>
            <p:nvPr/>
          </p:nvSpPr>
          <p:spPr>
            <a:xfrm>
              <a:off x="1447800" y="3397746"/>
              <a:ext cx="1479947" cy="3231654"/>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Medicine</a:t>
              </a:r>
            </a:p>
            <a:p>
              <a:r>
                <a:rPr lang="en-US" sz="900" dirty="0">
                  <a:latin typeface="Candara" panose="020E0502030303020204" pitchFamily="34" charset="0"/>
                  <a:cs typeface="Arial" pitchFamily="34" charset="0"/>
                </a:rPr>
                <a:t>Cardiology</a:t>
              </a:r>
            </a:p>
            <a:p>
              <a:r>
                <a:rPr lang="en-US" sz="900" dirty="0">
                  <a:latin typeface="Candara" panose="020E0502030303020204" pitchFamily="34" charset="0"/>
                  <a:cs typeface="Arial" pitchFamily="34" charset="0"/>
                </a:rPr>
                <a:t>Orthopedics</a:t>
              </a:r>
            </a:p>
            <a:p>
              <a:r>
                <a:rPr lang="en-US" sz="900" u="sng" dirty="0" smtClean="0">
                  <a:latin typeface="Candara" panose="020E0502030303020204" pitchFamily="34" charset="0"/>
                  <a:cs typeface="Arial" pitchFamily="34" charset="0"/>
                </a:rPr>
                <a:t>Neurosciences</a:t>
              </a:r>
              <a:endParaRPr lang="en-US" sz="900" u="sng"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Ophthalmology</a:t>
              </a:r>
            </a:p>
            <a:p>
              <a:r>
                <a:rPr lang="en-US" sz="900" dirty="0" smtClean="0">
                  <a:latin typeface="Candara" panose="020E0502030303020204" pitchFamily="34" charset="0"/>
                  <a:cs typeface="Arial" pitchFamily="34" charset="0"/>
                </a:rPr>
                <a:t>Physical Therapy</a:t>
              </a:r>
            </a:p>
            <a:p>
              <a:r>
                <a:rPr lang="en-US" sz="900" dirty="0" smtClean="0">
                  <a:latin typeface="Candara" panose="020E0502030303020204" pitchFamily="34" charset="0"/>
                  <a:cs typeface="Arial" pitchFamily="34" charset="0"/>
                </a:rPr>
                <a:t>Urology</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solidFill>
                    <a:srgbClr val="0000FF"/>
                  </a:solidFill>
                  <a:latin typeface="Candara" panose="020E0502030303020204" pitchFamily="34" charset="0"/>
                  <a:cs typeface="Arial" pitchFamily="34" charset="0"/>
                </a:rPr>
                <a:t>Health Services</a:t>
              </a:r>
              <a:endParaRPr lang="en-US" sz="1000" dirty="0">
                <a:solidFill>
                  <a:srgbClr val="0000FF"/>
                </a:solidFill>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Health </a:t>
              </a:r>
              <a:r>
                <a:rPr lang="en-US" sz="900" dirty="0">
                  <a:latin typeface="Candara" panose="020E0502030303020204" pitchFamily="34" charset="0"/>
                  <a:cs typeface="Arial" pitchFamily="34" charset="0"/>
                </a:rPr>
                <a:t>Administration</a:t>
              </a:r>
            </a:p>
            <a:p>
              <a:r>
                <a:rPr lang="en-US" sz="900" dirty="0">
                  <a:latin typeface="Candara" panose="020E0502030303020204" pitchFamily="34" charset="0"/>
                  <a:cs typeface="Arial" pitchFamily="34" charset="0"/>
                </a:rPr>
                <a:t>Health </a:t>
              </a:r>
              <a:r>
                <a:rPr lang="en-US" sz="900" dirty="0" smtClean="0">
                  <a:latin typeface="Candara" panose="020E0502030303020204" pitchFamily="34" charset="0"/>
                  <a:cs typeface="Arial" pitchFamily="34" charset="0"/>
                </a:rPr>
                <a:t>Insurance</a:t>
              </a:r>
            </a:p>
            <a:p>
              <a:endParaRPr lang="en-US" sz="1000" dirty="0" smtClean="0">
                <a:latin typeface="Candara" panose="020E0502030303020204" pitchFamily="34" charset="0"/>
              </a:endParaRPr>
            </a:p>
            <a:p>
              <a:r>
                <a:rPr lang="en-US" sz="1000" b="1" dirty="0" smtClean="0">
                  <a:solidFill>
                    <a:srgbClr val="0000FF"/>
                  </a:solidFill>
                  <a:latin typeface="Candara" panose="020E0502030303020204" pitchFamily="34" charset="0"/>
                </a:rPr>
                <a:t>Social Sciences</a:t>
              </a:r>
            </a:p>
            <a:p>
              <a:r>
                <a:rPr lang="en-US" sz="900" dirty="0" smtClean="0">
                  <a:latin typeface="Candara" panose="020E0502030303020204" pitchFamily="34" charset="0"/>
                </a:rPr>
                <a:t>Sociology</a:t>
              </a:r>
            </a:p>
            <a:p>
              <a:r>
                <a:rPr lang="en-US" sz="900" dirty="0" smtClean="0">
                  <a:latin typeface="Candara" panose="020E0502030303020204" pitchFamily="34" charset="0"/>
                </a:rPr>
                <a:t>Disability Issues</a:t>
              </a:r>
            </a:p>
            <a:p>
              <a:r>
                <a:rPr lang="en-US" sz="900" dirty="0" smtClean="0">
                  <a:latin typeface="Candara" panose="020E0502030303020204" pitchFamily="34" charset="0"/>
                </a:rPr>
                <a:t>Poverty Issues</a:t>
              </a:r>
            </a:p>
            <a:p>
              <a:r>
                <a:rPr lang="en-US" sz="900" dirty="0" smtClean="0">
                  <a:latin typeface="Candara" panose="020E0502030303020204" pitchFamily="34" charset="0"/>
                </a:rPr>
                <a:t>see </a:t>
              </a:r>
              <a:r>
                <a:rPr lang="en-US" sz="900" dirty="0">
                  <a:latin typeface="Candara" panose="020E0502030303020204" pitchFamily="34" charset="0"/>
                </a:rPr>
                <a:t>more </a:t>
              </a:r>
            </a:p>
            <a:p>
              <a:pPr>
                <a:spcBef>
                  <a:spcPts val="600"/>
                </a:spcBef>
              </a:pPr>
              <a:r>
                <a:rPr lang="en-US" sz="1000" b="1" dirty="0">
                  <a:solidFill>
                    <a:srgbClr val="0000FF"/>
                  </a:solidFill>
                  <a:latin typeface="Candara" panose="020E0502030303020204" pitchFamily="34" charset="0"/>
                  <a:cs typeface="Arial" pitchFamily="34" charset="0"/>
                </a:rPr>
                <a:t>Education</a:t>
              </a:r>
            </a:p>
            <a:p>
              <a:r>
                <a:rPr lang="en-US" sz="900" dirty="0">
                  <a:latin typeface="Candara" panose="020E0502030303020204" pitchFamily="34" charset="0"/>
                  <a:cs typeface="Arial" pitchFamily="34" charset="0"/>
                </a:rPr>
                <a:t>Early </a:t>
              </a:r>
              <a:r>
                <a:rPr lang="en-US" sz="900" dirty="0" smtClean="0">
                  <a:latin typeface="Candara" panose="020E0502030303020204" pitchFamily="34" charset="0"/>
                  <a:cs typeface="Arial" pitchFamily="34" charset="0"/>
                </a:rPr>
                <a:t>childhood</a:t>
              </a:r>
            </a:p>
            <a:p>
              <a:r>
                <a:rPr lang="en-US" sz="900" dirty="0" smtClean="0">
                  <a:latin typeface="Candara" panose="020E0502030303020204" pitchFamily="34" charset="0"/>
                  <a:cs typeface="Arial" pitchFamily="34" charset="0"/>
                </a:rPr>
                <a:t>Primary School</a:t>
              </a:r>
            </a:p>
            <a:p>
              <a:r>
                <a:rPr lang="en-US" sz="900" dirty="0" smtClean="0">
                  <a:latin typeface="Candara" panose="020E0502030303020204" pitchFamily="34" charset="0"/>
                  <a:cs typeface="Arial" pitchFamily="34" charset="0"/>
                </a:rPr>
                <a:t>Higher Education</a:t>
              </a:r>
            </a:p>
          </p:txBody>
        </p:sp>
        <p:sp>
          <p:nvSpPr>
            <p:cNvPr id="19" name="TextBox 18"/>
            <p:cNvSpPr txBox="1"/>
            <p:nvPr/>
          </p:nvSpPr>
          <p:spPr>
            <a:xfrm>
              <a:off x="2819400" y="3397746"/>
              <a:ext cx="1591920" cy="3216265"/>
            </a:xfrm>
            <a:prstGeom prst="rect">
              <a:avLst/>
            </a:prstGeom>
            <a:noFill/>
          </p:spPr>
          <p:txBody>
            <a:bodyPr wrap="square" rtlCol="0">
              <a:spAutoFit/>
            </a:bodyPr>
            <a:lstStyle/>
            <a:p>
              <a:r>
                <a:rPr lang="en-US" sz="1000" b="1" dirty="0">
                  <a:latin typeface="Candara" panose="020E0502030303020204" pitchFamily="34" charset="0"/>
                  <a:cs typeface="Arial" pitchFamily="34" charset="0"/>
                </a:rPr>
                <a:t>Economics</a:t>
              </a:r>
            </a:p>
            <a:p>
              <a:r>
                <a:rPr lang="en-US" sz="900" dirty="0">
                  <a:latin typeface="Candara" panose="020E0502030303020204" pitchFamily="34" charset="0"/>
                  <a:cs typeface="Arial" pitchFamily="34" charset="0"/>
                </a:rPr>
                <a:t>Macro-economics</a:t>
              </a:r>
            </a:p>
            <a:p>
              <a:r>
                <a:rPr lang="en-US" sz="900" dirty="0" smtClean="0">
                  <a:latin typeface="Candara" panose="020E0502030303020204" pitchFamily="34" charset="0"/>
                  <a:cs typeface="Arial" pitchFamily="34" charset="0"/>
                </a:rPr>
                <a:t>Micro-economics</a:t>
              </a:r>
            </a:p>
            <a:p>
              <a:r>
                <a:rPr lang="en-US" sz="900" dirty="0" smtClean="0">
                  <a:latin typeface="Candara" panose="020E0502030303020204" pitchFamily="34" charset="0"/>
                  <a:cs typeface="Arial" pitchFamily="34" charset="0"/>
                </a:rPr>
                <a:t>Commerce &amp; Trade</a:t>
              </a:r>
              <a:endParaRPr lang="en-US" sz="900" dirty="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see more …</a:t>
              </a:r>
              <a:endParaRPr lang="en-US" sz="900" b="1" dirty="0">
                <a:latin typeface="Candara" panose="020E0502030303020204" pitchFamily="34" charset="0"/>
                <a:cs typeface="Arial" pitchFamily="34" charset="0"/>
              </a:endParaRPr>
            </a:p>
            <a:p>
              <a:pPr>
                <a:spcBef>
                  <a:spcPts val="600"/>
                </a:spcBef>
              </a:pPr>
              <a:r>
                <a:rPr lang="en-US" sz="1000" b="1" dirty="0">
                  <a:latin typeface="Candara" panose="020E0502030303020204" pitchFamily="34" charset="0"/>
                  <a:cs typeface="Arial" pitchFamily="34" charset="0"/>
                </a:rPr>
                <a:t>Business &amp; Management</a:t>
              </a:r>
            </a:p>
            <a:p>
              <a:r>
                <a:rPr lang="en-US" sz="900" dirty="0">
                  <a:latin typeface="Candara" panose="020E0502030303020204" pitchFamily="34" charset="0"/>
                  <a:cs typeface="Arial" pitchFamily="34" charset="0"/>
                </a:rPr>
                <a:t>Management</a:t>
              </a:r>
            </a:p>
            <a:p>
              <a:r>
                <a:rPr lang="en-US" sz="900" dirty="0">
                  <a:latin typeface="Candara" panose="020E0502030303020204" pitchFamily="34" charset="0"/>
                  <a:cs typeface="Arial" pitchFamily="34" charset="0"/>
                </a:rPr>
                <a:t>Accounting</a:t>
              </a:r>
            </a:p>
            <a:p>
              <a:r>
                <a:rPr lang="en-US" sz="900" dirty="0" smtClean="0">
                  <a:solidFill>
                    <a:srgbClr val="0000FF"/>
                  </a:solidFill>
                  <a:latin typeface="Candara" panose="020E0502030303020204" pitchFamily="34" charset="0"/>
                  <a:cs typeface="Arial" pitchFamily="34" charset="0"/>
                </a:rPr>
                <a:t>Taxation</a:t>
              </a:r>
              <a:endParaRPr lang="en-US" sz="900" b="1" dirty="0">
                <a:solidFill>
                  <a:srgbClr val="0000FF"/>
                </a:solidFill>
                <a:latin typeface="Candara" panose="020E0502030303020204" pitchFamily="34" charset="0"/>
                <a:cs typeface="Arial" pitchFamily="34" charset="0"/>
              </a:endParaRPr>
            </a:p>
            <a:p>
              <a:pPr>
                <a:spcBef>
                  <a:spcPts val="600"/>
                </a:spcBef>
              </a:pPr>
              <a:r>
                <a:rPr lang="en-US" sz="1000" b="1" dirty="0">
                  <a:solidFill>
                    <a:srgbClr val="0000FF"/>
                  </a:solidFill>
                  <a:latin typeface="Candara" panose="020E0502030303020204" pitchFamily="34" charset="0"/>
                  <a:cs typeface="Arial" pitchFamily="34" charset="0"/>
                </a:rPr>
                <a:t>Finance &amp; Investing</a:t>
              </a:r>
            </a:p>
            <a:p>
              <a:r>
                <a:rPr lang="en-US" sz="1000" dirty="0">
                  <a:latin typeface="Candara" panose="020E0502030303020204" pitchFamily="34" charset="0"/>
                  <a:cs typeface="Arial" pitchFamily="34" charset="0"/>
                </a:rPr>
                <a:t>Venture capital</a:t>
              </a:r>
            </a:p>
            <a:p>
              <a:r>
                <a:rPr lang="en-US" sz="1000" dirty="0">
                  <a:latin typeface="Candara" panose="020E0502030303020204" pitchFamily="34" charset="0"/>
                  <a:cs typeface="Arial" pitchFamily="34" charset="0"/>
                </a:rPr>
                <a:t>Securities Trading</a:t>
              </a:r>
            </a:p>
            <a:p>
              <a:r>
                <a:rPr lang="en-US" sz="1000" dirty="0" smtClean="0">
                  <a:latin typeface="Candara" panose="020E0502030303020204" pitchFamily="34" charset="0"/>
                  <a:cs typeface="Arial" pitchFamily="34" charset="0"/>
                </a:rPr>
                <a:t>Mutual Funds</a:t>
              </a:r>
            </a:p>
            <a:p>
              <a:r>
                <a:rPr lang="en-US" sz="1000" dirty="0" smtClean="0">
                  <a:latin typeface="Candara" panose="020E0502030303020204" pitchFamily="34" charset="0"/>
                  <a:cs typeface="Arial" pitchFamily="34" charset="0"/>
                </a:rPr>
                <a:t>Banking</a:t>
              </a:r>
            </a:p>
            <a:p>
              <a:endParaRPr lang="en-US" sz="1000" b="1" dirty="0" smtClean="0">
                <a:latin typeface="Candara" panose="020E0502030303020204" pitchFamily="34" charset="0"/>
                <a:cs typeface="Arial" pitchFamily="34" charset="0"/>
              </a:endParaRPr>
            </a:p>
            <a:p>
              <a:r>
                <a:rPr lang="en-US" sz="1000" b="1" dirty="0" smtClean="0">
                  <a:solidFill>
                    <a:srgbClr val="0000FF"/>
                  </a:solidFill>
                  <a:latin typeface="Candara" panose="020E0502030303020204" pitchFamily="34" charset="0"/>
                  <a:cs typeface="Arial" pitchFamily="34" charset="0"/>
                </a:rPr>
                <a:t>Insurance </a:t>
              </a:r>
              <a:r>
                <a:rPr lang="en-US" sz="1000" b="1" dirty="0">
                  <a:solidFill>
                    <a:srgbClr val="0000FF"/>
                  </a:solidFill>
                  <a:latin typeface="Candara" panose="020E0502030303020204" pitchFamily="34" charset="0"/>
                  <a:cs typeface="Arial" pitchFamily="34" charset="0"/>
                </a:rPr>
                <a:t>Services</a:t>
              </a:r>
            </a:p>
            <a:p>
              <a:r>
                <a:rPr lang="en-US" sz="1000" dirty="0">
                  <a:latin typeface="Candara" panose="020E0502030303020204" pitchFamily="34" charset="0"/>
                  <a:cs typeface="Arial" pitchFamily="34" charset="0"/>
                </a:rPr>
                <a:t>Home insurance</a:t>
              </a:r>
            </a:p>
            <a:p>
              <a:r>
                <a:rPr lang="en-US" sz="1000" dirty="0">
                  <a:latin typeface="Candara" panose="020E0502030303020204" pitchFamily="34" charset="0"/>
                  <a:cs typeface="Arial" pitchFamily="34" charset="0"/>
                </a:rPr>
                <a:t>Business insurance</a:t>
              </a:r>
            </a:p>
            <a:p>
              <a:r>
                <a:rPr lang="en-US" sz="1000" dirty="0">
                  <a:latin typeface="Candara" panose="020E0502030303020204" pitchFamily="34" charset="0"/>
                  <a:cs typeface="Arial" pitchFamily="34" charset="0"/>
                </a:rPr>
                <a:t>Health Insurance</a:t>
              </a:r>
            </a:p>
            <a:p>
              <a:r>
                <a:rPr lang="en-US" sz="1000" dirty="0">
                  <a:latin typeface="Candara" panose="020E0502030303020204" pitchFamily="34" charset="0"/>
                  <a:cs typeface="Arial" pitchFamily="34" charset="0"/>
                </a:rPr>
                <a:t>Auto </a:t>
              </a:r>
              <a:r>
                <a:rPr lang="en-US" sz="1000" dirty="0" smtClean="0">
                  <a:latin typeface="Candara" panose="020E0502030303020204" pitchFamily="34" charset="0"/>
                  <a:cs typeface="Arial" pitchFamily="34" charset="0"/>
                </a:rPr>
                <a:t>insurance</a:t>
              </a:r>
            </a:p>
          </p:txBody>
        </p:sp>
        <p:sp>
          <p:nvSpPr>
            <p:cNvPr id="20" name="TextBox 19"/>
            <p:cNvSpPr txBox="1"/>
            <p:nvPr/>
          </p:nvSpPr>
          <p:spPr>
            <a:xfrm>
              <a:off x="6057932" y="3397746"/>
              <a:ext cx="1790668" cy="3154710"/>
            </a:xfrm>
            <a:prstGeom prst="rect">
              <a:avLst/>
            </a:prstGeom>
            <a:noFill/>
          </p:spPr>
          <p:txBody>
            <a:bodyPr wrap="square" rtlCol="0">
              <a:spAutoFit/>
            </a:bodyPr>
            <a:lstStyle/>
            <a:p>
              <a:r>
                <a:rPr lang="en-US" sz="1000" b="1" dirty="0">
                  <a:solidFill>
                    <a:srgbClr val="0000FF"/>
                  </a:solidFill>
                  <a:latin typeface="Candara" panose="020E0502030303020204" pitchFamily="34" charset="0"/>
                  <a:cs typeface="Arial" pitchFamily="34" charset="0"/>
                </a:rPr>
                <a:t>Government &amp; Admin.</a:t>
              </a:r>
              <a:endParaRPr lang="en-US" sz="1000" dirty="0">
                <a:solidFill>
                  <a:srgbClr val="0000FF"/>
                </a:solidFill>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Contracting </a:t>
              </a:r>
            </a:p>
            <a:p>
              <a:r>
                <a:rPr lang="en-US" sz="900" dirty="0" smtClean="0">
                  <a:latin typeface="Candara" panose="020E0502030303020204" pitchFamily="34" charset="0"/>
                  <a:cs typeface="Arial" pitchFamily="34" charset="0"/>
                </a:rPr>
                <a:t>Procurement</a:t>
              </a:r>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Aviation Policies</a:t>
              </a:r>
            </a:p>
            <a:p>
              <a:r>
                <a:rPr lang="en-US" sz="900" dirty="0">
                  <a:latin typeface="Candara" panose="020E0502030303020204" pitchFamily="34" charset="0"/>
                  <a:cs typeface="Arial" pitchFamily="34" charset="0"/>
                </a:rPr>
                <a:t>Telecommunications</a:t>
              </a:r>
            </a:p>
            <a:p>
              <a:r>
                <a:rPr lang="en-US" sz="900" dirty="0">
                  <a:latin typeface="Candara" panose="020E0502030303020204" pitchFamily="34" charset="0"/>
                  <a:cs typeface="Arial" pitchFamily="34" charset="0"/>
                </a:rPr>
                <a:t>Criminal Justice System</a:t>
              </a:r>
            </a:p>
            <a:p>
              <a:r>
                <a:rPr lang="en-US" sz="900" dirty="0">
                  <a:latin typeface="Candara" panose="020E0502030303020204" pitchFamily="34" charset="0"/>
                  <a:cs typeface="Arial" pitchFamily="34" charset="0"/>
                </a:rPr>
                <a:t>Energy </a:t>
              </a:r>
              <a:r>
                <a:rPr lang="en-US" sz="900" dirty="0" smtClean="0">
                  <a:latin typeface="Candara" panose="020E0502030303020204" pitchFamily="34" charset="0"/>
                  <a:cs typeface="Arial" pitchFamily="34" charset="0"/>
                </a:rPr>
                <a:t>Policy</a:t>
              </a:r>
            </a:p>
            <a:p>
              <a:r>
                <a:rPr lang="en-US" sz="900" dirty="0" smtClean="0">
                  <a:latin typeface="Candara" panose="020E0502030303020204" pitchFamily="34" charset="0"/>
                  <a:cs typeface="Arial" pitchFamily="34" charset="0"/>
                </a:rPr>
                <a:t>Law enforcement</a:t>
              </a:r>
            </a:p>
            <a:p>
              <a:r>
                <a:rPr lang="en-US" sz="900" dirty="0" smtClean="0">
                  <a:latin typeface="Candara" panose="020E0502030303020204" pitchFamily="34" charset="0"/>
                  <a:cs typeface="Arial" pitchFamily="34" charset="0"/>
                </a:rPr>
                <a:t>Local Governments</a:t>
              </a:r>
            </a:p>
            <a:p>
              <a:r>
                <a:rPr lang="en-US" sz="900" dirty="0" smtClean="0">
                  <a:latin typeface="Candara" panose="020E0502030303020204" pitchFamily="34" charset="0"/>
                  <a:cs typeface="Arial" pitchFamily="34" charset="0"/>
                </a:rPr>
                <a:t>Environmental Policy</a:t>
              </a:r>
            </a:p>
            <a:p>
              <a:r>
                <a:rPr lang="en-US" sz="900" dirty="0">
                  <a:latin typeface="Candara" panose="020E0502030303020204" pitchFamily="34" charset="0"/>
                  <a:cs typeface="Arial" pitchFamily="34" charset="0"/>
                </a:rPr>
                <a:t>Federal Trade Commission</a:t>
              </a:r>
            </a:p>
            <a:p>
              <a:r>
                <a:rPr lang="en-US" sz="900" dirty="0">
                  <a:latin typeface="Candara" panose="020E0502030303020204" pitchFamily="34" charset="0"/>
                  <a:cs typeface="Arial" pitchFamily="34" charset="0"/>
                </a:rPr>
                <a:t>Commerce</a:t>
              </a:r>
            </a:p>
            <a:p>
              <a:r>
                <a:rPr lang="en-US" sz="900" dirty="0">
                  <a:latin typeface="Candara" panose="020E0502030303020204" pitchFamily="34" charset="0"/>
                  <a:cs typeface="Arial" pitchFamily="34" charset="0"/>
                </a:rPr>
                <a:t>Diplomacy</a:t>
              </a:r>
            </a:p>
            <a:p>
              <a:endParaRPr lang="en-US" sz="900" dirty="0">
                <a:latin typeface="Candara" panose="020E0502030303020204" pitchFamily="34" charset="0"/>
                <a:cs typeface="Arial" pitchFamily="34" charset="0"/>
              </a:endParaRPr>
            </a:p>
            <a:p>
              <a:r>
                <a:rPr lang="en-US" sz="900" dirty="0">
                  <a:latin typeface="Candara" panose="020E0502030303020204" pitchFamily="34" charset="0"/>
                  <a:cs typeface="Arial" pitchFamily="34" charset="0"/>
                </a:rPr>
                <a:t>Australia</a:t>
              </a:r>
            </a:p>
            <a:p>
              <a:r>
                <a:rPr lang="en-US" sz="900" dirty="0">
                  <a:latin typeface="Candara" panose="020E0502030303020204" pitchFamily="34" charset="0"/>
                  <a:cs typeface="Arial" pitchFamily="34" charset="0"/>
                </a:rPr>
                <a:t>Brazil</a:t>
              </a:r>
            </a:p>
            <a:p>
              <a:r>
                <a:rPr lang="en-US" sz="900" dirty="0">
                  <a:latin typeface="Candara" panose="020E0502030303020204" pitchFamily="34" charset="0"/>
                  <a:cs typeface="Arial" pitchFamily="34" charset="0"/>
                </a:rPr>
                <a:t>China</a:t>
              </a:r>
            </a:p>
            <a:p>
              <a:r>
                <a:rPr lang="en-US" sz="900" dirty="0">
                  <a:latin typeface="Candara" panose="020E0502030303020204" pitchFamily="34" charset="0"/>
                  <a:cs typeface="Arial" pitchFamily="34" charset="0"/>
                </a:rPr>
                <a:t>Columbia</a:t>
              </a:r>
            </a:p>
            <a:p>
              <a:r>
                <a:rPr lang="en-US" sz="900" dirty="0">
                  <a:latin typeface="Candara" panose="020E0502030303020204" pitchFamily="34" charset="0"/>
                  <a:cs typeface="Arial" pitchFamily="34" charset="0"/>
                </a:rPr>
                <a:t>India</a:t>
              </a:r>
            </a:p>
            <a:p>
              <a:r>
                <a:rPr lang="en-US" sz="900" dirty="0">
                  <a:latin typeface="Candara" panose="020E0502030303020204" pitchFamily="34" charset="0"/>
                  <a:cs typeface="Arial" pitchFamily="34" charset="0"/>
                </a:rPr>
                <a:t>Indonesia</a:t>
              </a:r>
            </a:p>
            <a:p>
              <a:r>
                <a:rPr lang="en-US" sz="900" dirty="0">
                  <a:latin typeface="Candara" panose="020E0502030303020204" pitchFamily="34" charset="0"/>
                  <a:cs typeface="Arial" pitchFamily="34" charset="0"/>
                </a:rPr>
                <a:t>Nigeria</a:t>
              </a:r>
            </a:p>
            <a:p>
              <a:r>
                <a:rPr lang="en-US" sz="900" dirty="0">
                  <a:latin typeface="Candara" panose="020E0502030303020204" pitchFamily="34" charset="0"/>
                  <a:cs typeface="Arial" pitchFamily="34" charset="0"/>
                </a:rPr>
                <a:t>Russia</a:t>
              </a:r>
            </a:p>
          </p:txBody>
        </p:sp>
        <p:sp>
          <p:nvSpPr>
            <p:cNvPr id="21" name="TextBox 20"/>
            <p:cNvSpPr txBox="1"/>
            <p:nvPr/>
          </p:nvSpPr>
          <p:spPr>
            <a:xfrm>
              <a:off x="4490980" y="3397746"/>
              <a:ext cx="1452620" cy="3216265"/>
            </a:xfrm>
            <a:prstGeom prst="rect">
              <a:avLst/>
            </a:prstGeom>
            <a:noFill/>
          </p:spPr>
          <p:txBody>
            <a:bodyPr wrap="square" rtlCol="0">
              <a:spAutoFit/>
            </a:bodyPr>
            <a:lstStyle/>
            <a:p>
              <a:r>
                <a:rPr lang="en-US" sz="1000" b="1" dirty="0">
                  <a:solidFill>
                    <a:srgbClr val="0000FF"/>
                  </a:solidFill>
                </a:rPr>
                <a:t>Professional </a:t>
              </a:r>
              <a:r>
                <a:rPr lang="en-US" sz="1000" b="1" dirty="0" smtClean="0">
                  <a:solidFill>
                    <a:srgbClr val="0000FF"/>
                  </a:solidFill>
                </a:rPr>
                <a:t>Fields</a:t>
              </a:r>
              <a:endParaRPr lang="en-US" sz="1000" dirty="0" smtClean="0">
                <a:solidFill>
                  <a:srgbClr val="0000FF"/>
                </a:solidFill>
              </a:endParaRPr>
            </a:p>
            <a:p>
              <a:r>
                <a:rPr lang="en-US" sz="1000" dirty="0" smtClean="0"/>
                <a:t>Hotels &amp; Hospitality</a:t>
              </a:r>
            </a:p>
            <a:p>
              <a:r>
                <a:rPr lang="en-US" sz="1000" dirty="0" smtClean="0"/>
                <a:t>Airlines Service</a:t>
              </a:r>
            </a:p>
            <a:p>
              <a:r>
                <a:rPr lang="en-US" sz="1000" dirty="0" smtClean="0"/>
                <a:t>Property management</a:t>
              </a:r>
            </a:p>
            <a:p>
              <a:r>
                <a:rPr lang="en-US" sz="1000" dirty="0" smtClean="0"/>
                <a:t>Land management</a:t>
              </a:r>
            </a:p>
            <a:p>
              <a:r>
                <a:rPr lang="en-US" sz="1000" dirty="0" smtClean="0"/>
                <a:t>Transportation</a:t>
              </a:r>
            </a:p>
            <a:p>
              <a:r>
                <a:rPr lang="en-US" sz="1000" dirty="0" smtClean="0"/>
                <a:t>Shipping by sea</a:t>
              </a:r>
            </a:p>
            <a:p>
              <a:r>
                <a:rPr lang="en-US" sz="1000" dirty="0" smtClean="0"/>
                <a:t>Accounting</a:t>
              </a:r>
            </a:p>
            <a:p>
              <a:r>
                <a:rPr lang="en-US" sz="1000" dirty="0" smtClean="0"/>
                <a:t>Consulting services</a:t>
              </a:r>
            </a:p>
            <a:p>
              <a:r>
                <a:rPr lang="en-US" sz="1000" dirty="0" smtClean="0"/>
                <a:t>Personal training</a:t>
              </a:r>
            </a:p>
            <a:p>
              <a:r>
                <a:rPr lang="en-US" sz="1000" dirty="0" smtClean="0"/>
                <a:t>Public Relations</a:t>
              </a:r>
            </a:p>
            <a:p>
              <a:r>
                <a:rPr lang="en-US" sz="1000" dirty="0"/>
                <a:t>Restaurant </a:t>
              </a:r>
              <a:r>
                <a:rPr lang="en-US" sz="1000" dirty="0" smtClean="0"/>
                <a:t>services</a:t>
              </a:r>
            </a:p>
            <a:p>
              <a:r>
                <a:rPr lang="en-US" sz="1000" dirty="0" smtClean="0"/>
                <a:t>Food Processing</a:t>
              </a:r>
            </a:p>
            <a:p>
              <a:endParaRPr lang="en-US" sz="1000" b="1" dirty="0" smtClean="0">
                <a:latin typeface="Candara" panose="020E0502030303020204" pitchFamily="34" charset="0"/>
                <a:cs typeface="Arial" pitchFamily="34" charset="0"/>
              </a:endParaRPr>
            </a:p>
            <a:p>
              <a:r>
                <a:rPr lang="en-US" sz="900" b="1" dirty="0" smtClean="0">
                  <a:solidFill>
                    <a:srgbClr val="0000FF"/>
                  </a:solidFill>
                  <a:latin typeface="Candara" panose="020E0502030303020204" pitchFamily="34" charset="0"/>
                  <a:cs typeface="Arial" pitchFamily="34" charset="0"/>
                </a:rPr>
                <a:t>Professional </a:t>
              </a:r>
              <a:r>
                <a:rPr lang="en-US" sz="900" b="1" dirty="0">
                  <a:solidFill>
                    <a:srgbClr val="0000FF"/>
                  </a:solidFill>
                  <a:latin typeface="Candara" panose="020E0502030303020204" pitchFamily="34" charset="0"/>
                  <a:cs typeface="Arial" pitchFamily="34" charset="0"/>
                </a:rPr>
                <a:t>Training</a:t>
              </a:r>
            </a:p>
            <a:p>
              <a:r>
                <a:rPr lang="en-US" sz="900" dirty="0">
                  <a:latin typeface="Candara" panose="020E0502030303020204" pitchFamily="34" charset="0"/>
                  <a:cs typeface="Arial" pitchFamily="34" charset="0"/>
                </a:rPr>
                <a:t>Airplane Pilot Training</a:t>
              </a:r>
            </a:p>
            <a:p>
              <a:r>
                <a:rPr lang="en-US" sz="900" dirty="0">
                  <a:latin typeface="Candara" panose="020E0502030303020204" pitchFamily="34" charset="0"/>
                  <a:cs typeface="Arial" pitchFamily="34" charset="0"/>
                </a:rPr>
                <a:t>Firefighter </a:t>
              </a:r>
              <a:r>
                <a:rPr lang="en-US" sz="900" dirty="0" smtClean="0">
                  <a:latin typeface="Candara" panose="020E0502030303020204" pitchFamily="34" charset="0"/>
                  <a:cs typeface="Arial" pitchFamily="34" charset="0"/>
                </a:rPr>
                <a:t>Training</a:t>
              </a:r>
              <a:endParaRPr lang="en-US" sz="900" b="1" dirty="0" smtClean="0">
                <a:latin typeface="Candara" panose="020E0502030303020204" pitchFamily="34" charset="0"/>
                <a:cs typeface="Arial" pitchFamily="34" charset="0"/>
              </a:endParaRPr>
            </a:p>
            <a:p>
              <a:r>
                <a:rPr lang="en-US" sz="900" dirty="0" smtClean="0">
                  <a:latin typeface="Candara" panose="020E0502030303020204" pitchFamily="34" charset="0"/>
                  <a:cs typeface="Arial" pitchFamily="34" charset="0"/>
                </a:rPr>
                <a:t>Police Officer Training</a:t>
              </a:r>
            </a:p>
            <a:p>
              <a:r>
                <a:rPr lang="en-US" sz="900" dirty="0" smtClean="0">
                  <a:latin typeface="Candara" panose="020E0502030303020204" pitchFamily="34" charset="0"/>
                  <a:cs typeface="Arial" pitchFamily="34" charset="0"/>
                </a:rPr>
                <a:t>Airport Security</a:t>
              </a:r>
            </a:p>
            <a:p>
              <a:r>
                <a:rPr lang="en-US" sz="900" dirty="0" smtClean="0">
                  <a:latin typeface="Candara" panose="020E0502030303020204" pitchFamily="34" charset="0"/>
                  <a:cs typeface="Arial" pitchFamily="34" charset="0"/>
                </a:rPr>
                <a:t>Hazardous Materials</a:t>
              </a:r>
            </a:p>
            <a:p>
              <a:r>
                <a:rPr lang="en-US" sz="900" dirty="0" smtClean="0">
                  <a:latin typeface="Candara" panose="020E0502030303020204" pitchFamily="34" charset="0"/>
                  <a:cs typeface="Arial" pitchFamily="34" charset="0"/>
                </a:rPr>
                <a:t>Prison Guard Training</a:t>
              </a:r>
            </a:p>
          </p:txBody>
        </p:sp>
        <p:sp>
          <p:nvSpPr>
            <p:cNvPr id="24" name="TextBox 23"/>
            <p:cNvSpPr txBox="1"/>
            <p:nvPr/>
          </p:nvSpPr>
          <p:spPr>
            <a:xfrm>
              <a:off x="7790991" y="3397746"/>
              <a:ext cx="1276809" cy="3016210"/>
            </a:xfrm>
            <a:prstGeom prst="rect">
              <a:avLst/>
            </a:prstGeom>
            <a:noFill/>
          </p:spPr>
          <p:txBody>
            <a:bodyPr wrap="square" rtlCol="0">
              <a:spAutoFit/>
            </a:bodyPr>
            <a:lstStyle/>
            <a:p>
              <a:r>
                <a:rPr lang="en-US" sz="1000" b="1" dirty="0" smtClean="0">
                  <a:latin typeface="Candara" panose="020E0502030303020204" pitchFamily="34" charset="0"/>
                  <a:cs typeface="Arial" pitchFamily="34" charset="0"/>
                </a:rPr>
                <a:t>Games </a:t>
              </a:r>
              <a:r>
                <a:rPr lang="en-US" sz="1000" b="1" dirty="0">
                  <a:latin typeface="Candara" panose="020E0502030303020204" pitchFamily="34" charset="0"/>
                  <a:cs typeface="Arial" pitchFamily="34" charset="0"/>
                </a:rPr>
                <a:t>&amp; Sports</a:t>
              </a:r>
            </a:p>
            <a:p>
              <a:r>
                <a:rPr lang="en-US" sz="900" dirty="0">
                  <a:latin typeface="Candara" panose="020E0502030303020204" pitchFamily="34" charset="0"/>
                  <a:cs typeface="Arial" pitchFamily="34" charset="0"/>
                </a:rPr>
                <a:t>Chess </a:t>
              </a:r>
            </a:p>
            <a:p>
              <a:r>
                <a:rPr lang="en-US" sz="900" dirty="0">
                  <a:latin typeface="Candara" panose="020E0502030303020204" pitchFamily="34" charset="0"/>
                  <a:cs typeface="Arial" pitchFamily="34" charset="0"/>
                </a:rPr>
                <a:t>Bridge </a:t>
              </a:r>
            </a:p>
            <a:p>
              <a:r>
                <a:rPr lang="en-US" sz="900" dirty="0">
                  <a:latin typeface="Candara" panose="020E0502030303020204" pitchFamily="34" charset="0"/>
                  <a:cs typeface="Arial" pitchFamily="34" charset="0"/>
                </a:rPr>
                <a:t>Football</a:t>
              </a:r>
            </a:p>
            <a:p>
              <a:r>
                <a:rPr lang="en-US" sz="900" dirty="0">
                  <a:latin typeface="Candara" panose="020E0502030303020204" pitchFamily="34" charset="0"/>
                  <a:cs typeface="Arial" pitchFamily="34" charset="0"/>
                </a:rPr>
                <a:t>Soccer</a:t>
              </a:r>
            </a:p>
            <a:p>
              <a:r>
                <a:rPr lang="en-US" sz="900" dirty="0" smtClean="0">
                  <a:latin typeface="Candara" panose="020E0502030303020204" pitchFamily="34" charset="0"/>
                  <a:cs typeface="Arial" pitchFamily="34" charset="0"/>
                </a:rPr>
                <a:t>Baseball</a:t>
              </a:r>
            </a:p>
            <a:p>
              <a:endParaRPr lang="en-US" sz="900" b="1" dirty="0" smtClean="0">
                <a:latin typeface="Candara" panose="020E0502030303020204" pitchFamily="34" charset="0"/>
                <a:cs typeface="Arial" pitchFamily="34" charset="0"/>
              </a:endParaRPr>
            </a:p>
            <a:p>
              <a:r>
                <a:rPr lang="en-US" sz="1000" b="1" dirty="0" smtClean="0">
                  <a:solidFill>
                    <a:srgbClr val="0000FF"/>
                  </a:solidFill>
                  <a:latin typeface="Candara" panose="020E0502030303020204" pitchFamily="34" charset="0"/>
                  <a:cs typeface="Arial" pitchFamily="34" charset="0"/>
                </a:rPr>
                <a:t>Computer Games</a:t>
              </a:r>
            </a:p>
            <a:p>
              <a:endParaRPr lang="en-US" sz="900" dirty="0">
                <a:latin typeface="Candara" panose="020E0502030303020204" pitchFamily="34" charset="0"/>
                <a:cs typeface="Arial" pitchFamily="34" charset="0"/>
              </a:endParaRPr>
            </a:p>
            <a:p>
              <a:pPr lvl="0">
                <a:spcBef>
                  <a:spcPts val="600"/>
                </a:spcBef>
              </a:pPr>
              <a:r>
                <a:rPr lang="en-US" sz="900" b="1" dirty="0">
                  <a:solidFill>
                    <a:prstClr val="black"/>
                  </a:solidFill>
                  <a:latin typeface="Candara" panose="020E0502030303020204" pitchFamily="34" charset="0"/>
                  <a:cs typeface="Arial" pitchFamily="34" charset="0"/>
                </a:rPr>
                <a:t>History </a:t>
              </a:r>
            </a:p>
            <a:p>
              <a:pPr lvl="0">
                <a:spcBef>
                  <a:spcPts val="600"/>
                </a:spcBef>
              </a:pPr>
              <a:r>
                <a:rPr lang="en-US" sz="900" b="1" dirty="0">
                  <a:solidFill>
                    <a:srgbClr val="0000FF"/>
                  </a:solidFill>
                  <a:latin typeface="Candara" panose="020E0502030303020204" pitchFamily="34" charset="0"/>
                  <a:cs typeface="Arial" pitchFamily="34" charset="0"/>
                </a:rPr>
                <a:t>Anthropology</a:t>
              </a:r>
            </a:p>
            <a:p>
              <a:pPr lvl="0">
                <a:spcBef>
                  <a:spcPts val="600"/>
                </a:spcBef>
              </a:pPr>
              <a:r>
                <a:rPr lang="en-US" sz="900" b="1" dirty="0" smtClean="0">
                  <a:solidFill>
                    <a:srgbClr val="0000FF"/>
                  </a:solidFill>
                  <a:latin typeface="Candara" panose="020E0502030303020204" pitchFamily="34" charset="0"/>
                  <a:cs typeface="Arial" pitchFamily="34" charset="0"/>
                </a:rPr>
                <a:t>Archeology</a:t>
              </a:r>
            </a:p>
            <a:p>
              <a:pPr>
                <a:spcBef>
                  <a:spcPts val="600"/>
                </a:spcBef>
              </a:pPr>
              <a:r>
                <a:rPr lang="en-US" sz="900" b="1" dirty="0" smtClean="0">
                  <a:solidFill>
                    <a:srgbClr val="0000FF"/>
                  </a:solidFill>
                  <a:latin typeface="Candara" panose="020E0502030303020204" pitchFamily="34" charset="0"/>
                  <a:cs typeface="Arial" pitchFamily="34" charset="0"/>
                </a:rPr>
                <a:t>Philosophy</a:t>
              </a:r>
              <a:endParaRPr lang="en-US" sz="900" b="1" dirty="0">
                <a:solidFill>
                  <a:srgbClr val="0000FF"/>
                </a:solidFill>
                <a:latin typeface="Candara" panose="020E0502030303020204" pitchFamily="34" charset="0"/>
                <a:cs typeface="Arial" pitchFamily="34" charset="0"/>
              </a:endParaRPr>
            </a:p>
            <a:p>
              <a:pPr>
                <a:spcBef>
                  <a:spcPts val="600"/>
                </a:spcBef>
              </a:pPr>
              <a:r>
                <a:rPr lang="en-US" sz="900" b="1" dirty="0">
                  <a:solidFill>
                    <a:srgbClr val="0000FF"/>
                  </a:solidFill>
                  <a:latin typeface="Candara" panose="020E0502030303020204" pitchFamily="34" charset="0"/>
                  <a:cs typeface="Arial" pitchFamily="34" charset="0"/>
                </a:rPr>
                <a:t>Writing</a:t>
              </a:r>
            </a:p>
            <a:p>
              <a:pPr>
                <a:spcBef>
                  <a:spcPts val="600"/>
                </a:spcBef>
              </a:pPr>
              <a:r>
                <a:rPr lang="en-US" sz="900" b="1" dirty="0">
                  <a:solidFill>
                    <a:srgbClr val="0000FF"/>
                  </a:solidFill>
                  <a:latin typeface="Candara" panose="020E0502030303020204" pitchFamily="34" charset="0"/>
                  <a:cs typeface="Arial" pitchFamily="34" charset="0"/>
                </a:rPr>
                <a:t>Music</a:t>
              </a:r>
            </a:p>
            <a:p>
              <a:pPr lvl="0">
                <a:spcBef>
                  <a:spcPts val="600"/>
                </a:spcBef>
              </a:pPr>
              <a:r>
                <a:rPr lang="en-US" sz="900" b="1" dirty="0">
                  <a:solidFill>
                    <a:srgbClr val="0000FF"/>
                  </a:solidFill>
                  <a:latin typeface="Candara" panose="020E0502030303020204" pitchFamily="34" charset="0"/>
                  <a:cs typeface="Arial" pitchFamily="34" charset="0"/>
                </a:rPr>
                <a:t>The </a:t>
              </a:r>
              <a:r>
                <a:rPr lang="en-US" sz="900" b="1" dirty="0" smtClean="0">
                  <a:solidFill>
                    <a:srgbClr val="0000FF"/>
                  </a:solidFill>
                  <a:latin typeface="Candara" panose="020E0502030303020204" pitchFamily="34" charset="0"/>
                  <a:cs typeface="Arial" pitchFamily="34" charset="0"/>
                </a:rPr>
                <a:t>Arts</a:t>
              </a:r>
              <a:endParaRPr lang="en-US" sz="900" b="1" dirty="0">
                <a:solidFill>
                  <a:srgbClr val="0000FF"/>
                </a:solidFill>
                <a:latin typeface="Candara" panose="020E0502030303020204" pitchFamily="34" charset="0"/>
                <a:cs typeface="Arial" pitchFamily="34" charset="0"/>
              </a:endParaRPr>
            </a:p>
            <a:p>
              <a:endParaRPr lang="en-US" sz="900" dirty="0">
                <a:latin typeface="Candara" panose="020E0502030303020204" pitchFamily="34" charset="0"/>
                <a:cs typeface="Arial" pitchFamily="34" charset="0"/>
              </a:endParaRPr>
            </a:p>
          </p:txBody>
        </p:sp>
        <p:sp>
          <p:nvSpPr>
            <p:cNvPr id="25" name="TextBox 24"/>
            <p:cNvSpPr txBox="1"/>
            <p:nvPr/>
          </p:nvSpPr>
          <p:spPr>
            <a:xfrm>
              <a:off x="6705600" y="5181600"/>
              <a:ext cx="846649" cy="1377300"/>
            </a:xfrm>
            <a:prstGeom prst="rect">
              <a:avLst/>
            </a:prstGeom>
            <a:noFill/>
          </p:spPr>
          <p:txBody>
            <a:bodyPr wrap="square" rtlCol="0">
              <a:spAutoFit/>
            </a:bodyPr>
            <a:lstStyle/>
            <a:p>
              <a:pPr>
                <a:spcAft>
                  <a:spcPts val="300"/>
                </a:spcAft>
              </a:pPr>
              <a:r>
                <a:rPr lang="en-US" sz="900" b="1" dirty="0" smtClean="0">
                  <a:solidFill>
                    <a:srgbClr val="0000FF"/>
                  </a:solidFill>
                  <a:latin typeface="Candara" panose="020E0502030303020204" pitchFamily="34" charset="0"/>
                  <a:cs typeface="Arial" pitchFamily="34" charset="0"/>
                </a:rPr>
                <a:t>Local Govt.</a:t>
              </a:r>
            </a:p>
            <a:p>
              <a:r>
                <a:rPr lang="en-US" sz="900" dirty="0" smtClean="0"/>
                <a:t>Anaheim</a:t>
              </a:r>
            </a:p>
            <a:p>
              <a:r>
                <a:rPr lang="en-US" sz="900" dirty="0" smtClean="0"/>
                <a:t>Baltimore</a:t>
              </a:r>
            </a:p>
            <a:p>
              <a:r>
                <a:rPr lang="en-US" sz="900" dirty="0" smtClean="0"/>
                <a:t>Chicago</a:t>
              </a:r>
            </a:p>
            <a:p>
              <a:r>
                <a:rPr lang="en-US" sz="900" dirty="0" smtClean="0"/>
                <a:t>Cleveland</a:t>
              </a:r>
            </a:p>
            <a:p>
              <a:r>
                <a:rPr lang="en-US" sz="900" dirty="0" smtClean="0"/>
                <a:t>Denver</a:t>
              </a:r>
            </a:p>
            <a:p>
              <a:r>
                <a:rPr lang="en-US" sz="900" dirty="0" smtClean="0"/>
                <a:t>Los Angeles</a:t>
              </a:r>
            </a:p>
            <a:p>
              <a:r>
                <a:rPr lang="en-US" sz="900" dirty="0"/>
                <a:t>New </a:t>
              </a:r>
              <a:r>
                <a:rPr lang="en-US" sz="900" dirty="0" smtClean="0"/>
                <a:t>York</a:t>
              </a:r>
            </a:p>
            <a:p>
              <a:r>
                <a:rPr lang="en-US" sz="900" dirty="0" smtClean="0"/>
                <a:t>Seattle </a:t>
              </a:r>
              <a:endParaRPr lang="en-US" sz="900" dirty="0"/>
            </a:p>
          </p:txBody>
        </p:sp>
        <p:grpSp>
          <p:nvGrpSpPr>
            <p:cNvPr id="2" name="Group 1"/>
            <p:cNvGrpSpPr/>
            <p:nvPr/>
          </p:nvGrpSpPr>
          <p:grpSpPr>
            <a:xfrm>
              <a:off x="76200" y="118083"/>
              <a:ext cx="8991600" cy="2472717"/>
              <a:chOff x="76200" y="118083"/>
              <a:chExt cx="8991600" cy="2472717"/>
            </a:xfrm>
          </p:grpSpPr>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6340" y="422883"/>
                <a:ext cx="2822860" cy="1937025"/>
              </a:xfrm>
              <a:prstGeom prst="rect">
                <a:avLst/>
              </a:prstGeom>
            </p:spPr>
          </p:pic>
          <p:sp>
            <p:nvSpPr>
              <p:cNvPr id="58" name="TextBox 57"/>
              <p:cNvSpPr txBox="1"/>
              <p:nvPr/>
            </p:nvSpPr>
            <p:spPr>
              <a:xfrm>
                <a:off x="250627" y="118083"/>
                <a:ext cx="2959893" cy="292388"/>
              </a:xfrm>
              <a:prstGeom prst="rect">
                <a:avLst/>
              </a:prstGeom>
              <a:noFill/>
            </p:spPr>
            <p:txBody>
              <a:bodyPr wrap="square" rtlCol="0">
                <a:spAutoFit/>
              </a:bodyPr>
              <a:lstStyle/>
              <a:p>
                <a:r>
                  <a:rPr lang="en-US" sz="1300" b="1" dirty="0" smtClean="0">
                    <a:latin typeface="Candara" panose="020E0502030303020204" pitchFamily="34" charset="0"/>
                  </a:rPr>
                  <a:t>World Registry of New Ideas</a:t>
                </a:r>
                <a:endParaRPr lang="en-US" sz="1300" b="1" dirty="0">
                  <a:latin typeface="Candara" panose="020E0502030303020204" pitchFamily="34" charset="0"/>
                </a:endParaRPr>
              </a:p>
            </p:txBody>
          </p:sp>
          <p:pic>
            <p:nvPicPr>
              <p:cNvPr id="59" name="Picture 5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400" y="118083"/>
                <a:ext cx="136953" cy="197822"/>
              </a:xfrm>
              <a:prstGeom prst="rect">
                <a:avLst/>
              </a:prstGeom>
            </p:spPr>
          </p:pic>
          <p:sp>
            <p:nvSpPr>
              <p:cNvPr id="60" name="TextBox 59"/>
              <p:cNvSpPr txBox="1"/>
              <p:nvPr/>
            </p:nvSpPr>
            <p:spPr>
              <a:xfrm>
                <a:off x="6934200" y="131983"/>
                <a:ext cx="2024712" cy="276999"/>
              </a:xfrm>
              <a:prstGeom prst="rect">
                <a:avLst/>
              </a:prstGeom>
              <a:noFill/>
            </p:spPr>
            <p:txBody>
              <a:bodyPr wrap="square" rtlCol="0">
                <a:spAutoFit/>
              </a:bodyPr>
              <a:lstStyle/>
              <a:p>
                <a:pPr marL="0" lvl="1" algn="r"/>
                <a:r>
                  <a:rPr lang="en-CA" sz="1200" dirty="0" smtClean="0">
                    <a:latin typeface="Candara" panose="020E0502030303020204" pitchFamily="34" charset="0"/>
                    <a:hlinkClick r:id="rId7"/>
                  </a:rPr>
                  <a:t>www.worldnewideas.com</a:t>
                </a:r>
                <a:endParaRPr lang="en-CA" sz="1200" dirty="0">
                  <a:latin typeface="Candara" panose="020E0502030303020204" pitchFamily="34" charset="0"/>
                </a:endParaRPr>
              </a:p>
            </p:txBody>
          </p:sp>
          <p:pic>
            <p:nvPicPr>
              <p:cNvPr id="61" name="Picture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98" y="422883"/>
                <a:ext cx="2822860" cy="1937025"/>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2672" y="422883"/>
                <a:ext cx="2822860" cy="1937025"/>
              </a:xfrm>
              <a:prstGeom prst="rect">
                <a:avLst/>
              </a:prstGeom>
            </p:spPr>
          </p:pic>
          <p:sp>
            <p:nvSpPr>
              <p:cNvPr id="63" name="Rectangle 62"/>
              <p:cNvSpPr/>
              <p:nvPr/>
            </p:nvSpPr>
            <p:spPr>
              <a:xfrm>
                <a:off x="76200" y="381000"/>
                <a:ext cx="8991600" cy="2209800"/>
              </a:xfrm>
              <a:prstGeom prst="rect">
                <a:avLst/>
              </a:prstGeom>
              <a:solidFill>
                <a:srgbClr val="002060">
                  <a:alpha val="9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itle 1"/>
              <p:cNvSpPr txBox="1">
                <a:spLocks/>
              </p:cNvSpPr>
              <p:nvPr/>
            </p:nvSpPr>
            <p:spPr>
              <a:xfrm>
                <a:off x="1371600" y="990600"/>
                <a:ext cx="2057400" cy="60882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A" sz="1200" dirty="0">
                    <a:solidFill>
                      <a:schemeClr val="bg1"/>
                    </a:solidFill>
                    <a:latin typeface="+mn-lt"/>
                    <a:ea typeface="+mn-ea"/>
                    <a:cs typeface="+mn-cs"/>
                  </a:rPr>
                  <a:t>Do you have a</a:t>
                </a:r>
              </a:p>
              <a:p>
                <a:pPr>
                  <a:lnSpc>
                    <a:spcPct val="100000"/>
                  </a:lnSpc>
                </a:pPr>
                <a:r>
                  <a:rPr lang="en-CA" sz="1200" dirty="0">
                    <a:solidFill>
                      <a:schemeClr val="bg1"/>
                    </a:solidFill>
                    <a:latin typeface="+mn-lt"/>
                    <a:ea typeface="+mn-ea"/>
                    <a:cs typeface="+mn-cs"/>
                  </a:rPr>
                  <a:t>New IDEA / DISCOVERY ?</a:t>
                </a:r>
              </a:p>
            </p:txBody>
          </p:sp>
          <p:sp>
            <p:nvSpPr>
              <p:cNvPr id="65" name="Rounded Rectangle 64"/>
              <p:cNvSpPr/>
              <p:nvPr/>
            </p:nvSpPr>
            <p:spPr>
              <a:xfrm>
                <a:off x="1566683" y="1674221"/>
                <a:ext cx="1633717" cy="230779"/>
              </a:xfrm>
              <a:prstGeom prst="roundRect">
                <a:avLst>
                  <a:gd name="adj" fmla="val 5157"/>
                </a:avLst>
              </a:prstGeom>
              <a:solidFill>
                <a:schemeClr val="tx2">
                  <a:lumMod val="50000"/>
                </a:schemeClr>
              </a:solidFill>
              <a:ln w="952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CA" sz="1000" dirty="0">
                    <a:solidFill>
                      <a:schemeClr val="bg1"/>
                    </a:solidFill>
                  </a:rPr>
                  <a:t>SUBMIT A </a:t>
                </a:r>
                <a:r>
                  <a:rPr lang="en-CA" sz="1000" dirty="0" smtClean="0">
                    <a:solidFill>
                      <a:schemeClr val="bg1"/>
                    </a:solidFill>
                  </a:rPr>
                  <a:t>PRIORITY-CLAIM</a:t>
                </a:r>
                <a:endParaRPr lang="en-CA" sz="1000" dirty="0">
                  <a:solidFill>
                    <a:schemeClr val="bg1"/>
                  </a:solidFill>
                </a:endParaRPr>
              </a:p>
            </p:txBody>
          </p:sp>
          <p:sp>
            <p:nvSpPr>
              <p:cNvPr id="66" name="Rectangle 65"/>
              <p:cNvSpPr/>
              <p:nvPr/>
            </p:nvSpPr>
            <p:spPr>
              <a:xfrm>
                <a:off x="5410200" y="1066800"/>
                <a:ext cx="2477168" cy="1077218"/>
              </a:xfrm>
              <a:prstGeom prst="rect">
                <a:avLst/>
              </a:prstGeom>
            </p:spPr>
            <p:txBody>
              <a:bodyPr wrap="square">
                <a:spAutoFit/>
              </a:bodyPr>
              <a:lstStyle/>
              <a:p>
                <a:pPr>
                  <a:spcAft>
                    <a:spcPts val="800"/>
                  </a:spcAft>
                </a:pPr>
                <a:r>
                  <a:rPr lang="en-US" sz="1100" dirty="0" smtClean="0">
                    <a:solidFill>
                      <a:schemeClr val="bg1"/>
                    </a:solidFill>
                  </a:rPr>
                  <a:t>1. REGISTER your IDEAS </a:t>
                </a:r>
                <a:r>
                  <a:rPr lang="en-US" sz="1100" dirty="0">
                    <a:solidFill>
                      <a:schemeClr val="bg1"/>
                    </a:solidFill>
                  </a:rPr>
                  <a:t>&amp; </a:t>
                </a:r>
                <a:r>
                  <a:rPr lang="en-US" sz="1100" dirty="0" smtClean="0">
                    <a:solidFill>
                      <a:schemeClr val="bg1"/>
                    </a:solidFill>
                  </a:rPr>
                  <a:t>DISCOVERIES</a:t>
                </a:r>
                <a:endParaRPr lang="en-US" sz="1100" dirty="0">
                  <a:solidFill>
                    <a:schemeClr val="bg1"/>
                  </a:solidFill>
                </a:endParaRPr>
              </a:p>
              <a:p>
                <a:pPr>
                  <a:spcAft>
                    <a:spcPts val="800"/>
                  </a:spcAft>
                </a:pPr>
                <a:r>
                  <a:rPr lang="en-US" sz="1100" dirty="0" smtClean="0">
                    <a:solidFill>
                      <a:schemeClr val="bg1"/>
                    </a:solidFill>
                  </a:rPr>
                  <a:t>2</a:t>
                </a:r>
                <a:r>
                  <a:rPr lang="en-US" sz="1100" dirty="0">
                    <a:solidFill>
                      <a:schemeClr val="bg1"/>
                    </a:solidFill>
                  </a:rPr>
                  <a:t>. Publish </a:t>
                </a:r>
                <a:r>
                  <a:rPr lang="en-US" sz="1100" dirty="0" smtClean="0">
                    <a:solidFill>
                      <a:schemeClr val="bg1"/>
                    </a:solidFill>
                  </a:rPr>
                  <a:t>a PRIORITY-CLAIM</a:t>
                </a:r>
              </a:p>
              <a:p>
                <a:pPr>
                  <a:spcAft>
                    <a:spcPts val="800"/>
                  </a:spcAft>
                </a:pPr>
                <a:r>
                  <a:rPr lang="en-US" sz="1100" dirty="0" smtClean="0">
                    <a:solidFill>
                      <a:schemeClr val="bg1"/>
                    </a:solidFill>
                  </a:rPr>
                  <a:t>3</a:t>
                </a:r>
                <a:r>
                  <a:rPr lang="en-US" sz="1100" dirty="0">
                    <a:solidFill>
                      <a:schemeClr val="bg1"/>
                    </a:solidFill>
                  </a:rPr>
                  <a:t>. </a:t>
                </a:r>
                <a:r>
                  <a:rPr lang="en-US" sz="1100" dirty="0" smtClean="0">
                    <a:solidFill>
                      <a:schemeClr val="bg1"/>
                    </a:solidFill>
                  </a:rPr>
                  <a:t>Receive a PRIORITY-CERTIFICATE</a:t>
                </a:r>
              </a:p>
              <a:p>
                <a:pPr>
                  <a:spcAft>
                    <a:spcPts val="800"/>
                  </a:spcAft>
                </a:pPr>
                <a:r>
                  <a:rPr lang="en-US" sz="1100" dirty="0" smtClean="0">
                    <a:solidFill>
                      <a:schemeClr val="bg1"/>
                    </a:solidFill>
                  </a:rPr>
                  <a:t>4</a:t>
                </a:r>
                <a:r>
                  <a:rPr lang="en-US" sz="1100" dirty="0">
                    <a:solidFill>
                      <a:schemeClr val="bg1"/>
                    </a:solidFill>
                  </a:rPr>
                  <a:t>. </a:t>
                </a:r>
                <a:r>
                  <a:rPr lang="en-US" sz="1100" dirty="0" smtClean="0">
                    <a:solidFill>
                      <a:schemeClr val="bg1"/>
                    </a:solidFill>
                  </a:rPr>
                  <a:t>Have your idea RATED &amp; RANKED</a:t>
                </a:r>
                <a:endParaRPr lang="en-US" sz="1100" dirty="0">
                  <a:solidFill>
                    <a:schemeClr val="bg1"/>
                  </a:solidFill>
                </a:endParaRPr>
              </a:p>
            </p:txBody>
          </p:sp>
          <p:sp>
            <p:nvSpPr>
              <p:cNvPr id="67" name="Rectangle 66"/>
              <p:cNvSpPr/>
              <p:nvPr/>
            </p:nvSpPr>
            <p:spPr>
              <a:xfrm>
                <a:off x="685800" y="532004"/>
                <a:ext cx="4267200" cy="323165"/>
              </a:xfrm>
              <a:prstGeom prst="rect">
                <a:avLst/>
              </a:prstGeom>
            </p:spPr>
            <p:txBody>
              <a:bodyPr wrap="square">
                <a:spAutoFit/>
              </a:bodyPr>
              <a:lstStyle/>
              <a:p>
                <a:pPr algn="ctr">
                  <a:spcAft>
                    <a:spcPts val="1800"/>
                  </a:spcAft>
                </a:pP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This is MY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IDEA! </a:t>
                </a: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 and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 </a:t>
                </a:r>
                <a:r>
                  <a:rPr lang="en-US" sz="1500" dirty="0">
                    <a:solidFill>
                      <a:schemeClr val="bg1"/>
                    </a:solidFill>
                    <a:latin typeface="Tahoma" panose="020B0604030504040204" pitchFamily="34" charset="0"/>
                    <a:ea typeface="Tahoma" panose="020B0604030504040204" pitchFamily="34" charset="0"/>
                    <a:cs typeface="Tahoma" panose="020B0604030504040204" pitchFamily="34" charset="0"/>
                  </a:rPr>
                  <a:t>can prove </a:t>
                </a:r>
                <a:r>
                  <a:rPr lang="en-US" sz="1500" dirty="0" smtClean="0">
                    <a:solidFill>
                      <a:schemeClr val="bg1"/>
                    </a:solidFill>
                    <a:latin typeface="Tahoma" panose="020B0604030504040204" pitchFamily="34" charset="0"/>
                    <a:ea typeface="Tahoma" panose="020B0604030504040204" pitchFamily="34" charset="0"/>
                    <a:cs typeface="Tahoma" panose="020B0604030504040204" pitchFamily="34" charset="0"/>
                  </a:rPr>
                  <a:t>it</a:t>
                </a:r>
                <a:endParaRPr lang="en-US" sz="15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8" name="Rectangle 67"/>
              <p:cNvSpPr/>
              <p:nvPr/>
            </p:nvSpPr>
            <p:spPr>
              <a:xfrm>
                <a:off x="76200" y="2286000"/>
                <a:ext cx="8985504"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u="sng" dirty="0" smtClean="0"/>
                  <a:t>Registration of Ideas</a:t>
                </a:r>
                <a:r>
                  <a:rPr lang="en-US" sz="1100" dirty="0" smtClean="0"/>
                  <a:t>                  </a:t>
                </a:r>
                <a:r>
                  <a:rPr lang="en-US" sz="1100" u="sng" dirty="0" smtClean="0"/>
                  <a:t>Priority-Claims</a:t>
                </a:r>
                <a:r>
                  <a:rPr lang="en-US" sz="1100" dirty="0" smtClean="0"/>
                  <a:t>                 </a:t>
                </a:r>
                <a:r>
                  <a:rPr lang="en-US" sz="1100" u="sng" dirty="0" smtClean="0"/>
                  <a:t>Priority-Certificates</a:t>
                </a:r>
                <a:r>
                  <a:rPr lang="en-US" sz="1100" dirty="0" smtClean="0"/>
                  <a:t>                 </a:t>
                </a:r>
                <a:r>
                  <a:rPr lang="en-US" sz="1100" u="sng" dirty="0" smtClean="0"/>
                  <a:t>Rating &amp; Ranking Ideas</a:t>
                </a:r>
                <a:r>
                  <a:rPr lang="en-US" sz="1100" dirty="0" smtClean="0"/>
                  <a:t>   </a:t>
                </a:r>
                <a:endParaRPr lang="en-US" sz="1100" dirty="0"/>
              </a:p>
            </p:txBody>
          </p:sp>
        </p:grpSp>
        <p:sp>
          <p:nvSpPr>
            <p:cNvPr id="168" name="TextBox 167"/>
            <p:cNvSpPr txBox="1"/>
            <p:nvPr/>
          </p:nvSpPr>
          <p:spPr>
            <a:xfrm>
              <a:off x="1981200" y="2819400"/>
              <a:ext cx="5571049" cy="553998"/>
            </a:xfrm>
            <a:prstGeom prst="rect">
              <a:avLst/>
            </a:prstGeom>
            <a:noFill/>
          </p:spPr>
          <p:txBody>
            <a:bodyPr wrap="square" rtlCol="0">
              <a:spAutoFit/>
            </a:bodyPr>
            <a:lstStyle/>
            <a:p>
              <a:pPr algn="ctr">
                <a:spcAft>
                  <a:spcPts val="600"/>
                </a:spcAft>
              </a:pPr>
              <a:r>
                <a:rPr lang="en-US" sz="1400" b="1" u="sng" dirty="0" smtClean="0">
                  <a:latin typeface="Candara" panose="020E0502030303020204" pitchFamily="34" charset="0"/>
                </a:rPr>
                <a:t>Priority-Claims Registry</a:t>
              </a:r>
              <a:endParaRPr lang="en-US" sz="1400" b="1" u="sng" dirty="0">
                <a:latin typeface="Candara" panose="020E0502030303020204" pitchFamily="34" charset="0"/>
              </a:endParaRPr>
            </a:p>
            <a:p>
              <a:pPr algn="ctr">
                <a:spcAft>
                  <a:spcPts val="300"/>
                </a:spcAft>
              </a:pPr>
              <a:r>
                <a:rPr lang="en-US" sz="1100" dirty="0" smtClean="0">
                  <a:latin typeface="Candara" panose="020E0502030303020204" pitchFamily="34" charset="0"/>
                </a:rPr>
                <a:t>VIEW, SEARCH &amp; REVIEW millions of IDEAS &amp; DISCOVERIES</a:t>
              </a:r>
            </a:p>
          </p:txBody>
        </p:sp>
      </p:grpSp>
      <p:grpSp>
        <p:nvGrpSpPr>
          <p:cNvPr id="4" name="Group 3"/>
          <p:cNvGrpSpPr/>
          <p:nvPr/>
        </p:nvGrpSpPr>
        <p:grpSpPr>
          <a:xfrm>
            <a:off x="2170820" y="465705"/>
            <a:ext cx="6788094" cy="4440147"/>
            <a:chOff x="3196951" y="315906"/>
            <a:chExt cx="5761962" cy="2704457"/>
          </a:xfrm>
        </p:grpSpPr>
        <p:sp>
          <p:nvSpPr>
            <p:cNvPr id="27" name="Rounded Rectangle 26"/>
            <p:cNvSpPr/>
            <p:nvPr/>
          </p:nvSpPr>
          <p:spPr>
            <a:xfrm>
              <a:off x="3196951" y="315906"/>
              <a:ext cx="5761962" cy="2704457"/>
            </a:xfrm>
            <a:prstGeom prst="roundRect">
              <a:avLst>
                <a:gd name="adj" fmla="val 3298"/>
              </a:avLst>
            </a:prstGeom>
            <a:solidFill>
              <a:schemeClr val="bg1"/>
            </a:solidFill>
            <a:ln w="28575">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3377516" y="496377"/>
              <a:ext cx="5461686" cy="2343302"/>
            </a:xfrm>
            <a:prstGeom prst="rect">
              <a:avLst/>
            </a:prstGeom>
          </p:spPr>
          <p:txBody>
            <a:bodyPr wrap="square">
              <a:spAutoFit/>
            </a:bodyPr>
            <a:lstStyle/>
            <a:p>
              <a:pPr algn="ctr">
                <a:spcBef>
                  <a:spcPts val="600"/>
                </a:spcBef>
              </a:pPr>
              <a:r>
                <a:rPr lang="en-US" sz="2000" b="1" dirty="0" smtClean="0"/>
                <a:t>Registry acts as </a:t>
              </a:r>
              <a:r>
                <a:rPr lang="en-US" sz="2100" b="1" u="sng" cap="small" dirty="0" smtClean="0"/>
                <a:t>Massive / Centralized</a:t>
              </a:r>
              <a:r>
                <a:rPr lang="en-US" sz="2100" b="1" u="sng" dirty="0" smtClean="0">
                  <a:solidFill>
                    <a:srgbClr val="0000FF"/>
                  </a:solidFill>
                </a:rPr>
                <a:t> DATABASE </a:t>
              </a:r>
            </a:p>
            <a:p>
              <a:pPr algn="ctr">
                <a:spcBef>
                  <a:spcPts val="600"/>
                </a:spcBef>
              </a:pPr>
              <a:r>
                <a:rPr lang="en-US" sz="1600" dirty="0" smtClean="0"/>
                <a:t>bringing the </a:t>
              </a:r>
              <a:r>
                <a:rPr lang="en-US" b="1" cap="small" dirty="0" smtClean="0"/>
                <a:t>New Ideas &amp; Discoveries of the World </a:t>
              </a:r>
              <a:r>
                <a:rPr lang="en-US" sz="1700" cap="small" dirty="0" smtClean="0"/>
                <a:t>in</a:t>
              </a:r>
              <a:r>
                <a:rPr lang="en-US" sz="1700" cap="small" dirty="0" smtClean="0">
                  <a:solidFill>
                    <a:srgbClr val="FF0000"/>
                  </a:solidFill>
                </a:rPr>
                <a:t> </a:t>
              </a:r>
              <a:r>
                <a:rPr lang="en-US" sz="1700" b="1" cap="small" dirty="0">
                  <a:solidFill>
                    <a:srgbClr val="FF0000"/>
                  </a:solidFill>
                </a:rPr>
                <a:t>ONE </a:t>
              </a:r>
              <a:r>
                <a:rPr lang="en-US" sz="1700" b="1" cap="small" dirty="0" smtClean="0">
                  <a:solidFill>
                    <a:srgbClr val="FF0000"/>
                  </a:solidFill>
                </a:rPr>
                <a:t>PLACE</a:t>
              </a:r>
              <a:r>
                <a:rPr lang="en-US" sz="1700" cap="small" dirty="0" smtClean="0"/>
                <a:t> </a:t>
              </a:r>
            </a:p>
            <a:p>
              <a:pPr algn="ctr">
                <a:spcBef>
                  <a:spcPts val="600"/>
                </a:spcBef>
              </a:pPr>
              <a:r>
                <a:rPr lang="en-US" sz="1200" i="1" dirty="0" smtClean="0"/>
                <a:t>(unlike the 50,000 different journals)</a:t>
              </a:r>
            </a:p>
            <a:p>
              <a:pPr algn="ctr">
                <a:spcBef>
                  <a:spcPts val="600"/>
                </a:spcBef>
              </a:pPr>
              <a:endParaRPr lang="en-US" sz="1400" i="1" dirty="0" smtClean="0"/>
            </a:p>
            <a:p>
              <a:pPr algn="ctr">
                <a:spcBef>
                  <a:spcPts val="600"/>
                </a:spcBef>
              </a:pPr>
              <a:r>
                <a:rPr lang="en-US" sz="1500" b="1" smtClean="0"/>
                <a:t>DATABASE </a:t>
              </a:r>
              <a:r>
                <a:rPr lang="en-US" sz="1500" b="1" dirty="0" smtClean="0"/>
                <a:t>is a </a:t>
              </a:r>
              <a:r>
                <a:rPr lang="en-US" sz="1500" b="1" cap="all" dirty="0" smtClean="0"/>
                <a:t>Valuable Asset</a:t>
              </a:r>
            </a:p>
            <a:p>
              <a:pPr algn="ctr">
                <a:spcBef>
                  <a:spcPts val="600"/>
                </a:spcBef>
              </a:pPr>
              <a:r>
                <a:rPr lang="en-US" sz="2000" b="1" cap="small" dirty="0" smtClean="0">
                  <a:solidFill>
                    <a:srgbClr val="0000FF"/>
                  </a:solidFill>
                </a:rPr>
                <a:t>Data Analytics </a:t>
              </a:r>
              <a:r>
                <a:rPr lang="en-US" sz="2000" cap="small" dirty="0" smtClean="0"/>
                <a:t>&amp;</a:t>
              </a:r>
              <a:r>
                <a:rPr lang="en-US" sz="2000" b="1" cap="small" dirty="0" smtClean="0">
                  <a:solidFill>
                    <a:srgbClr val="0000FF"/>
                  </a:solidFill>
                </a:rPr>
                <a:t> Data Mining</a:t>
              </a:r>
              <a:r>
                <a:rPr lang="en-US" sz="2000" b="1" cap="small" dirty="0">
                  <a:solidFill>
                    <a:srgbClr val="0000FF"/>
                  </a:solidFill>
                </a:rPr>
                <a:t> </a:t>
              </a:r>
              <a:r>
                <a:rPr lang="en-US" dirty="0" smtClean="0"/>
                <a:t>on </a:t>
              </a:r>
              <a:r>
                <a:rPr lang="en-US" dirty="0"/>
                <a:t>i</a:t>
              </a:r>
              <a:r>
                <a:rPr lang="en-US" dirty="0" smtClean="0"/>
                <a:t>deas &amp; </a:t>
              </a:r>
              <a:r>
                <a:rPr lang="en-US" dirty="0"/>
                <a:t>d</a:t>
              </a:r>
              <a:r>
                <a:rPr lang="en-US" dirty="0" smtClean="0"/>
                <a:t>iscoveries</a:t>
              </a:r>
            </a:p>
            <a:p>
              <a:pPr algn="ctr">
                <a:spcBef>
                  <a:spcPts val="600"/>
                </a:spcBef>
              </a:pPr>
              <a:r>
                <a:rPr lang="en-US" sz="1400" i="1" dirty="0" smtClean="0"/>
                <a:t>(provide valuable info for Science, Business</a:t>
              </a:r>
              <a:r>
                <a:rPr lang="en-US" sz="1400" i="1" smtClean="0"/>
                <a:t>, Medicine… )</a:t>
              </a:r>
              <a:endParaRPr lang="en-US" sz="1400" i="1" dirty="0" smtClean="0"/>
            </a:p>
            <a:p>
              <a:pPr algn="ctr">
                <a:spcBef>
                  <a:spcPts val="600"/>
                </a:spcBef>
              </a:pPr>
              <a:endParaRPr lang="en-US" sz="1500" i="1" dirty="0" smtClean="0"/>
            </a:p>
            <a:p>
              <a:pPr algn="ctr">
                <a:spcBef>
                  <a:spcPts val="600"/>
                </a:spcBef>
                <a:spcAft>
                  <a:spcPts val="1200"/>
                </a:spcAft>
              </a:pPr>
              <a:r>
                <a:rPr lang="en-US" sz="1400" dirty="0" smtClean="0"/>
                <a:t>VALUE of DATABASE is significantly increased </a:t>
              </a:r>
              <a:r>
                <a:rPr lang="en-US" sz="1400" smtClean="0"/>
                <a:t>by:</a:t>
              </a:r>
            </a:p>
            <a:p>
              <a:pPr marL="742950" lvl="1" indent="-285750">
                <a:spcBef>
                  <a:spcPts val="600"/>
                </a:spcBef>
                <a:spcAft>
                  <a:spcPts val="600"/>
                </a:spcAft>
                <a:buFont typeface="Arial" panose="020B0604020202020204" pitchFamily="34" charset="0"/>
                <a:buChar char="•"/>
              </a:pPr>
              <a:r>
                <a:rPr lang="en-US" cap="small"/>
                <a:t>Ideas </a:t>
              </a:r>
              <a:r>
                <a:rPr lang="en-US" sz="1600" cap="small"/>
                <a:t>&amp;</a:t>
              </a:r>
              <a:r>
                <a:rPr lang="en-US" cap="small"/>
                <a:t> Discoveries</a:t>
              </a:r>
              <a:r>
                <a:rPr lang="en-US" sz="1600" cap="small"/>
                <a:t> </a:t>
              </a:r>
              <a:r>
                <a:rPr lang="en-US" sz="1600" smtClean="0"/>
                <a:t>come </a:t>
              </a:r>
              <a:r>
                <a:rPr lang="en-US" sz="1600" b="1" smtClean="0"/>
                <a:t>ORGANIZED</a:t>
              </a:r>
              <a:r>
                <a:rPr lang="en-US" sz="1600" smtClean="0"/>
                <a:t> </a:t>
              </a:r>
              <a:r>
                <a:rPr lang="en-US" sz="1600"/>
                <a:t>on fields &amp; </a:t>
              </a:r>
              <a:r>
                <a:rPr lang="en-US" sz="1600" smtClean="0"/>
                <a:t>subfields</a:t>
              </a:r>
              <a:endParaRPr lang="en-US" sz="1600" dirty="0"/>
            </a:p>
            <a:p>
              <a:pPr marL="742950" lvl="1" indent="-285750">
                <a:spcAft>
                  <a:spcPts val="600"/>
                </a:spcAft>
                <a:buFont typeface="Arial" panose="020B0604020202020204" pitchFamily="34" charset="0"/>
                <a:buChar char="•"/>
              </a:pPr>
              <a:r>
                <a:rPr lang="en-US" cap="small"/>
                <a:t>Ideas</a:t>
              </a:r>
              <a:r>
                <a:rPr lang="en-US" sz="1500" cap="small"/>
                <a:t> </a:t>
              </a:r>
              <a:r>
                <a:rPr lang="en-US" sz="1600" cap="small"/>
                <a:t>&amp;</a:t>
              </a:r>
              <a:r>
                <a:rPr lang="en-US" sz="1500" cap="small"/>
                <a:t> </a:t>
              </a:r>
              <a:r>
                <a:rPr lang="en-US" cap="small" smtClean="0"/>
                <a:t>Discoveries </a:t>
              </a:r>
              <a:r>
                <a:rPr lang="en-US" sz="1600" smtClean="0"/>
                <a:t>are</a:t>
              </a:r>
              <a:r>
                <a:rPr lang="en-US" smtClean="0"/>
                <a:t> </a:t>
              </a:r>
              <a:r>
                <a:rPr lang="en-US" b="1" smtClean="0">
                  <a:solidFill>
                    <a:srgbClr val="FF0000"/>
                  </a:solidFill>
                </a:rPr>
                <a:t>FORMATED</a:t>
              </a:r>
              <a:r>
                <a:rPr lang="en-US" b="1" smtClean="0"/>
                <a:t> </a:t>
              </a:r>
              <a:r>
                <a:rPr lang="en-US" smtClean="0"/>
                <a:t>as </a:t>
              </a:r>
              <a:r>
                <a:rPr lang="en-US" cap="small" smtClean="0"/>
                <a:t>Priority-Claims</a:t>
              </a:r>
            </a:p>
          </p:txBody>
        </p:sp>
      </p:gr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04114188"/>
      </p:ext>
    </p:extLst>
  </p:cSld>
  <p:clrMapOvr>
    <a:masterClrMapping/>
  </p:clrMapOvr>
  <mc:AlternateContent xmlns:mc="http://schemas.openxmlformats.org/markup-compatibility/2006" xmlns:p14="http://schemas.microsoft.com/office/powerpoint/2010/main">
    <mc:Choice Requires="p14">
      <p:transition spd="slow" p14:dur="2000" advTm="40092"/>
    </mc:Choice>
    <mc:Fallback xmlns="">
      <p:transition spd="slow" advTm="40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3505200"/>
            <a:ext cx="7543800" cy="3124200"/>
          </a:xfrm>
          <a:prstGeom prst="roundRect">
            <a:avLst>
              <a:gd name="adj" fmla="val 5153"/>
            </a:avLst>
          </a:prstGeom>
          <a:solidFill>
            <a:schemeClr val="bg1">
              <a:lumMod val="85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381000" y="213479"/>
            <a:ext cx="8382000" cy="2908489"/>
          </a:xfrm>
          <a:prstGeom prst="rect">
            <a:avLst/>
          </a:prstGeom>
          <a:noFill/>
        </p:spPr>
        <p:txBody>
          <a:bodyPr wrap="square" rtlCol="0">
            <a:spAutoFit/>
          </a:bodyPr>
          <a:lstStyle/>
          <a:p>
            <a:pPr algn="ctr">
              <a:spcAft>
                <a:spcPts val="3000"/>
              </a:spcAft>
            </a:pPr>
            <a:r>
              <a:rPr lang="en-US" sz="2000" b="1" u="sng" cap="small" smtClean="0"/>
              <a:t>Ideas </a:t>
            </a:r>
            <a:r>
              <a:rPr lang="en-US" sz="2000" b="1" u="sng" cap="small" dirty="0" smtClean="0"/>
              <a:t>&amp; Discoveries </a:t>
            </a:r>
            <a:r>
              <a:rPr lang="en-US" sz="2000" b="1" u="sng" dirty="0" smtClean="0"/>
              <a:t>expressed as </a:t>
            </a:r>
            <a:r>
              <a:rPr lang="en-US" sz="2000" b="1" u="sng" smtClean="0">
                <a:solidFill>
                  <a:srgbClr val="FF0000"/>
                </a:solidFill>
              </a:rPr>
              <a:t>FORMAL </a:t>
            </a:r>
            <a:r>
              <a:rPr lang="en-US" sz="2000" b="1" u="sng" cap="all" smtClean="0"/>
              <a:t>Priority-Claims</a:t>
            </a:r>
            <a:endParaRPr lang="en-US" sz="1600" cap="all" smtClean="0"/>
          </a:p>
          <a:p>
            <a:pPr marL="342900" indent="-342900">
              <a:spcAft>
                <a:spcPts val="1200"/>
              </a:spcAft>
              <a:buFont typeface="+mj-lt"/>
              <a:buAutoNum type="arabicPeriod"/>
            </a:pPr>
            <a:r>
              <a:rPr lang="en-US" sz="1600" smtClean="0"/>
              <a:t> </a:t>
            </a:r>
            <a:r>
              <a:rPr lang="en-US" b="1" smtClean="0"/>
              <a:t>FORMAT similar to </a:t>
            </a:r>
            <a:r>
              <a:rPr lang="en-US" sz="1900" b="1" cap="small" smtClean="0"/>
              <a:t>Patent Format</a:t>
            </a:r>
            <a:r>
              <a:rPr lang="en-US" sz="1900" b="1" smtClean="0"/>
              <a:t>:</a:t>
            </a:r>
            <a:endParaRPr lang="en-US" sz="1900" smtClean="0"/>
          </a:p>
          <a:p>
            <a:pPr marL="800100" lvl="1" indent="-342900">
              <a:spcAft>
                <a:spcPts val="1000"/>
              </a:spcAft>
              <a:buFont typeface="Arial" panose="020B0604020202020204" pitchFamily="34" charset="0"/>
              <a:buChar char="•"/>
            </a:pPr>
            <a:r>
              <a:rPr lang="en-US" sz="1500" smtClean="0"/>
              <a:t>NEW </a:t>
            </a:r>
            <a:r>
              <a:rPr lang="en-US" sz="1500" dirty="0" smtClean="0"/>
              <a:t>ideas described </a:t>
            </a:r>
            <a:r>
              <a:rPr lang="en-US" sz="1500" smtClean="0"/>
              <a:t>in </a:t>
            </a:r>
            <a:r>
              <a:rPr lang="en-US" sz="1500" b="1" smtClean="0"/>
              <a:t>CLAIMS</a:t>
            </a:r>
            <a:r>
              <a:rPr lang="en-US" sz="1500" smtClean="0"/>
              <a:t> </a:t>
            </a:r>
            <a:r>
              <a:rPr lang="en-US" sz="1500" u="sng" dirty="0" smtClean="0"/>
              <a:t>physically separated from</a:t>
            </a:r>
            <a:r>
              <a:rPr lang="en-US" sz="1500" dirty="0" smtClean="0"/>
              <a:t> </a:t>
            </a:r>
            <a:r>
              <a:rPr lang="en-US" sz="1500" smtClean="0"/>
              <a:t>contextual info - arguments, data, background, etc. </a:t>
            </a:r>
            <a:r>
              <a:rPr lang="en-US" sz="1400" i="1" smtClean="0">
                <a:solidFill>
                  <a:srgbClr val="0033CC"/>
                </a:solidFill>
              </a:rPr>
              <a:t>(unlike </a:t>
            </a:r>
            <a:r>
              <a:rPr lang="en-US" sz="1400" i="1" dirty="0">
                <a:solidFill>
                  <a:srgbClr val="0033CC"/>
                </a:solidFill>
              </a:rPr>
              <a:t>journal </a:t>
            </a:r>
            <a:r>
              <a:rPr lang="en-US" sz="1400" i="1">
                <a:solidFill>
                  <a:srgbClr val="0033CC"/>
                </a:solidFill>
              </a:rPr>
              <a:t>articles </a:t>
            </a:r>
            <a:r>
              <a:rPr lang="en-US" sz="1400" i="1" smtClean="0">
                <a:solidFill>
                  <a:srgbClr val="0033CC"/>
                </a:solidFill>
              </a:rPr>
              <a:t>where NEW ideas </a:t>
            </a:r>
            <a:r>
              <a:rPr lang="en-US" sz="1400" i="1">
                <a:solidFill>
                  <a:srgbClr val="0033CC"/>
                </a:solidFill>
              </a:rPr>
              <a:t>are </a:t>
            </a:r>
            <a:r>
              <a:rPr lang="en-US" sz="1400" i="1" smtClean="0">
                <a:solidFill>
                  <a:srgbClr val="0033CC"/>
                </a:solidFill>
              </a:rPr>
              <a:t>buried in </a:t>
            </a:r>
            <a:r>
              <a:rPr lang="en-US" sz="1400" i="1" dirty="0">
                <a:solidFill>
                  <a:srgbClr val="0033CC"/>
                </a:solidFill>
              </a:rPr>
              <a:t>20 pages of </a:t>
            </a:r>
            <a:r>
              <a:rPr lang="en-US" sz="1400" i="1">
                <a:solidFill>
                  <a:srgbClr val="0033CC"/>
                </a:solidFill>
              </a:rPr>
              <a:t>contextual </a:t>
            </a:r>
            <a:r>
              <a:rPr lang="en-US" sz="1400" i="1" smtClean="0">
                <a:solidFill>
                  <a:srgbClr val="0033CC"/>
                </a:solidFill>
              </a:rPr>
              <a:t>info)</a:t>
            </a:r>
            <a:endParaRPr lang="en-US" sz="1400" dirty="0" smtClean="0">
              <a:solidFill>
                <a:srgbClr val="0033CC"/>
              </a:solidFill>
            </a:endParaRPr>
          </a:p>
          <a:p>
            <a:pPr marL="800100" lvl="1" indent="-342900">
              <a:spcAft>
                <a:spcPts val="1000"/>
              </a:spcAft>
              <a:buFont typeface="Arial" panose="020B0604020202020204" pitchFamily="34" charset="0"/>
              <a:buChar char="•"/>
            </a:pPr>
            <a:r>
              <a:rPr lang="en-US" sz="1500" smtClean="0"/>
              <a:t>Explicit assertion </a:t>
            </a:r>
            <a:r>
              <a:rPr lang="en-US" sz="1500" dirty="0" smtClean="0"/>
              <a:t>of Priority: “</a:t>
            </a:r>
            <a:r>
              <a:rPr lang="en-US" sz="1500" i="1" dirty="0" smtClean="0"/>
              <a:t>According to my knowledge, I am the first to ...</a:t>
            </a:r>
            <a:r>
              <a:rPr lang="en-US" sz="1500" dirty="0" smtClean="0"/>
              <a:t>”  </a:t>
            </a:r>
          </a:p>
          <a:p>
            <a:pPr marL="800100" lvl="1" indent="-342900">
              <a:spcAft>
                <a:spcPts val="1000"/>
              </a:spcAft>
              <a:buFont typeface="Arial" panose="020B0604020202020204" pitchFamily="34" charset="0"/>
              <a:buChar char="•"/>
            </a:pPr>
            <a:r>
              <a:rPr lang="en-US" sz="1500" dirty="0" smtClean="0"/>
              <a:t>Claims capture SINGLE ideas &amp; discoveries – (quantum of </a:t>
            </a:r>
            <a:r>
              <a:rPr lang="en-US" sz="1500" smtClean="0"/>
              <a:t>info)</a:t>
            </a:r>
            <a:endParaRPr lang="en-US" sz="1500" dirty="0" smtClean="0"/>
          </a:p>
          <a:p>
            <a:pPr marL="342900" indent="-342900">
              <a:spcBef>
                <a:spcPts val="600"/>
              </a:spcBef>
              <a:spcAft>
                <a:spcPts val="1800"/>
              </a:spcAft>
              <a:buFont typeface="+mj-lt"/>
              <a:buAutoNum type="arabicPeriod" startAt="2"/>
            </a:pPr>
            <a:r>
              <a:rPr lang="en-US" cap="small" dirty="0" smtClean="0"/>
              <a:t> </a:t>
            </a:r>
            <a:r>
              <a:rPr lang="en-US" sz="1900" b="1" cap="small" dirty="0" smtClean="0">
                <a:solidFill>
                  <a:srgbClr val="FF0000"/>
                </a:solidFill>
              </a:rPr>
              <a:t>Language </a:t>
            </a:r>
            <a:r>
              <a:rPr lang="en-US" sz="1900" b="1" cap="small" smtClean="0">
                <a:solidFill>
                  <a:srgbClr val="FF0000"/>
                </a:solidFill>
              </a:rPr>
              <a:t>Formalism </a:t>
            </a:r>
            <a:r>
              <a:rPr lang="en-US" sz="1600" smtClean="0"/>
              <a:t>similar to </a:t>
            </a:r>
            <a:r>
              <a:rPr lang="en-US" sz="1900" b="1" cap="small" smtClean="0"/>
              <a:t>Patent Claims</a:t>
            </a:r>
            <a:r>
              <a:rPr lang="en-US" smtClean="0"/>
              <a:t> </a:t>
            </a:r>
            <a:r>
              <a:rPr lang="en-US" sz="1600" dirty="0" smtClean="0"/>
              <a:t>(without the “crazy” requirements)</a:t>
            </a:r>
          </a:p>
        </p:txBody>
      </p:sp>
      <p:sp>
        <p:nvSpPr>
          <p:cNvPr id="4" name="TextBox 3"/>
          <p:cNvSpPr txBox="1"/>
          <p:nvPr/>
        </p:nvSpPr>
        <p:spPr>
          <a:xfrm>
            <a:off x="838200" y="3719307"/>
            <a:ext cx="7543800" cy="2700739"/>
          </a:xfrm>
          <a:prstGeom prst="rect">
            <a:avLst/>
          </a:prstGeom>
          <a:noFill/>
        </p:spPr>
        <p:txBody>
          <a:bodyPr wrap="square" rtlCol="0">
            <a:spAutoFit/>
          </a:bodyPr>
          <a:lstStyle/>
          <a:p>
            <a:pPr algn="ctr">
              <a:spcAft>
                <a:spcPts val="600"/>
              </a:spcAft>
            </a:pPr>
            <a:r>
              <a:rPr lang="en-US" sz="1700" b="1" dirty="0" smtClean="0">
                <a:solidFill>
                  <a:srgbClr val="FF0000"/>
                </a:solidFill>
              </a:rPr>
              <a:t>FORMATED </a:t>
            </a:r>
            <a:r>
              <a:rPr lang="en-US" sz="1700" b="1" cap="small" dirty="0" smtClean="0">
                <a:solidFill>
                  <a:srgbClr val="FF0000"/>
                </a:solidFill>
              </a:rPr>
              <a:t>Ideas </a:t>
            </a:r>
            <a:r>
              <a:rPr lang="en-US" sz="1700" cap="small" dirty="0"/>
              <a:t>&amp;</a:t>
            </a:r>
            <a:r>
              <a:rPr lang="en-US" sz="1700" b="1" cap="small" dirty="0">
                <a:solidFill>
                  <a:srgbClr val="0000FF"/>
                </a:solidFill>
              </a:rPr>
              <a:t> </a:t>
            </a:r>
            <a:r>
              <a:rPr lang="en-US" sz="1700" b="1" cap="small" dirty="0">
                <a:solidFill>
                  <a:srgbClr val="FF0000"/>
                </a:solidFill>
              </a:rPr>
              <a:t>D</a:t>
            </a:r>
            <a:r>
              <a:rPr lang="en-US" sz="1700" b="1" cap="small" dirty="0" smtClean="0">
                <a:solidFill>
                  <a:srgbClr val="FF0000"/>
                </a:solidFill>
              </a:rPr>
              <a:t>iscoveries</a:t>
            </a:r>
            <a:r>
              <a:rPr lang="en-US" sz="1700" dirty="0" smtClean="0">
                <a:solidFill>
                  <a:srgbClr val="0000FF"/>
                </a:solidFill>
              </a:rPr>
              <a:t> </a:t>
            </a:r>
            <a:r>
              <a:rPr lang="en-US" sz="1700" dirty="0" smtClean="0"/>
              <a:t>are </a:t>
            </a:r>
            <a:r>
              <a:rPr lang="en-US" sz="1700" b="1" u="sng" cap="small" dirty="0" smtClean="0"/>
              <a:t>Much Easier </a:t>
            </a:r>
            <a:r>
              <a:rPr lang="en-US" sz="1700" b="1" u="sng" cap="small" dirty="0"/>
              <a:t>to </a:t>
            </a:r>
            <a:r>
              <a:rPr lang="en-US" sz="1700" b="1" u="sng" cap="small" dirty="0" smtClean="0"/>
              <a:t>Process</a:t>
            </a:r>
            <a:r>
              <a:rPr lang="en-US" sz="1700" b="1" dirty="0" smtClean="0"/>
              <a:t> </a:t>
            </a:r>
            <a:r>
              <a:rPr lang="en-US" sz="1700" dirty="0" smtClean="0"/>
              <a:t>via</a:t>
            </a:r>
            <a:endParaRPr lang="en-US" sz="1700" dirty="0"/>
          </a:p>
          <a:p>
            <a:pPr algn="ctr">
              <a:spcAft>
                <a:spcPts val="300"/>
              </a:spcAft>
            </a:pPr>
            <a:r>
              <a:rPr lang="en-US" sz="1900" b="1" cap="small" dirty="0">
                <a:solidFill>
                  <a:srgbClr val="0000FF"/>
                </a:solidFill>
              </a:rPr>
              <a:t>Artificial Intelligence </a:t>
            </a:r>
            <a:r>
              <a:rPr lang="en-US" sz="1900" cap="small" dirty="0"/>
              <a:t>&amp;</a:t>
            </a:r>
            <a:r>
              <a:rPr lang="en-US" sz="1900" b="1" cap="small" dirty="0">
                <a:solidFill>
                  <a:srgbClr val="0000FF"/>
                </a:solidFill>
              </a:rPr>
              <a:t> </a:t>
            </a:r>
            <a:r>
              <a:rPr lang="en-US" sz="1900" b="1" cap="small" dirty="0" smtClean="0">
                <a:solidFill>
                  <a:srgbClr val="0000FF"/>
                </a:solidFill>
              </a:rPr>
              <a:t>Natural Language Algorithms</a:t>
            </a:r>
            <a:endParaRPr lang="en-US" sz="1900" b="1" cap="small" dirty="0" smtClean="0"/>
          </a:p>
          <a:p>
            <a:pPr algn="ctr">
              <a:spcAft>
                <a:spcPts val="3600"/>
              </a:spcAft>
            </a:pPr>
            <a:r>
              <a:rPr lang="en-US" sz="1400" i="1" smtClean="0"/>
              <a:t>(compared with ideas &amp; discoveiries in journal articles – mixing new and old info)</a:t>
            </a:r>
            <a:endParaRPr lang="en-US" sz="1400" i="1" dirty="0"/>
          </a:p>
          <a:p>
            <a:pPr algn="ctr"/>
            <a:r>
              <a:rPr lang="en-US" sz="1700" dirty="0"/>
              <a:t>i</a:t>
            </a:r>
            <a:r>
              <a:rPr lang="en-US" sz="1700" dirty="0" smtClean="0"/>
              <a:t>mproved</a:t>
            </a:r>
            <a:r>
              <a:rPr lang="en-US" sz="1700" cap="small" dirty="0" smtClean="0"/>
              <a:t> </a:t>
            </a:r>
            <a:r>
              <a:rPr lang="en-US" sz="1700" b="1" cap="small" dirty="0" smtClean="0">
                <a:solidFill>
                  <a:srgbClr val="0000FF"/>
                </a:solidFill>
              </a:rPr>
              <a:t>Data Analytics </a:t>
            </a:r>
            <a:r>
              <a:rPr lang="en-US" sz="1700" cap="small" dirty="0" smtClean="0"/>
              <a:t>&amp;</a:t>
            </a:r>
            <a:r>
              <a:rPr lang="en-US" sz="1700" b="1" cap="small" dirty="0" smtClean="0">
                <a:solidFill>
                  <a:srgbClr val="0000FF"/>
                </a:solidFill>
              </a:rPr>
              <a:t> Mining</a:t>
            </a:r>
            <a:endParaRPr lang="en-US" sz="1700" b="1" dirty="0" smtClean="0">
              <a:solidFill>
                <a:srgbClr val="0000FF"/>
              </a:solidFill>
            </a:endParaRPr>
          </a:p>
          <a:p>
            <a:pPr algn="ctr">
              <a:spcAft>
                <a:spcPts val="1200"/>
              </a:spcAft>
            </a:pPr>
            <a:r>
              <a:rPr lang="en-US" sz="1400" dirty="0" smtClean="0"/>
              <a:t>(on new ideas &amp; discoveries of the world - MASSIVE amount of INFO)</a:t>
            </a:r>
          </a:p>
          <a:p>
            <a:pPr algn="ctr">
              <a:spcAft>
                <a:spcPts val="600"/>
              </a:spcAft>
              <a:buSzPct val="75000"/>
            </a:pPr>
            <a:r>
              <a:rPr lang="en-US" b="1" cap="small" dirty="0" smtClean="0"/>
              <a:t>Prior-Art </a:t>
            </a:r>
            <a:r>
              <a:rPr lang="en-US" b="1" cap="small" dirty="0"/>
              <a:t>Search Engines </a:t>
            </a:r>
          </a:p>
          <a:p>
            <a:pPr algn="ctr">
              <a:spcAft>
                <a:spcPts val="600"/>
              </a:spcAft>
              <a:buSzPct val="75000"/>
            </a:pPr>
            <a:r>
              <a:rPr lang="en-US" b="1" cap="small" dirty="0" smtClean="0"/>
              <a:t>Automatic </a:t>
            </a:r>
            <a:r>
              <a:rPr lang="en-US" b="1" cap="small" dirty="0"/>
              <a:t>Examination </a:t>
            </a:r>
            <a:r>
              <a:rPr lang="en-US" b="1" cap="small" dirty="0" smtClean="0"/>
              <a:t>Engines</a:t>
            </a:r>
            <a:endParaRPr lang="en-US" b="1" cap="small" dirty="0"/>
          </a:p>
        </p:txBody>
      </p:sp>
      <p:sp>
        <p:nvSpPr>
          <p:cNvPr id="8" name="Striped Right Arrow 7"/>
          <p:cNvSpPr/>
          <p:nvPr/>
        </p:nvSpPr>
        <p:spPr>
          <a:xfrm rot="5400000">
            <a:off x="4495800" y="4606002"/>
            <a:ext cx="228600" cy="465400"/>
          </a:xfrm>
          <a:prstGeom prst="stripedRightArrow">
            <a:avLst>
              <a:gd name="adj1" fmla="val 50000"/>
              <a:gd name="adj2" fmla="val 5684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27325444"/>
      </p:ext>
    </p:extLst>
  </p:cSld>
  <p:clrMapOvr>
    <a:masterClrMapping/>
  </p:clrMapOvr>
  <mc:AlternateContent xmlns:mc="http://schemas.openxmlformats.org/markup-compatibility/2006" xmlns:p14="http://schemas.microsoft.com/office/powerpoint/2010/main">
    <mc:Choice Requires="p14">
      <p:transition spd="slow" p14:dur="2000" advTm="33655"/>
    </mc:Choice>
    <mc:Fallback xmlns="">
      <p:transition spd="slow" advTm="33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7862" y="76200"/>
            <a:ext cx="5303631" cy="461665"/>
          </a:xfrm>
          <a:prstGeom prst="rect">
            <a:avLst/>
          </a:prstGeom>
          <a:noFill/>
        </p:spPr>
        <p:txBody>
          <a:bodyPr wrap="none" rtlCol="0">
            <a:spAutoFit/>
          </a:bodyPr>
          <a:lstStyle/>
          <a:p>
            <a:r>
              <a:rPr lang="en-US" sz="2400" b="1" dirty="0">
                <a:solidFill>
                  <a:srgbClr val="0000FF"/>
                </a:solidFill>
              </a:rPr>
              <a:t>N</a:t>
            </a:r>
            <a:r>
              <a:rPr lang="en-US" sz="2400" b="1" dirty="0" smtClean="0">
                <a:solidFill>
                  <a:srgbClr val="0000FF"/>
                </a:solidFill>
              </a:rPr>
              <a:t>etworking &amp; Collaboration </a:t>
            </a:r>
            <a:r>
              <a:rPr lang="en-US" sz="2400" b="1" dirty="0">
                <a:solidFill>
                  <a:srgbClr val="0000FF"/>
                </a:solidFill>
              </a:rPr>
              <a:t>P</a:t>
            </a:r>
            <a:r>
              <a:rPr lang="en-US" sz="2400" b="1" dirty="0" smtClean="0">
                <a:solidFill>
                  <a:srgbClr val="0000FF"/>
                </a:solidFill>
              </a:rPr>
              <a:t>latform … </a:t>
            </a:r>
            <a:endParaRPr lang="en-US" sz="2400" b="1" dirty="0">
              <a:solidFill>
                <a:srgbClr val="0000FF"/>
              </a:solidFill>
            </a:endParaRPr>
          </a:p>
        </p:txBody>
      </p:sp>
      <p:sp>
        <p:nvSpPr>
          <p:cNvPr id="5" name="TextBox 4"/>
          <p:cNvSpPr txBox="1"/>
          <p:nvPr/>
        </p:nvSpPr>
        <p:spPr>
          <a:xfrm>
            <a:off x="228600" y="810905"/>
            <a:ext cx="4572000" cy="1246495"/>
          </a:xfrm>
          <a:prstGeom prst="rect">
            <a:avLst/>
          </a:prstGeom>
          <a:noFill/>
        </p:spPr>
        <p:txBody>
          <a:bodyPr wrap="square" rtlCol="0">
            <a:spAutoFit/>
          </a:bodyPr>
          <a:lstStyle/>
          <a:p>
            <a:pPr algn="ctr">
              <a:spcAft>
                <a:spcPts val="300"/>
              </a:spcAft>
            </a:pPr>
            <a:r>
              <a:rPr lang="en-US" sz="1700" b="1" u="sng" dirty="0" smtClean="0"/>
              <a:t>THE VIEWERS </a:t>
            </a:r>
          </a:p>
          <a:p>
            <a:pPr algn="ctr">
              <a:spcAft>
                <a:spcPts val="900"/>
              </a:spcAft>
            </a:pPr>
            <a:r>
              <a:rPr lang="en-US" sz="1300" dirty="0" smtClean="0"/>
              <a:t>(peers, academic, professionals, investors, clients)</a:t>
            </a:r>
          </a:p>
          <a:p>
            <a:pPr marL="171450" indent="-171450">
              <a:spcAft>
                <a:spcPts val="600"/>
              </a:spcAft>
              <a:buFont typeface="Arial" panose="020B0604020202020204" pitchFamily="34" charset="0"/>
              <a:buChar char="•"/>
            </a:pPr>
            <a:r>
              <a:rPr lang="en-US" sz="1500" b="1" dirty="0" smtClean="0"/>
              <a:t>BROWSE / VIEW / SEARCH </a:t>
            </a:r>
            <a:r>
              <a:rPr lang="en-US" sz="1500" dirty="0" smtClean="0"/>
              <a:t>ideas posted by peers</a:t>
            </a:r>
          </a:p>
          <a:p>
            <a:pPr marL="171450" indent="-171450">
              <a:spcAft>
                <a:spcPts val="300"/>
              </a:spcAft>
              <a:buFont typeface="Arial" panose="020B0604020202020204" pitchFamily="34" charset="0"/>
              <a:buChar char="•"/>
            </a:pPr>
            <a:r>
              <a:rPr lang="en-US" sz="1500" b="1" dirty="0" smtClean="0"/>
              <a:t>POST COMMENTS &amp; REVIEW CLAIMS</a:t>
            </a:r>
          </a:p>
        </p:txBody>
      </p:sp>
      <p:sp>
        <p:nvSpPr>
          <p:cNvPr id="13" name="TextBox 12"/>
          <p:cNvSpPr txBox="1"/>
          <p:nvPr/>
        </p:nvSpPr>
        <p:spPr>
          <a:xfrm>
            <a:off x="4953000" y="793046"/>
            <a:ext cx="4038600" cy="3093154"/>
          </a:xfrm>
          <a:prstGeom prst="rect">
            <a:avLst/>
          </a:prstGeom>
          <a:noFill/>
        </p:spPr>
        <p:txBody>
          <a:bodyPr wrap="square" rtlCol="0">
            <a:spAutoFit/>
          </a:bodyPr>
          <a:lstStyle/>
          <a:p>
            <a:pPr algn="ctr">
              <a:spcAft>
                <a:spcPts val="1200"/>
              </a:spcAft>
            </a:pPr>
            <a:r>
              <a:rPr lang="en-US" sz="1700" b="1" u="sng" dirty="0" smtClean="0"/>
              <a:t>THE CLAIMANTS</a:t>
            </a:r>
            <a:endParaRPr lang="en-US" sz="1700" u="sng" dirty="0" smtClean="0"/>
          </a:p>
          <a:p>
            <a:pPr marL="171450" indent="-171450">
              <a:spcAft>
                <a:spcPts val="600"/>
              </a:spcAft>
              <a:buFont typeface="Arial" panose="020B0604020202020204" pitchFamily="34" charset="0"/>
              <a:buChar char="•"/>
            </a:pPr>
            <a:r>
              <a:rPr lang="en-US" sz="1400" dirty="0" smtClean="0"/>
              <a:t>Have their ideas </a:t>
            </a:r>
            <a:r>
              <a:rPr lang="en-US" sz="1400" b="1" dirty="0" smtClean="0"/>
              <a:t>VIEWED,</a:t>
            </a:r>
            <a:r>
              <a:rPr lang="en-US" sz="1400" dirty="0" smtClean="0"/>
              <a:t> </a:t>
            </a:r>
            <a:r>
              <a:rPr lang="en-US" sz="1400" b="1" dirty="0" smtClean="0"/>
              <a:t>REVIEWED &amp; RATED</a:t>
            </a:r>
            <a:endParaRPr lang="en-US" sz="1400" dirty="0" smtClean="0"/>
          </a:p>
          <a:p>
            <a:pPr marL="171450" indent="-171450">
              <a:spcAft>
                <a:spcPts val="600"/>
              </a:spcAft>
              <a:buFont typeface="Arial" panose="020B0604020202020204" pitchFamily="34" charset="0"/>
              <a:buChar char="•"/>
            </a:pPr>
            <a:r>
              <a:rPr lang="en-US" sz="1400" b="1" dirty="0" smtClean="0"/>
              <a:t>DISCUSSIONS, FIND COLLABORATORS, NETWORK</a:t>
            </a:r>
            <a:r>
              <a:rPr lang="en-US" sz="1400" dirty="0" smtClean="0"/>
              <a:t> </a:t>
            </a:r>
            <a:endParaRPr lang="en-US" sz="1400" i="1" dirty="0" smtClean="0">
              <a:solidFill>
                <a:srgbClr val="0000FF"/>
              </a:solidFill>
            </a:endParaRPr>
          </a:p>
          <a:p>
            <a:pPr algn="ctr">
              <a:spcBef>
                <a:spcPts val="3000"/>
              </a:spcBef>
              <a:spcAft>
                <a:spcPts val="1200"/>
              </a:spcAft>
            </a:pPr>
            <a:r>
              <a:rPr lang="en-US" sz="1900" b="1" i="1" cap="small" dirty="0" smtClean="0"/>
              <a:t>Promote Your Idea …</a:t>
            </a:r>
          </a:p>
          <a:p>
            <a:pPr algn="ctr">
              <a:spcAft>
                <a:spcPts val="1200"/>
              </a:spcAft>
            </a:pPr>
            <a:r>
              <a:rPr lang="en-US" sz="1900" b="1" i="1" cap="small" dirty="0" smtClean="0"/>
              <a:t>Discuss …</a:t>
            </a:r>
          </a:p>
          <a:p>
            <a:pPr algn="ctr">
              <a:spcAft>
                <a:spcPts val="1200"/>
              </a:spcAft>
            </a:pPr>
            <a:r>
              <a:rPr lang="en-US" sz="1900" b="1" i="1" cap="small" dirty="0" smtClean="0"/>
              <a:t>Find Collaborators … </a:t>
            </a:r>
          </a:p>
          <a:p>
            <a:pPr algn="ctr">
              <a:spcAft>
                <a:spcPts val="1200"/>
              </a:spcAft>
            </a:pPr>
            <a:r>
              <a:rPr lang="en-US" sz="1900" b="1" i="1" cap="small" dirty="0" smtClean="0"/>
              <a:t>Network …</a:t>
            </a:r>
          </a:p>
        </p:txBody>
      </p:sp>
      <p:sp>
        <p:nvSpPr>
          <p:cNvPr id="44" name="TextBox 43"/>
          <p:cNvSpPr txBox="1"/>
          <p:nvPr/>
        </p:nvSpPr>
        <p:spPr>
          <a:xfrm>
            <a:off x="1577196" y="2248701"/>
            <a:ext cx="2994804" cy="4431983"/>
          </a:xfrm>
          <a:prstGeom prst="rect">
            <a:avLst/>
          </a:prstGeom>
          <a:noFill/>
        </p:spPr>
        <p:txBody>
          <a:bodyPr wrap="square" rtlCol="0">
            <a:spAutoFit/>
          </a:bodyPr>
          <a:lstStyle/>
          <a:p>
            <a:pPr algn="ctr">
              <a:spcAft>
                <a:spcPts val="1200"/>
              </a:spcAft>
            </a:pPr>
            <a:r>
              <a:rPr lang="en-US" sz="1200" u="sng" dirty="0" smtClean="0"/>
              <a:t>List of Priority Claims</a:t>
            </a:r>
            <a:endParaRPr lang="en-US" sz="1000" b="1" dirty="0" smtClean="0">
              <a:solidFill>
                <a:srgbClr val="0000FF"/>
              </a:solidFill>
            </a:endParaRPr>
          </a:p>
          <a:p>
            <a:pPr>
              <a:spcAft>
                <a:spcPts val="600"/>
              </a:spcAft>
            </a:pPr>
            <a:r>
              <a:rPr lang="en-US" sz="1000" b="1" dirty="0" smtClean="0">
                <a:solidFill>
                  <a:srgbClr val="0000FF"/>
                </a:solidFill>
              </a:rPr>
              <a:t>Medicine &gt;&gt; Neurosciences </a:t>
            </a:r>
            <a:endParaRPr lang="en-US" sz="900" dirty="0" smtClean="0"/>
          </a:p>
          <a:p>
            <a:pPr marL="228600" indent="-228600">
              <a:buFont typeface="+mj-lt"/>
              <a:buAutoNum type="arabicPeriod"/>
            </a:pPr>
            <a:r>
              <a:rPr lang="en-US" sz="900" u="sng" dirty="0" smtClean="0"/>
              <a:t>Discovery of a new mechanism controlling the communication between neurons</a:t>
            </a:r>
            <a:r>
              <a:rPr lang="en-US" sz="900" dirty="0" smtClean="0"/>
              <a:t>, </a:t>
            </a:r>
            <a:r>
              <a:rPr lang="en-US" sz="900" dirty="0"/>
              <a:t>by </a:t>
            </a:r>
            <a:r>
              <a:rPr lang="en-US" sz="900" dirty="0" smtClean="0"/>
              <a:t>Kathy </a:t>
            </a:r>
            <a:r>
              <a:rPr lang="en-US" sz="900" dirty="0"/>
              <a:t>Cooley (June 4, 2015</a:t>
            </a:r>
            <a:r>
              <a:rPr lang="en-US" sz="900" dirty="0" smtClean="0"/>
              <a:t>).</a:t>
            </a:r>
          </a:p>
          <a:p>
            <a:pPr>
              <a:spcAft>
                <a:spcPts val="400"/>
              </a:spcAft>
            </a:pPr>
            <a:r>
              <a:rPr lang="en-US" sz="900" dirty="0" smtClean="0">
                <a:solidFill>
                  <a:srgbClr val="0000FF"/>
                </a:solidFill>
              </a:rPr>
              <a:t>         </a:t>
            </a:r>
            <a:r>
              <a:rPr lang="en-US" sz="900" u="sng" dirty="0" smtClean="0">
                <a:solidFill>
                  <a:srgbClr val="0000FF"/>
                </a:solidFill>
              </a:rPr>
              <a:t>comments (26)</a:t>
            </a:r>
            <a:r>
              <a:rPr lang="en-US" sz="900" dirty="0" smtClean="0">
                <a:solidFill>
                  <a:srgbClr val="0000FF"/>
                </a:solidFill>
              </a:rPr>
              <a:t> | </a:t>
            </a:r>
            <a:r>
              <a:rPr lang="en-US" sz="900" u="sng" dirty="0" smtClean="0">
                <a:solidFill>
                  <a:srgbClr val="0000FF"/>
                </a:solidFill>
              </a:rPr>
              <a:t>peer review</a:t>
            </a:r>
            <a:r>
              <a:rPr lang="en-US" sz="900" dirty="0" smtClean="0">
                <a:solidFill>
                  <a:srgbClr val="0000FF"/>
                </a:solidFill>
              </a:rPr>
              <a:t> | </a:t>
            </a:r>
            <a:r>
              <a:rPr lang="en-US" sz="900" u="sng" dirty="0" smtClean="0">
                <a:solidFill>
                  <a:srgbClr val="0000FF"/>
                </a:solidFill>
              </a:rPr>
              <a:t>rating score: 7</a:t>
            </a:r>
          </a:p>
          <a:p>
            <a:pPr marL="228600" indent="-228600">
              <a:buFont typeface="+mj-lt"/>
              <a:buAutoNum type="arabicPeriod" startAt="2"/>
            </a:pPr>
            <a:r>
              <a:rPr lang="en-US" sz="900" u="sng" dirty="0" smtClean="0"/>
              <a:t>Discovery </a:t>
            </a:r>
            <a:r>
              <a:rPr lang="en-US" sz="900" u="sng" dirty="0"/>
              <a:t>of a summation phenomenon regarding the effects of subthreshold </a:t>
            </a:r>
            <a:r>
              <a:rPr lang="en-US" sz="900" u="sng" dirty="0" smtClean="0"/>
              <a:t>electric </a:t>
            </a:r>
            <a:r>
              <a:rPr lang="en-US" sz="900" u="sng" dirty="0"/>
              <a:t>field stimulations in human cortex</a:t>
            </a:r>
            <a:r>
              <a:rPr lang="en-US" sz="900" dirty="0"/>
              <a:t>, by Alice Yu (July 12, 2015</a:t>
            </a:r>
            <a:r>
              <a:rPr lang="en-US" sz="900" dirty="0" smtClean="0"/>
              <a:t>)</a:t>
            </a:r>
          </a:p>
          <a:p>
            <a:pPr>
              <a:spcAft>
                <a:spcPts val="400"/>
              </a:spcAft>
            </a:pPr>
            <a:r>
              <a:rPr lang="en-US" sz="900" dirty="0" smtClean="0">
                <a:solidFill>
                  <a:srgbClr val="0000FF"/>
                </a:solidFill>
              </a:rPr>
              <a:t>         </a:t>
            </a:r>
            <a:r>
              <a:rPr lang="en-US" sz="900" u="sng" dirty="0" smtClean="0">
                <a:solidFill>
                  <a:srgbClr val="0000FF"/>
                </a:solidFill>
              </a:rPr>
              <a:t>comments (</a:t>
            </a:r>
            <a:r>
              <a:rPr lang="en-US" sz="900" u="sng" dirty="0">
                <a:solidFill>
                  <a:srgbClr val="0000FF"/>
                </a:solidFill>
              </a:rPr>
              <a:t>4</a:t>
            </a:r>
            <a:r>
              <a:rPr lang="en-US" sz="900" u="sng" dirty="0" smtClean="0">
                <a:solidFill>
                  <a:srgbClr val="0000FF"/>
                </a:solidFill>
              </a:rPr>
              <a:t>)</a:t>
            </a:r>
            <a:r>
              <a:rPr lang="en-US" sz="900" dirty="0" smtClean="0">
                <a:solidFill>
                  <a:srgbClr val="0000FF"/>
                </a:solidFill>
              </a:rPr>
              <a:t> </a:t>
            </a:r>
            <a:r>
              <a:rPr lang="en-US" sz="900" dirty="0">
                <a:solidFill>
                  <a:srgbClr val="0000FF"/>
                </a:solidFill>
              </a:rPr>
              <a:t>|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9</a:t>
            </a:r>
            <a:endParaRPr lang="en-US" sz="900" dirty="0" smtClean="0">
              <a:solidFill>
                <a:srgbClr val="0000FF"/>
              </a:solidFill>
            </a:endParaRPr>
          </a:p>
          <a:p>
            <a:pPr marL="228600" indent="-228600">
              <a:buFont typeface="+mj-lt"/>
              <a:buAutoNum type="arabicPeriod" startAt="3"/>
            </a:pPr>
            <a:r>
              <a:rPr lang="en-US" sz="900" u="sng" dirty="0"/>
              <a:t>A new theoretical framework for explaining neural activity distribution in human motor cortex</a:t>
            </a:r>
            <a:r>
              <a:rPr lang="en-US" sz="900" dirty="0"/>
              <a:t>, by Vera Coors (August 13, 2015). </a:t>
            </a:r>
            <a:endParaRPr lang="en-US" sz="900" dirty="0" smtClean="0"/>
          </a:p>
          <a:p>
            <a:pPr>
              <a:spcAft>
                <a:spcPts val="400"/>
              </a:spcAft>
            </a:pPr>
            <a:r>
              <a:rPr lang="en-US" sz="900" dirty="0" smtClean="0">
                <a:solidFill>
                  <a:srgbClr val="0066FF"/>
                </a:solidFill>
              </a:rPr>
              <a:t>         </a:t>
            </a:r>
            <a:r>
              <a:rPr lang="en-US" sz="900" u="sng" dirty="0" smtClean="0">
                <a:solidFill>
                  <a:srgbClr val="0000FF"/>
                </a:solidFill>
              </a:rPr>
              <a:t>comments (6</a:t>
            </a:r>
            <a:r>
              <a:rPr lang="en-US" sz="900" u="sng" dirty="0">
                <a:solidFill>
                  <a:srgbClr val="0000FF"/>
                </a:solidFill>
              </a:rPr>
              <a:t>)</a:t>
            </a:r>
            <a:r>
              <a:rPr lang="en-US" sz="900" dirty="0">
                <a:solidFill>
                  <a:srgbClr val="0000FF"/>
                </a:solidFill>
              </a:rPr>
              <a:t> |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2</a:t>
            </a:r>
            <a:endParaRPr lang="en-US" sz="900" dirty="0" smtClean="0">
              <a:solidFill>
                <a:srgbClr val="0000FF"/>
              </a:solidFill>
            </a:endParaRPr>
          </a:p>
          <a:p>
            <a:pPr marL="228600" indent="-228600">
              <a:buFont typeface="+mj-lt"/>
              <a:buAutoNum type="arabicPeriod" startAt="4"/>
            </a:pPr>
            <a:r>
              <a:rPr lang="en-US" sz="900" u="sng" dirty="0"/>
              <a:t>Discovery of a new mechanism </a:t>
            </a:r>
            <a:r>
              <a:rPr lang="en-US" sz="900" u="sng" dirty="0" smtClean="0"/>
              <a:t>controlling the communication </a:t>
            </a:r>
            <a:r>
              <a:rPr lang="en-US" sz="900" u="sng" dirty="0"/>
              <a:t>between neurons</a:t>
            </a:r>
            <a:r>
              <a:rPr lang="en-US" sz="900" dirty="0"/>
              <a:t>, by </a:t>
            </a:r>
            <a:r>
              <a:rPr lang="en-US" sz="900" dirty="0" smtClean="0"/>
              <a:t>Jonathan Lewis </a:t>
            </a:r>
            <a:r>
              <a:rPr lang="en-US" sz="900" dirty="0"/>
              <a:t>(Oct. 21, 2015</a:t>
            </a:r>
            <a:r>
              <a:rPr lang="en-US" sz="900" dirty="0" smtClean="0"/>
              <a:t>).</a:t>
            </a:r>
          </a:p>
          <a:p>
            <a:pPr>
              <a:spcAft>
                <a:spcPts val="400"/>
              </a:spcAft>
            </a:pPr>
            <a:r>
              <a:rPr lang="en-US" sz="900" dirty="0">
                <a:solidFill>
                  <a:srgbClr val="0066FF"/>
                </a:solidFill>
              </a:rPr>
              <a:t> </a:t>
            </a:r>
            <a:r>
              <a:rPr lang="en-US" sz="900" dirty="0" smtClean="0">
                <a:solidFill>
                  <a:srgbClr val="0066FF"/>
                </a:solidFill>
              </a:rPr>
              <a:t>        </a:t>
            </a:r>
            <a:r>
              <a:rPr lang="en-US" sz="900" u="sng" dirty="0" smtClean="0">
                <a:solidFill>
                  <a:srgbClr val="0000FF"/>
                </a:solidFill>
              </a:rPr>
              <a:t>comments </a:t>
            </a:r>
            <a:r>
              <a:rPr lang="en-US" sz="900" u="sng" dirty="0">
                <a:solidFill>
                  <a:srgbClr val="0000FF"/>
                </a:solidFill>
              </a:rPr>
              <a:t>(</a:t>
            </a:r>
            <a:r>
              <a:rPr lang="en-US" sz="900" u="sng" dirty="0" smtClean="0">
                <a:solidFill>
                  <a:srgbClr val="0000FF"/>
                </a:solidFill>
              </a:rPr>
              <a:t>21)</a:t>
            </a:r>
            <a:r>
              <a:rPr lang="en-US" sz="900" dirty="0" smtClean="0">
                <a:solidFill>
                  <a:srgbClr val="0000FF"/>
                </a:solidFill>
              </a:rPr>
              <a:t> </a:t>
            </a:r>
            <a:r>
              <a:rPr lang="en-US" sz="900" dirty="0">
                <a:solidFill>
                  <a:srgbClr val="0000FF"/>
                </a:solidFill>
              </a:rPr>
              <a:t>| </a:t>
            </a:r>
            <a:r>
              <a:rPr lang="en-US" sz="900" u="sng" dirty="0">
                <a:solidFill>
                  <a:srgbClr val="0000FF"/>
                </a:solidFill>
              </a:rPr>
              <a:t>peer review</a:t>
            </a:r>
            <a:r>
              <a:rPr lang="en-US" sz="900" dirty="0">
                <a:solidFill>
                  <a:srgbClr val="0000FF"/>
                </a:solidFill>
              </a:rPr>
              <a:t> | </a:t>
            </a:r>
            <a:r>
              <a:rPr lang="en-US" sz="900" u="sng" dirty="0">
                <a:solidFill>
                  <a:srgbClr val="0000FF"/>
                </a:solidFill>
              </a:rPr>
              <a:t>rating score: </a:t>
            </a:r>
            <a:r>
              <a:rPr lang="en-US" sz="900" u="sng" dirty="0" smtClean="0">
                <a:solidFill>
                  <a:srgbClr val="0000FF"/>
                </a:solidFill>
              </a:rPr>
              <a:t>8</a:t>
            </a:r>
            <a:endParaRPr lang="en-US" sz="900" dirty="0" smtClean="0">
              <a:solidFill>
                <a:srgbClr val="0000FF"/>
              </a:solidFill>
            </a:endParaRPr>
          </a:p>
          <a:p>
            <a:pPr marL="228600" indent="-228600">
              <a:buFont typeface="+mj-lt"/>
              <a:buAutoNum type="arabicPeriod" startAt="5"/>
            </a:pPr>
            <a:r>
              <a:rPr lang="en-US" sz="900" u="sng" dirty="0"/>
              <a:t>An idea for preventing the triggering of protein misfolding disease in brain tissue</a:t>
            </a:r>
            <a:r>
              <a:rPr lang="en-US" sz="900" dirty="0"/>
              <a:t>, by Kathy Cooley (June 4, 2015</a:t>
            </a:r>
            <a:r>
              <a:rPr lang="en-US" sz="900" dirty="0" smtClean="0"/>
              <a:t>)</a:t>
            </a:r>
          </a:p>
          <a:p>
            <a:pPr>
              <a:spcAft>
                <a:spcPts val="400"/>
              </a:spcAft>
            </a:pPr>
            <a:r>
              <a:rPr lang="en-US" sz="900" dirty="0">
                <a:solidFill>
                  <a:srgbClr val="0000FF"/>
                </a:solidFill>
              </a:rPr>
              <a:t> </a:t>
            </a:r>
            <a:r>
              <a:rPr lang="en-US" sz="900" dirty="0" smtClean="0">
                <a:solidFill>
                  <a:srgbClr val="0000FF"/>
                </a:solidFill>
              </a:rPr>
              <a:t>        </a:t>
            </a:r>
            <a:r>
              <a:rPr lang="en-US" sz="900" u="sng" dirty="0" smtClean="0">
                <a:solidFill>
                  <a:srgbClr val="0000FF"/>
                </a:solidFill>
              </a:rPr>
              <a:t>comments (31)</a:t>
            </a:r>
            <a:r>
              <a:rPr lang="en-US" sz="900" dirty="0" smtClean="0"/>
              <a:t> </a:t>
            </a:r>
            <a:r>
              <a:rPr lang="en-US" sz="900" dirty="0"/>
              <a:t>| </a:t>
            </a:r>
            <a:r>
              <a:rPr lang="en-US" sz="900" u="sng" dirty="0">
                <a:solidFill>
                  <a:srgbClr val="0000FF"/>
                </a:solidFill>
              </a:rPr>
              <a:t>peer review</a:t>
            </a:r>
            <a:r>
              <a:rPr lang="en-US" sz="900" dirty="0"/>
              <a:t> | </a:t>
            </a:r>
            <a:r>
              <a:rPr lang="en-US" sz="900" u="sng" dirty="0">
                <a:solidFill>
                  <a:srgbClr val="0000FF"/>
                </a:solidFill>
              </a:rPr>
              <a:t>rating score: </a:t>
            </a:r>
            <a:r>
              <a:rPr lang="en-US" sz="900" u="sng" dirty="0" smtClean="0">
                <a:solidFill>
                  <a:srgbClr val="0000FF"/>
                </a:solidFill>
              </a:rPr>
              <a:t>4</a:t>
            </a:r>
            <a:endParaRPr lang="en-US" sz="900" dirty="0"/>
          </a:p>
          <a:p>
            <a:pPr marL="228600" indent="-228600">
              <a:buFont typeface="+mj-lt"/>
              <a:buAutoNum type="arabicPeriod" startAt="6"/>
            </a:pPr>
            <a:r>
              <a:rPr lang="en-US" sz="900" u="sng" dirty="0"/>
              <a:t>Discovery of a summation phenomenon regarding the effects of subthreshold </a:t>
            </a:r>
            <a:r>
              <a:rPr lang="en-US" sz="900" u="sng" dirty="0" smtClean="0"/>
              <a:t>electric </a:t>
            </a:r>
            <a:r>
              <a:rPr lang="en-US" sz="900" u="sng" dirty="0"/>
              <a:t>field stimulations in human cortex</a:t>
            </a:r>
            <a:r>
              <a:rPr lang="en-US" sz="900" dirty="0"/>
              <a:t>, by Alice Yu (July 12, 2015</a:t>
            </a:r>
            <a:r>
              <a:rPr lang="en-US" sz="900" dirty="0" smtClean="0"/>
              <a:t>).</a:t>
            </a:r>
          </a:p>
          <a:p>
            <a:pPr>
              <a:spcAft>
                <a:spcPts val="400"/>
              </a:spcAft>
            </a:pPr>
            <a:r>
              <a:rPr lang="en-US" sz="900" dirty="0">
                <a:solidFill>
                  <a:srgbClr val="0000FF"/>
                </a:solidFill>
              </a:rPr>
              <a:t> </a:t>
            </a:r>
            <a:r>
              <a:rPr lang="en-US" sz="900" dirty="0" smtClean="0">
                <a:solidFill>
                  <a:srgbClr val="0000FF"/>
                </a:solidFill>
              </a:rPr>
              <a:t>        </a:t>
            </a:r>
            <a:r>
              <a:rPr lang="en-US" sz="900" u="sng" dirty="0" smtClean="0">
                <a:solidFill>
                  <a:srgbClr val="0000FF"/>
                </a:solidFill>
              </a:rPr>
              <a:t>comments </a:t>
            </a:r>
            <a:r>
              <a:rPr lang="en-US" sz="900" u="sng" dirty="0">
                <a:solidFill>
                  <a:srgbClr val="0000FF"/>
                </a:solidFill>
              </a:rPr>
              <a:t>(</a:t>
            </a:r>
            <a:r>
              <a:rPr lang="en-US" sz="900" u="sng" dirty="0" smtClean="0">
                <a:solidFill>
                  <a:srgbClr val="0000FF"/>
                </a:solidFill>
              </a:rPr>
              <a:t>24)</a:t>
            </a:r>
            <a:r>
              <a:rPr lang="en-US" sz="900" dirty="0" smtClean="0"/>
              <a:t> </a:t>
            </a:r>
            <a:r>
              <a:rPr lang="en-US" sz="900" dirty="0"/>
              <a:t>| </a:t>
            </a:r>
            <a:r>
              <a:rPr lang="en-US" sz="900" u="sng" dirty="0">
                <a:solidFill>
                  <a:srgbClr val="0000FF"/>
                </a:solidFill>
              </a:rPr>
              <a:t>peer review</a:t>
            </a:r>
            <a:r>
              <a:rPr lang="en-US" sz="900" dirty="0"/>
              <a:t> | </a:t>
            </a:r>
            <a:r>
              <a:rPr lang="en-US" sz="900" u="sng" dirty="0">
                <a:solidFill>
                  <a:srgbClr val="0000FF"/>
                </a:solidFill>
              </a:rPr>
              <a:t>rating score: 7</a:t>
            </a:r>
            <a:endParaRPr lang="en-US" sz="900" dirty="0"/>
          </a:p>
          <a:p>
            <a:pPr>
              <a:spcAft>
                <a:spcPts val="400"/>
              </a:spcAft>
            </a:pPr>
            <a:r>
              <a:rPr lang="en-US" sz="900" dirty="0" smtClean="0"/>
              <a:t>       … 420  more claims</a:t>
            </a:r>
          </a:p>
        </p:txBody>
      </p:sp>
      <p:sp>
        <p:nvSpPr>
          <p:cNvPr id="45" name="Rectangle 44"/>
          <p:cNvSpPr/>
          <p:nvPr/>
        </p:nvSpPr>
        <p:spPr>
          <a:xfrm>
            <a:off x="1500995" y="2209800"/>
            <a:ext cx="3052313" cy="4495800"/>
          </a:xfrm>
          <a:prstGeom prst="rect">
            <a:avLst/>
          </a:pr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7" name="Group 46"/>
          <p:cNvGrpSpPr/>
          <p:nvPr/>
        </p:nvGrpSpPr>
        <p:grpSpPr>
          <a:xfrm>
            <a:off x="242779" y="2209800"/>
            <a:ext cx="1221033" cy="4495800"/>
            <a:chOff x="242779" y="1815333"/>
            <a:chExt cx="1221033" cy="4495800"/>
          </a:xfrm>
        </p:grpSpPr>
        <p:sp>
          <p:nvSpPr>
            <p:cNvPr id="48" name="Rectangle 47"/>
            <p:cNvSpPr/>
            <p:nvPr/>
          </p:nvSpPr>
          <p:spPr>
            <a:xfrm>
              <a:off x="242780" y="1815333"/>
              <a:ext cx="1221032" cy="4495800"/>
            </a:xfrm>
            <a:prstGeom prst="rect">
              <a:avLst/>
            </a:pr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p:cNvSpPr txBox="1"/>
            <p:nvPr/>
          </p:nvSpPr>
          <p:spPr>
            <a:xfrm>
              <a:off x="318979" y="2196333"/>
              <a:ext cx="1105816" cy="276999"/>
            </a:xfrm>
            <a:prstGeom prst="rect">
              <a:avLst/>
            </a:prstGeom>
            <a:noFill/>
          </p:spPr>
          <p:txBody>
            <a:bodyPr wrap="none" rtlCol="0">
              <a:spAutoFit/>
            </a:bodyPr>
            <a:lstStyle/>
            <a:p>
              <a:r>
                <a:rPr lang="en-US" sz="1200" b="1" dirty="0" smtClean="0"/>
                <a:t>Search Claims:</a:t>
              </a:r>
              <a:endParaRPr lang="en-US" sz="1200" b="1" dirty="0"/>
            </a:p>
          </p:txBody>
        </p:sp>
        <p:sp>
          <p:nvSpPr>
            <p:cNvPr id="50" name="Rectangle 49"/>
            <p:cNvSpPr/>
            <p:nvPr/>
          </p:nvSpPr>
          <p:spPr>
            <a:xfrm>
              <a:off x="328357" y="2832226"/>
              <a:ext cx="447822" cy="138325"/>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937957" y="2832226"/>
              <a:ext cx="438443" cy="138325"/>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p:nvSpPr>
          <p:spPr>
            <a:xfrm>
              <a:off x="318979" y="3277208"/>
              <a:ext cx="1057421" cy="138325"/>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p:cNvSpPr txBox="1"/>
            <p:nvPr/>
          </p:nvSpPr>
          <p:spPr>
            <a:xfrm>
              <a:off x="376125" y="3567932"/>
              <a:ext cx="1000595" cy="246221"/>
            </a:xfrm>
            <a:prstGeom prst="rect">
              <a:avLst/>
            </a:prstGeom>
            <a:noFill/>
          </p:spPr>
          <p:txBody>
            <a:bodyPr wrap="none" rtlCol="0">
              <a:spAutoFit/>
            </a:bodyPr>
            <a:lstStyle/>
            <a:p>
              <a:r>
                <a:rPr lang="en-US" sz="1000" dirty="0" smtClean="0"/>
                <a:t>Rating &amp; Scores</a:t>
              </a:r>
              <a:endParaRPr lang="en-US" sz="1000" dirty="0"/>
            </a:p>
          </p:txBody>
        </p:sp>
        <p:sp>
          <p:nvSpPr>
            <p:cNvPr id="54" name="Rectangle 53"/>
            <p:cNvSpPr/>
            <p:nvPr/>
          </p:nvSpPr>
          <p:spPr>
            <a:xfrm>
              <a:off x="471379" y="3909060"/>
              <a:ext cx="133643" cy="138325"/>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p:cNvGrpSpPr/>
            <p:nvPr/>
          </p:nvGrpSpPr>
          <p:grpSpPr>
            <a:xfrm>
              <a:off x="471379" y="4842532"/>
              <a:ext cx="182880" cy="246221"/>
              <a:chOff x="389033" y="4724400"/>
              <a:chExt cx="182880" cy="246221"/>
            </a:xfrm>
          </p:grpSpPr>
          <p:sp>
            <p:nvSpPr>
              <p:cNvPr id="74" name="Rectangle 73"/>
              <p:cNvSpPr/>
              <p:nvPr/>
            </p:nvSpPr>
            <p:spPr>
              <a:xfrm>
                <a:off x="389033" y="4756070"/>
                <a:ext cx="182880" cy="182880"/>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p:cNvSpPr txBox="1"/>
              <p:nvPr/>
            </p:nvSpPr>
            <p:spPr>
              <a:xfrm>
                <a:off x="391206" y="4724400"/>
                <a:ext cx="178535" cy="246221"/>
              </a:xfrm>
              <a:prstGeom prst="rect">
                <a:avLst/>
              </a:prstGeom>
              <a:noFill/>
            </p:spPr>
            <p:txBody>
              <a:bodyPr wrap="square" rtlCol="0">
                <a:spAutoFit/>
              </a:bodyPr>
              <a:lstStyle/>
              <a:p>
                <a:pPr algn="ctr"/>
                <a:r>
                  <a:rPr lang="en-US" sz="1000" dirty="0" smtClean="0"/>
                  <a:t>5</a:t>
                </a:r>
                <a:endParaRPr lang="en-US" sz="1000" dirty="0"/>
              </a:p>
            </p:txBody>
          </p:sp>
        </p:grpSp>
        <p:sp>
          <p:nvSpPr>
            <p:cNvPr id="56" name="Rounded Rectangle 55"/>
            <p:cNvSpPr/>
            <p:nvPr/>
          </p:nvSpPr>
          <p:spPr>
            <a:xfrm>
              <a:off x="486619" y="5535074"/>
              <a:ext cx="670560" cy="166459"/>
            </a:xfrm>
            <a:prstGeom prst="round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search</a:t>
              </a:r>
              <a:endParaRPr lang="en-US" sz="1000" dirty="0">
                <a:solidFill>
                  <a:schemeClr val="tx1"/>
                </a:solidFill>
              </a:endParaRPr>
            </a:p>
          </p:txBody>
        </p:sp>
        <p:grpSp>
          <p:nvGrpSpPr>
            <p:cNvPr id="57" name="Group 56"/>
            <p:cNvGrpSpPr/>
            <p:nvPr/>
          </p:nvGrpSpPr>
          <p:grpSpPr>
            <a:xfrm>
              <a:off x="972774" y="4850226"/>
              <a:ext cx="368808" cy="230832"/>
              <a:chOff x="850392" y="3716179"/>
              <a:chExt cx="368808" cy="230832"/>
            </a:xfrm>
          </p:grpSpPr>
          <p:sp>
            <p:nvSpPr>
              <p:cNvPr id="72" name="TextBox 71"/>
              <p:cNvSpPr txBox="1"/>
              <p:nvPr/>
            </p:nvSpPr>
            <p:spPr>
              <a:xfrm>
                <a:off x="850392" y="3716179"/>
                <a:ext cx="368808" cy="230832"/>
              </a:xfrm>
              <a:prstGeom prst="rect">
                <a:avLst/>
              </a:prstGeom>
              <a:noFill/>
            </p:spPr>
            <p:txBody>
              <a:bodyPr wrap="square" rtlCol="0">
                <a:spAutoFit/>
              </a:bodyPr>
              <a:lstStyle/>
              <a:p>
                <a:r>
                  <a:rPr lang="en-US" sz="900" dirty="0" smtClean="0"/>
                  <a:t>10</a:t>
                </a:r>
                <a:endParaRPr lang="en-US" sz="900" dirty="0"/>
              </a:p>
            </p:txBody>
          </p:sp>
          <p:sp>
            <p:nvSpPr>
              <p:cNvPr id="73" name="Rectangle 72"/>
              <p:cNvSpPr/>
              <p:nvPr/>
            </p:nvSpPr>
            <p:spPr>
              <a:xfrm>
                <a:off x="909145" y="3740155"/>
                <a:ext cx="182880" cy="182880"/>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8" name="TextBox 57"/>
            <p:cNvSpPr txBox="1"/>
            <p:nvPr/>
          </p:nvSpPr>
          <p:spPr>
            <a:xfrm>
              <a:off x="699979" y="4845712"/>
              <a:ext cx="295274" cy="246221"/>
            </a:xfrm>
            <a:prstGeom prst="rect">
              <a:avLst/>
            </a:prstGeom>
            <a:noFill/>
          </p:spPr>
          <p:txBody>
            <a:bodyPr wrap="none" rtlCol="0">
              <a:spAutoFit/>
            </a:bodyPr>
            <a:lstStyle/>
            <a:p>
              <a:r>
                <a:rPr lang="en-US" sz="1000" dirty="0" smtClean="0"/>
                <a:t>to</a:t>
              </a:r>
              <a:endParaRPr lang="en-US" sz="1000" dirty="0"/>
            </a:p>
          </p:txBody>
        </p:sp>
        <p:sp>
          <p:nvSpPr>
            <p:cNvPr id="59" name="TextBox 58"/>
            <p:cNvSpPr txBox="1"/>
            <p:nvPr/>
          </p:nvSpPr>
          <p:spPr>
            <a:xfrm>
              <a:off x="633535" y="3855112"/>
              <a:ext cx="599844" cy="246221"/>
            </a:xfrm>
            <a:prstGeom prst="rect">
              <a:avLst/>
            </a:prstGeom>
            <a:noFill/>
          </p:spPr>
          <p:txBody>
            <a:bodyPr wrap="none" rtlCol="0">
              <a:spAutoFit/>
            </a:bodyPr>
            <a:lstStyle/>
            <a:p>
              <a:r>
                <a:rPr lang="en-US" sz="1000" dirty="0" smtClean="0"/>
                <a:t>unrated</a:t>
              </a:r>
              <a:endParaRPr lang="en-US" sz="1000" dirty="0"/>
            </a:p>
          </p:txBody>
        </p:sp>
        <p:sp>
          <p:nvSpPr>
            <p:cNvPr id="60" name="TextBox 59"/>
            <p:cNvSpPr txBox="1"/>
            <p:nvPr/>
          </p:nvSpPr>
          <p:spPr>
            <a:xfrm>
              <a:off x="615787" y="4118626"/>
              <a:ext cx="465192" cy="246221"/>
            </a:xfrm>
            <a:prstGeom prst="rect">
              <a:avLst/>
            </a:prstGeom>
            <a:noFill/>
          </p:spPr>
          <p:txBody>
            <a:bodyPr wrap="none" rtlCol="0">
              <a:spAutoFit/>
            </a:bodyPr>
            <a:lstStyle/>
            <a:p>
              <a:r>
                <a:rPr lang="en-US" sz="1000" dirty="0" smtClean="0"/>
                <a:t>rated</a:t>
              </a:r>
              <a:endParaRPr lang="en-US" sz="1000" dirty="0"/>
            </a:p>
          </p:txBody>
        </p:sp>
        <p:grpSp>
          <p:nvGrpSpPr>
            <p:cNvPr id="61" name="Group 60"/>
            <p:cNvGrpSpPr>
              <a:grpSpLocks noChangeAspect="1"/>
            </p:cNvGrpSpPr>
            <p:nvPr/>
          </p:nvGrpSpPr>
          <p:grpSpPr>
            <a:xfrm>
              <a:off x="474192" y="4177533"/>
              <a:ext cx="128017" cy="128064"/>
              <a:chOff x="5334000" y="4516896"/>
              <a:chExt cx="640080" cy="640320"/>
            </a:xfrm>
          </p:grpSpPr>
          <p:sp>
            <p:nvSpPr>
              <p:cNvPr id="69" name="Rectangle 68"/>
              <p:cNvSpPr/>
              <p:nvPr/>
            </p:nvSpPr>
            <p:spPr>
              <a:xfrm>
                <a:off x="5334000" y="4516896"/>
                <a:ext cx="640080" cy="640080"/>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0" name="Straight Connector 69"/>
              <p:cNvCxnSpPr/>
              <p:nvPr/>
            </p:nvCxnSpPr>
            <p:spPr>
              <a:xfrm>
                <a:off x="5334000" y="4516896"/>
                <a:ext cx="640080" cy="64008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a:off x="5334000" y="4517136"/>
                <a:ext cx="640080" cy="64008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295975" y="4463223"/>
              <a:ext cx="1103187" cy="400110"/>
            </a:xfrm>
            <a:prstGeom prst="rect">
              <a:avLst/>
            </a:prstGeom>
            <a:noFill/>
          </p:spPr>
          <p:txBody>
            <a:bodyPr wrap="none" rtlCol="0">
              <a:spAutoFit/>
            </a:bodyPr>
            <a:lstStyle/>
            <a:p>
              <a:pPr algn="ctr"/>
              <a:r>
                <a:rPr lang="en-US" sz="1000" i="1" dirty="0"/>
                <a:t>s</a:t>
              </a:r>
              <a:r>
                <a:rPr lang="en-US" sz="1000" i="1" dirty="0" smtClean="0"/>
                <a:t>how claims with</a:t>
              </a:r>
            </a:p>
            <a:p>
              <a:pPr algn="ctr"/>
              <a:r>
                <a:rPr lang="en-US" sz="1000" b="1" i="1" dirty="0"/>
                <a:t>s</a:t>
              </a:r>
              <a:r>
                <a:rPr lang="en-US" sz="1000" b="1" i="1" dirty="0" smtClean="0"/>
                <a:t>cores between</a:t>
              </a:r>
              <a:endParaRPr lang="en-US" sz="1000" b="1" i="1" dirty="0"/>
            </a:p>
          </p:txBody>
        </p:sp>
        <p:sp>
          <p:nvSpPr>
            <p:cNvPr id="63" name="TextBox 62"/>
            <p:cNvSpPr txBox="1"/>
            <p:nvPr/>
          </p:nvSpPr>
          <p:spPr>
            <a:xfrm>
              <a:off x="242779" y="3034533"/>
              <a:ext cx="598241" cy="230832"/>
            </a:xfrm>
            <a:prstGeom prst="rect">
              <a:avLst/>
            </a:prstGeom>
            <a:noFill/>
          </p:spPr>
          <p:txBody>
            <a:bodyPr wrap="none" rtlCol="0">
              <a:spAutoFit/>
            </a:bodyPr>
            <a:lstStyle/>
            <a:p>
              <a:r>
                <a:rPr lang="en-US" sz="900" dirty="0" smtClean="0"/>
                <a:t>Keyword</a:t>
              </a:r>
              <a:endParaRPr lang="en-US" sz="900" dirty="0"/>
            </a:p>
          </p:txBody>
        </p:sp>
        <p:sp>
          <p:nvSpPr>
            <p:cNvPr id="64" name="TextBox 63"/>
            <p:cNvSpPr txBox="1"/>
            <p:nvPr/>
          </p:nvSpPr>
          <p:spPr>
            <a:xfrm>
              <a:off x="242779" y="2575101"/>
              <a:ext cx="947695" cy="230832"/>
            </a:xfrm>
            <a:prstGeom prst="rect">
              <a:avLst/>
            </a:prstGeom>
            <a:noFill/>
          </p:spPr>
          <p:txBody>
            <a:bodyPr wrap="none" rtlCol="0">
              <a:spAutoFit/>
            </a:bodyPr>
            <a:lstStyle/>
            <a:p>
              <a:r>
                <a:rPr lang="en-US" sz="900" dirty="0" smtClean="0"/>
                <a:t>Publication date</a:t>
              </a:r>
              <a:endParaRPr lang="en-US" sz="900" dirty="0"/>
            </a:p>
          </p:txBody>
        </p:sp>
        <p:sp>
          <p:nvSpPr>
            <p:cNvPr id="65" name="TextBox 64"/>
            <p:cNvSpPr txBox="1"/>
            <p:nvPr/>
          </p:nvSpPr>
          <p:spPr>
            <a:xfrm>
              <a:off x="288499" y="2809055"/>
              <a:ext cx="553357" cy="184666"/>
            </a:xfrm>
            <a:prstGeom prst="rect">
              <a:avLst/>
            </a:prstGeom>
            <a:noFill/>
          </p:spPr>
          <p:txBody>
            <a:bodyPr wrap="none" rtlCol="0">
              <a:spAutoFit/>
            </a:bodyPr>
            <a:lstStyle/>
            <a:p>
              <a:r>
                <a:rPr lang="en-US" sz="600" dirty="0" smtClean="0"/>
                <a:t>01/20/2016</a:t>
              </a:r>
              <a:endParaRPr lang="en-US" sz="600" dirty="0"/>
            </a:p>
          </p:txBody>
        </p:sp>
        <p:sp>
          <p:nvSpPr>
            <p:cNvPr id="66" name="TextBox 65"/>
            <p:cNvSpPr txBox="1"/>
            <p:nvPr/>
          </p:nvSpPr>
          <p:spPr>
            <a:xfrm>
              <a:off x="725021" y="2801361"/>
              <a:ext cx="647934" cy="200055"/>
            </a:xfrm>
            <a:prstGeom prst="rect">
              <a:avLst/>
            </a:prstGeom>
            <a:noFill/>
          </p:spPr>
          <p:txBody>
            <a:bodyPr wrap="none" rtlCol="0">
              <a:spAutoFit/>
            </a:bodyPr>
            <a:lstStyle/>
            <a:p>
              <a:r>
                <a:rPr lang="en-US" sz="700" dirty="0"/>
                <a:t>t</a:t>
              </a:r>
              <a:r>
                <a:rPr lang="en-US" sz="700" dirty="0" smtClean="0"/>
                <a:t>o     present</a:t>
              </a:r>
              <a:endParaRPr lang="en-US" sz="700" dirty="0"/>
            </a:p>
          </p:txBody>
        </p:sp>
        <p:sp>
          <p:nvSpPr>
            <p:cNvPr id="67" name="TextBox 66"/>
            <p:cNvSpPr txBox="1"/>
            <p:nvPr/>
          </p:nvSpPr>
          <p:spPr>
            <a:xfrm>
              <a:off x="479390" y="5091933"/>
              <a:ext cx="718465" cy="215444"/>
            </a:xfrm>
            <a:prstGeom prst="rect">
              <a:avLst/>
            </a:prstGeom>
            <a:noFill/>
          </p:spPr>
          <p:txBody>
            <a:bodyPr wrap="none" rtlCol="0">
              <a:spAutoFit/>
            </a:bodyPr>
            <a:lstStyle/>
            <a:p>
              <a:pPr algn="ctr"/>
              <a:r>
                <a:rPr lang="en-US" sz="800" dirty="0"/>
                <a:t>s</a:t>
              </a:r>
              <a:r>
                <a:rPr lang="en-US" sz="800" dirty="0" smtClean="0"/>
                <a:t>cores (1-10)</a:t>
              </a:r>
              <a:endParaRPr lang="en-US" sz="800" dirty="0"/>
            </a:p>
          </p:txBody>
        </p:sp>
        <p:sp>
          <p:nvSpPr>
            <p:cNvPr id="68" name="TextBox 67"/>
            <p:cNvSpPr txBox="1"/>
            <p:nvPr/>
          </p:nvSpPr>
          <p:spPr>
            <a:xfrm>
              <a:off x="319661" y="3253989"/>
              <a:ext cx="673582" cy="200055"/>
            </a:xfrm>
            <a:prstGeom prst="rect">
              <a:avLst/>
            </a:prstGeom>
            <a:noFill/>
          </p:spPr>
          <p:txBody>
            <a:bodyPr wrap="none" rtlCol="0">
              <a:spAutoFit/>
            </a:bodyPr>
            <a:lstStyle/>
            <a:p>
              <a:r>
                <a:rPr lang="en-US" sz="700" dirty="0" smtClean="0"/>
                <a:t>Motor cortex</a:t>
              </a:r>
              <a:endParaRPr lang="en-US" sz="700" dirty="0"/>
            </a:p>
          </p:txBody>
        </p:sp>
      </p:grpSp>
      <p:sp>
        <p:nvSpPr>
          <p:cNvPr id="86" name="Oval 85"/>
          <p:cNvSpPr/>
          <p:nvPr/>
        </p:nvSpPr>
        <p:spPr>
          <a:xfrm>
            <a:off x="1577196" y="3195828"/>
            <a:ext cx="2858219" cy="309372"/>
          </a:xfrm>
          <a:prstGeom prst="ellipse">
            <a:avLst/>
          </a:prstGeom>
          <a:no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p:nvGrpSpPr>
        <p:grpSpPr>
          <a:xfrm>
            <a:off x="5487961" y="4343400"/>
            <a:ext cx="2846705" cy="1988169"/>
            <a:chOff x="5487961" y="4648200"/>
            <a:chExt cx="2846705" cy="1988169"/>
          </a:xfrm>
        </p:grpSpPr>
        <p:grpSp>
          <p:nvGrpSpPr>
            <p:cNvPr id="100" name="Group 99"/>
            <p:cNvGrpSpPr/>
            <p:nvPr/>
          </p:nvGrpSpPr>
          <p:grpSpPr>
            <a:xfrm>
              <a:off x="5487961" y="5640867"/>
              <a:ext cx="2846705" cy="341986"/>
              <a:chOff x="5487961" y="5564667"/>
              <a:chExt cx="2846705" cy="341986"/>
            </a:xfrm>
          </p:grpSpPr>
          <p:grpSp>
            <p:nvGrpSpPr>
              <p:cNvPr id="21" name="Group 20"/>
              <p:cNvGrpSpPr>
                <a:grpSpLocks noChangeAspect="1"/>
              </p:cNvGrpSpPr>
              <p:nvPr/>
            </p:nvGrpSpPr>
            <p:grpSpPr>
              <a:xfrm>
                <a:off x="8049946" y="5564667"/>
                <a:ext cx="284720" cy="341986"/>
                <a:chOff x="2667000" y="1368804"/>
                <a:chExt cx="632712" cy="759969"/>
              </a:xfrm>
            </p:grpSpPr>
            <p:sp>
              <p:nvSpPr>
                <p:cNvPr id="37" name="Oval 36"/>
                <p:cNvSpPr/>
                <p:nvPr/>
              </p:nvSpPr>
              <p:spPr>
                <a:xfrm>
                  <a:off x="2817269" y="1368804"/>
                  <a:ext cx="332174" cy="33744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Same Side Corner Rectangle 37"/>
                <p:cNvSpPr/>
                <p:nvPr/>
              </p:nvSpPr>
              <p:spPr>
                <a:xfrm>
                  <a:off x="2667000" y="1706965"/>
                  <a:ext cx="632712" cy="421808"/>
                </a:xfrm>
                <a:prstGeom prst="round2SameRect">
                  <a:avLst>
                    <a:gd name="adj1" fmla="val 42938"/>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lowchart: Merge 38"/>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p:cNvGrpSpPr>
                <a:grpSpLocks noChangeAspect="1"/>
              </p:cNvGrpSpPr>
              <p:nvPr/>
            </p:nvGrpSpPr>
            <p:grpSpPr>
              <a:xfrm>
                <a:off x="5487961" y="5564667"/>
                <a:ext cx="284720" cy="341986"/>
                <a:chOff x="3455409" y="2057400"/>
                <a:chExt cx="1143000" cy="1372892"/>
              </a:xfrm>
            </p:grpSpPr>
            <p:sp>
              <p:nvSpPr>
                <p:cNvPr id="32" name="Oval 31"/>
                <p:cNvSpPr/>
                <p:nvPr/>
              </p:nvSpPr>
              <p:spPr>
                <a:xfrm>
                  <a:off x="3726872" y="2057400"/>
                  <a:ext cx="600075" cy="609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 Same Side Corner Rectangle 32"/>
                <p:cNvSpPr/>
                <p:nvPr/>
              </p:nvSpPr>
              <p:spPr>
                <a:xfrm>
                  <a:off x="3455409" y="2668292"/>
                  <a:ext cx="1143000" cy="762000"/>
                </a:xfrm>
                <a:prstGeom prst="round2SameRect">
                  <a:avLst>
                    <a:gd name="adj1" fmla="val 42938"/>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lowchart: Merge 33"/>
                <p:cNvSpPr/>
                <p:nvPr/>
              </p:nvSpPr>
              <p:spPr>
                <a:xfrm>
                  <a:off x="3819525" y="2667000"/>
                  <a:ext cx="438150" cy="11430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3638801" y="2971799"/>
                  <a:ext cx="45719" cy="45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4373881" y="2971800"/>
                  <a:ext cx="45719" cy="45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4" name="Group 23"/>
            <p:cNvGrpSpPr/>
            <p:nvPr/>
          </p:nvGrpSpPr>
          <p:grpSpPr>
            <a:xfrm>
              <a:off x="6768953" y="6294383"/>
              <a:ext cx="284720" cy="341986"/>
              <a:chOff x="3726284" y="4951153"/>
              <a:chExt cx="474534" cy="569977"/>
            </a:xfrm>
          </p:grpSpPr>
          <p:sp>
            <p:nvSpPr>
              <p:cNvPr id="26" name="Oval 25"/>
              <p:cNvSpPr/>
              <p:nvPr/>
            </p:nvSpPr>
            <p:spPr>
              <a:xfrm>
                <a:off x="3838986" y="4951153"/>
                <a:ext cx="249131" cy="25308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 Same Side Corner Rectangle 26"/>
              <p:cNvSpPr/>
              <p:nvPr/>
            </p:nvSpPr>
            <p:spPr>
              <a:xfrm>
                <a:off x="3726284" y="5204774"/>
                <a:ext cx="474534" cy="316356"/>
              </a:xfrm>
              <a:prstGeom prst="round2SameRect">
                <a:avLst>
                  <a:gd name="adj1" fmla="val 42938"/>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lowchart: Merge 27"/>
              <p:cNvSpPr/>
              <p:nvPr/>
            </p:nvSpPr>
            <p:spPr>
              <a:xfrm>
                <a:off x="3877453" y="5204238"/>
                <a:ext cx="181905" cy="47453"/>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380242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4107602" y="5330780"/>
                <a:ext cx="18981" cy="19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1" name="Group 100"/>
            <p:cNvGrpSpPr/>
            <p:nvPr/>
          </p:nvGrpSpPr>
          <p:grpSpPr>
            <a:xfrm>
              <a:off x="6164741" y="4648200"/>
              <a:ext cx="1493145" cy="341986"/>
              <a:chOff x="6188811" y="4619278"/>
              <a:chExt cx="1493145" cy="341986"/>
            </a:xfrm>
          </p:grpSpPr>
          <p:grpSp>
            <p:nvGrpSpPr>
              <p:cNvPr id="88" name="Group 87"/>
              <p:cNvGrpSpPr>
                <a:grpSpLocks noChangeAspect="1"/>
              </p:cNvGrpSpPr>
              <p:nvPr/>
            </p:nvGrpSpPr>
            <p:grpSpPr>
              <a:xfrm>
                <a:off x="6188811" y="4619278"/>
                <a:ext cx="284720" cy="341986"/>
                <a:chOff x="3455409" y="2057400"/>
                <a:chExt cx="1143000" cy="1372892"/>
              </a:xfrm>
            </p:grpSpPr>
            <p:sp>
              <p:nvSpPr>
                <p:cNvPr id="89" name="Oval 88"/>
                <p:cNvSpPr/>
                <p:nvPr/>
              </p:nvSpPr>
              <p:spPr>
                <a:xfrm>
                  <a:off x="3726872" y="2057400"/>
                  <a:ext cx="600075" cy="609600"/>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ound Same Side Corner Rectangle 89"/>
                <p:cNvSpPr/>
                <p:nvPr/>
              </p:nvSpPr>
              <p:spPr>
                <a:xfrm>
                  <a:off x="3455409" y="2668292"/>
                  <a:ext cx="1143000" cy="762000"/>
                </a:xfrm>
                <a:prstGeom prst="round2SameRect">
                  <a:avLst>
                    <a:gd name="adj1" fmla="val 42938"/>
                    <a:gd name="adj2" fmla="val 0"/>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Flowchart: Merge 90"/>
                <p:cNvSpPr/>
                <p:nvPr/>
              </p:nvSpPr>
              <p:spPr>
                <a:xfrm>
                  <a:off x="3819525" y="2667000"/>
                  <a:ext cx="438150" cy="11430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p:cNvSpPr/>
                <p:nvPr/>
              </p:nvSpPr>
              <p:spPr>
                <a:xfrm>
                  <a:off x="3638801" y="2971799"/>
                  <a:ext cx="45719" cy="45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p:cNvSpPr/>
                <p:nvPr/>
              </p:nvSpPr>
              <p:spPr>
                <a:xfrm>
                  <a:off x="4373881" y="2971800"/>
                  <a:ext cx="45719" cy="45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4" name="Group 93"/>
              <p:cNvGrpSpPr>
                <a:grpSpLocks noChangeAspect="1"/>
              </p:cNvGrpSpPr>
              <p:nvPr/>
            </p:nvGrpSpPr>
            <p:grpSpPr>
              <a:xfrm>
                <a:off x="7397236" y="4619278"/>
                <a:ext cx="284720" cy="341986"/>
                <a:chOff x="2667000" y="1368804"/>
                <a:chExt cx="632712" cy="759969"/>
              </a:xfrm>
            </p:grpSpPr>
            <p:sp>
              <p:nvSpPr>
                <p:cNvPr id="95" name="Oval 94"/>
                <p:cNvSpPr/>
                <p:nvPr/>
              </p:nvSpPr>
              <p:spPr>
                <a:xfrm>
                  <a:off x="2817269" y="1368804"/>
                  <a:ext cx="332174" cy="337446"/>
                </a:xfrm>
                <a:prstGeom prst="ellipse">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ound Same Side Corner Rectangle 95"/>
                <p:cNvSpPr/>
                <p:nvPr/>
              </p:nvSpPr>
              <p:spPr>
                <a:xfrm>
                  <a:off x="2667000" y="1706965"/>
                  <a:ext cx="632712" cy="421808"/>
                </a:xfrm>
                <a:prstGeom prst="round2SameRect">
                  <a:avLst>
                    <a:gd name="adj1" fmla="val 42938"/>
                    <a:gd name="adj2" fmla="val 0"/>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66"/>
                    </a:solidFill>
                  </a:endParaRPr>
                </a:p>
              </p:txBody>
            </p:sp>
            <p:sp>
              <p:nvSpPr>
                <p:cNvPr id="97" name="Flowchart: Merge 96"/>
                <p:cNvSpPr/>
                <p:nvPr/>
              </p:nvSpPr>
              <p:spPr>
                <a:xfrm>
                  <a:off x="2868558" y="1706250"/>
                  <a:ext cx="242540" cy="63271"/>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p:cNvSpPr/>
                <p:nvPr/>
              </p:nvSpPr>
              <p:spPr>
                <a:xfrm>
                  <a:off x="2768517"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p:cNvSpPr/>
                <p:nvPr/>
              </p:nvSpPr>
              <p:spPr>
                <a:xfrm>
                  <a:off x="3175424" y="1874973"/>
                  <a:ext cx="25308" cy="25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103" name="Straight Connector 102"/>
            <p:cNvCxnSpPr/>
            <p:nvPr/>
          </p:nvCxnSpPr>
          <p:spPr>
            <a:xfrm flipV="1">
              <a:off x="5791200" y="5087779"/>
              <a:ext cx="388042" cy="55308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7689158" y="5084599"/>
              <a:ext cx="388042" cy="55308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6553200" y="4800600"/>
              <a:ext cx="6858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5891470" y="5978323"/>
              <a:ext cx="793692" cy="4821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7142749" y="6007270"/>
              <a:ext cx="793692" cy="4821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5967739" y="5867399"/>
              <a:ext cx="1923959" cy="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flipV="1">
              <a:off x="6449462" y="5105400"/>
              <a:ext cx="365174" cy="1113996"/>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V="1">
              <a:off x="7010400" y="5105400"/>
              <a:ext cx="365174" cy="1113996"/>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flipV="1">
              <a:off x="6541559" y="5000467"/>
              <a:ext cx="1383241" cy="77667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5931959" y="5014526"/>
              <a:ext cx="1383241" cy="77667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6180183" y="5040588"/>
            <a:ext cx="1462260" cy="430887"/>
          </a:xfrm>
          <a:prstGeom prst="rect">
            <a:avLst/>
          </a:prstGeom>
          <a:solidFill>
            <a:schemeClr val="bg1"/>
          </a:solidFill>
        </p:spPr>
        <p:txBody>
          <a:bodyPr wrap="none" rtlCol="0">
            <a:spAutoFit/>
          </a:bodyPr>
          <a:lstStyle/>
          <a:p>
            <a:r>
              <a:rPr lang="en-US" sz="2200" b="1" u="sng" cap="small" dirty="0" smtClean="0"/>
              <a:t>Idea Forum</a:t>
            </a:r>
            <a:endParaRPr lang="en-US" sz="2200" b="1" u="sng" cap="small" dirty="0"/>
          </a:p>
        </p:txBody>
      </p:sp>
      <p:grpSp>
        <p:nvGrpSpPr>
          <p:cNvPr id="81" name="Group 80"/>
          <p:cNvGrpSpPr/>
          <p:nvPr/>
        </p:nvGrpSpPr>
        <p:grpSpPr>
          <a:xfrm>
            <a:off x="2655347" y="4053129"/>
            <a:ext cx="2145253" cy="2294639"/>
            <a:chOff x="5662078" y="1918612"/>
            <a:chExt cx="2145253" cy="2294639"/>
          </a:xfrm>
        </p:grpSpPr>
        <p:sp>
          <p:nvSpPr>
            <p:cNvPr id="82" name="Rectangle 81"/>
            <p:cNvSpPr/>
            <p:nvPr/>
          </p:nvSpPr>
          <p:spPr>
            <a:xfrm>
              <a:off x="5662078" y="1918612"/>
              <a:ext cx="2145253" cy="2294639"/>
            </a:xfrm>
            <a:prstGeom prst="rect">
              <a:avLst/>
            </a:prstGeom>
            <a:solidFill>
              <a:schemeClr val="bg1">
                <a:lumMod val="9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p:cNvSpPr txBox="1"/>
            <p:nvPr/>
          </p:nvSpPr>
          <p:spPr>
            <a:xfrm>
              <a:off x="5708198" y="1969893"/>
              <a:ext cx="2053012" cy="861774"/>
            </a:xfrm>
            <a:prstGeom prst="rect">
              <a:avLst/>
            </a:prstGeom>
            <a:noFill/>
          </p:spPr>
          <p:txBody>
            <a:bodyPr wrap="square" rtlCol="0">
              <a:spAutoFit/>
            </a:bodyPr>
            <a:lstStyle/>
            <a:p>
              <a:pPr algn="ctr"/>
              <a:r>
                <a:rPr lang="en-US" sz="1200" b="1" u="sng" dirty="0" smtClean="0">
                  <a:latin typeface="Candara" panose="020E0502030303020204" pitchFamily="34" charset="0"/>
                </a:rPr>
                <a:t>Priority-Claim</a:t>
              </a:r>
              <a:endParaRPr lang="en-US" sz="300" dirty="0" smtClean="0">
                <a:latin typeface="Candara" panose="020E0502030303020204" pitchFamily="34" charset="0"/>
              </a:endParaRPr>
            </a:p>
            <a:p>
              <a:pPr algn="ctr"/>
              <a:endParaRPr lang="en-US" sz="500" u="sng" dirty="0" smtClean="0">
                <a:latin typeface="Candara" panose="020E0502030303020204" pitchFamily="34" charset="0"/>
              </a:endParaRPr>
            </a:p>
            <a:p>
              <a:pPr algn="ctr"/>
              <a:r>
                <a:rPr lang="en-US" sz="900" b="1" dirty="0" smtClean="0">
                  <a:solidFill>
                    <a:srgbClr val="0000FF"/>
                  </a:solidFill>
                  <a:latin typeface="Candara" panose="020E0502030303020204" pitchFamily="34" charset="0"/>
                </a:rPr>
                <a:t>Discovery of a mechanism controlling communication between neurons</a:t>
              </a:r>
            </a:p>
            <a:p>
              <a:pPr algn="ctr"/>
              <a:endParaRPr lang="en-US" sz="600" b="1" dirty="0" smtClean="0">
                <a:solidFill>
                  <a:srgbClr val="0000FF"/>
                </a:solidFill>
                <a:latin typeface="Candara" panose="020E0502030303020204" pitchFamily="34" charset="0"/>
              </a:endParaRPr>
            </a:p>
            <a:p>
              <a:pPr algn="ctr"/>
              <a:r>
                <a:rPr lang="en-US" sz="900" b="1" dirty="0" smtClean="0">
                  <a:latin typeface="Candara" panose="020E0502030303020204" pitchFamily="34" charset="0"/>
                </a:rPr>
                <a:t>Jonathan  Lewis</a:t>
              </a:r>
              <a:endParaRPr lang="en-US" sz="900" b="1" dirty="0">
                <a:latin typeface="Candara" panose="020E0502030303020204" pitchFamily="34" charset="0"/>
              </a:endParaRPr>
            </a:p>
          </p:txBody>
        </p:sp>
        <p:sp>
          <p:nvSpPr>
            <p:cNvPr id="84" name="TextBox 83"/>
            <p:cNvSpPr txBox="1"/>
            <p:nvPr/>
          </p:nvSpPr>
          <p:spPr>
            <a:xfrm>
              <a:off x="5717888" y="2895600"/>
              <a:ext cx="2033633" cy="1223412"/>
            </a:xfrm>
            <a:prstGeom prst="rect">
              <a:avLst/>
            </a:prstGeom>
            <a:noFill/>
          </p:spPr>
          <p:txBody>
            <a:bodyPr wrap="square" rtlCol="0">
              <a:spAutoFit/>
            </a:bodyPr>
            <a:lstStyle/>
            <a:p>
              <a:pPr>
                <a:spcAft>
                  <a:spcPts val="300"/>
                </a:spcAft>
              </a:pPr>
              <a:r>
                <a:rPr lang="en-US" sz="900" b="1" dirty="0" smtClean="0"/>
                <a:t>Publication Date</a:t>
              </a:r>
              <a:r>
                <a:rPr lang="en-US" sz="900" dirty="0" smtClean="0"/>
                <a:t>: Aug. 13, 2017</a:t>
              </a:r>
            </a:p>
            <a:p>
              <a:pPr>
                <a:spcAft>
                  <a:spcPts val="600"/>
                </a:spcAft>
              </a:pPr>
              <a:r>
                <a:rPr lang="en-US" sz="900" b="1" dirty="0" smtClean="0">
                  <a:solidFill>
                    <a:srgbClr val="FF0000"/>
                  </a:solidFill>
                </a:rPr>
                <a:t>Idea-Creation-Date</a:t>
              </a:r>
              <a:r>
                <a:rPr lang="en-US" sz="900" dirty="0">
                  <a:solidFill>
                    <a:srgbClr val="FF0000"/>
                  </a:solidFill>
                </a:rPr>
                <a:t>: </a:t>
              </a:r>
              <a:r>
                <a:rPr lang="en-US" sz="900" dirty="0" smtClean="0">
                  <a:solidFill>
                    <a:srgbClr val="FF0000"/>
                  </a:solidFill>
                </a:rPr>
                <a:t>Sept. </a:t>
              </a:r>
              <a:r>
                <a:rPr lang="en-US" sz="900" dirty="0">
                  <a:solidFill>
                    <a:srgbClr val="FF0000"/>
                  </a:solidFill>
                </a:rPr>
                <a:t>15, </a:t>
              </a:r>
              <a:r>
                <a:rPr lang="en-US" sz="900" dirty="0" smtClean="0">
                  <a:solidFill>
                    <a:srgbClr val="FF0000"/>
                  </a:solidFill>
                </a:rPr>
                <a:t>2014</a:t>
              </a:r>
            </a:p>
            <a:p>
              <a:pPr algn="just">
                <a:spcAft>
                  <a:spcPts val="600"/>
                </a:spcAft>
              </a:pPr>
              <a:r>
                <a:rPr lang="en-US" sz="800" b="1" dirty="0" smtClean="0"/>
                <a:t>Claim: I claim priority for </a:t>
              </a:r>
              <a:r>
                <a:rPr lang="en-US" sz="800" dirty="0" smtClean="0"/>
                <a:t>the first discovery of the following control mechanism involved in the primary communication between neurons: communication at the interface between two neurons is controlled, in part, by </a:t>
              </a:r>
              <a:r>
                <a:rPr lang="en-US" sz="800" dirty="0"/>
                <a:t>modulating the curvature of </a:t>
              </a:r>
              <a:r>
                <a:rPr lang="en-US" sz="800" dirty="0" smtClean="0"/>
                <a:t>contact  </a:t>
              </a:r>
              <a:r>
                <a:rPr lang="en-US" sz="800" dirty="0"/>
                <a:t>…</a:t>
              </a:r>
              <a:endParaRPr lang="en-US" sz="800" dirty="0" smtClean="0"/>
            </a:p>
          </p:txBody>
        </p:sp>
      </p:gr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47682271"/>
      </p:ext>
    </p:extLst>
  </p:cSld>
  <p:clrMapOvr>
    <a:masterClrMapping/>
  </p:clrMapOvr>
  <mc:AlternateContent xmlns:mc="http://schemas.openxmlformats.org/markup-compatibility/2006" xmlns:p14="http://schemas.microsoft.com/office/powerpoint/2010/main">
    <mc:Choice Requires="p14">
      <p:transition spd="slow" p14:dur="2000" advTm="24889"/>
    </mc:Choice>
    <mc:Fallback xmlns="">
      <p:transition spd="slow" advTm="24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838200"/>
            <a:ext cx="8915400" cy="5632311"/>
          </a:xfrm>
          <a:prstGeom prst="rect">
            <a:avLst/>
          </a:prstGeom>
          <a:noFill/>
        </p:spPr>
        <p:txBody>
          <a:bodyPr wrap="square" rtlCol="0">
            <a:spAutoFit/>
          </a:bodyPr>
          <a:lstStyle/>
          <a:p>
            <a:pPr>
              <a:spcBef>
                <a:spcPts val="2400"/>
              </a:spcBef>
              <a:spcAft>
                <a:spcPts val="1200"/>
              </a:spcAft>
            </a:pPr>
            <a:r>
              <a:rPr lang="en-US" sz="1600" b="1" dirty="0">
                <a:cs typeface="Arial" panose="020B0604020202020204" pitchFamily="34" charset="0"/>
              </a:rPr>
              <a:t>User Fees:</a:t>
            </a:r>
            <a:endParaRPr lang="en-US" sz="1600" strike="sngStrike" dirty="0">
              <a:cs typeface="Arial" panose="020B0604020202020204" pitchFamily="34" charset="0"/>
            </a:endParaRPr>
          </a:p>
          <a:p>
            <a:pPr marL="800100" lvl="1" indent="-342900">
              <a:spcAft>
                <a:spcPts val="1200"/>
              </a:spcAft>
              <a:buFont typeface="Arial" panose="020B0604020202020204" pitchFamily="34" charset="0"/>
              <a:buChar char="•"/>
            </a:pPr>
            <a:r>
              <a:rPr lang="en-US" sz="1500" dirty="0">
                <a:cs typeface="Arial" panose="020B0604020202020204" pitchFamily="34" charset="0"/>
              </a:rPr>
              <a:t>Registration Accounts – </a:t>
            </a:r>
            <a:r>
              <a:rPr lang="en-US" sz="1500" b="1" dirty="0">
                <a:solidFill>
                  <a:srgbClr val="0000FF"/>
                </a:solidFill>
                <a:cs typeface="Arial" panose="020B0604020202020204" pitchFamily="34" charset="0"/>
              </a:rPr>
              <a:t>$20 per year </a:t>
            </a:r>
            <a:r>
              <a:rPr lang="en-US" sz="1500" dirty="0">
                <a:cs typeface="Arial" panose="020B0604020202020204" pitchFamily="34" charset="0"/>
              </a:rPr>
              <a:t>(first year free!)</a:t>
            </a:r>
          </a:p>
          <a:p>
            <a:pPr marL="800100" lvl="1" indent="-342900">
              <a:spcAft>
                <a:spcPts val="1800"/>
              </a:spcAft>
              <a:buFont typeface="Arial" panose="020B0604020202020204" pitchFamily="34" charset="0"/>
              <a:buChar char="•"/>
            </a:pPr>
            <a:r>
              <a:rPr lang="en-US" sz="1500" dirty="0">
                <a:cs typeface="Arial" panose="020B0604020202020204" pitchFamily="34" charset="0"/>
              </a:rPr>
              <a:t>Publication fees for </a:t>
            </a:r>
            <a:r>
              <a:rPr lang="en-US" sz="1500" b="1" dirty="0">
                <a:cs typeface="Arial" panose="020B0604020202020204" pitchFamily="34" charset="0"/>
              </a:rPr>
              <a:t>Priority-Claims</a:t>
            </a:r>
            <a:r>
              <a:rPr lang="en-US" sz="1500" dirty="0">
                <a:cs typeface="Arial" panose="020B0604020202020204" pitchFamily="34" charset="0"/>
              </a:rPr>
              <a:t> – </a:t>
            </a:r>
            <a:r>
              <a:rPr lang="en-US" sz="1500" b="1" dirty="0" smtClean="0">
                <a:solidFill>
                  <a:srgbClr val="0000FF"/>
                </a:solidFill>
                <a:cs typeface="Arial" panose="020B0604020202020204" pitchFamily="34" charset="0"/>
              </a:rPr>
              <a:t>$100 - $200 </a:t>
            </a:r>
            <a:r>
              <a:rPr lang="en-US" sz="1500" b="1" dirty="0">
                <a:solidFill>
                  <a:srgbClr val="0000FF"/>
                </a:solidFill>
                <a:cs typeface="Arial" panose="020B0604020202020204" pitchFamily="34" charset="0"/>
              </a:rPr>
              <a:t>per </a:t>
            </a:r>
            <a:r>
              <a:rPr lang="en-US" sz="1500" b="1" dirty="0" smtClean="0">
                <a:solidFill>
                  <a:srgbClr val="0000FF"/>
                </a:solidFill>
                <a:cs typeface="Arial" panose="020B0604020202020204" pitchFamily="34" charset="0"/>
              </a:rPr>
              <a:t>priority-claim </a:t>
            </a:r>
            <a:r>
              <a:rPr lang="en-US" sz="1300" dirty="0" smtClean="0">
                <a:cs typeface="Arial" panose="020B0604020202020204" pitchFamily="34" charset="0"/>
              </a:rPr>
              <a:t>(</a:t>
            </a:r>
            <a:r>
              <a:rPr lang="en-US" sz="1300" i="1" dirty="0" smtClean="0">
                <a:cs typeface="Arial" panose="020B0604020202020204" pitchFamily="34" charset="0"/>
              </a:rPr>
              <a:t>$100 for students &amp; low income</a:t>
            </a:r>
            <a:r>
              <a:rPr lang="en-US" sz="1300" dirty="0" smtClean="0">
                <a:cs typeface="Arial" panose="020B0604020202020204" pitchFamily="34" charset="0"/>
              </a:rPr>
              <a:t>)</a:t>
            </a:r>
            <a:endParaRPr lang="en-US" sz="1300" i="1" dirty="0" smtClean="0">
              <a:cs typeface="Arial" panose="020B0604020202020204" pitchFamily="34" charset="0"/>
            </a:endParaRPr>
          </a:p>
          <a:p>
            <a:pPr>
              <a:spcBef>
                <a:spcPts val="1200"/>
              </a:spcBef>
              <a:spcAft>
                <a:spcPts val="1200"/>
              </a:spcAft>
            </a:pPr>
            <a:r>
              <a:rPr lang="en-US" sz="1600" b="1" dirty="0" smtClean="0">
                <a:cs typeface="Arial" panose="020B0604020202020204" pitchFamily="34" charset="0"/>
              </a:rPr>
              <a:t>Estimated number </a:t>
            </a:r>
            <a:r>
              <a:rPr lang="en-US" sz="1600" b="1" dirty="0">
                <a:cs typeface="Arial" panose="020B0604020202020204" pitchFamily="34" charset="0"/>
              </a:rPr>
              <a:t>of users &amp; viewers (at </a:t>
            </a:r>
            <a:r>
              <a:rPr lang="en-US" sz="1600" b="1" dirty="0" smtClean="0">
                <a:cs typeface="Arial" panose="020B0604020202020204" pitchFamily="34" charset="0"/>
              </a:rPr>
              <a:t>MATURITY … 10 - 15 years)</a:t>
            </a:r>
            <a:endParaRPr lang="en-US" sz="1600" b="1" dirty="0">
              <a:cs typeface="Arial" panose="020B0604020202020204" pitchFamily="34" charset="0"/>
            </a:endParaRPr>
          </a:p>
          <a:p>
            <a:pPr lvl="2" indent="-457200">
              <a:lnSpc>
                <a:spcPct val="150000"/>
              </a:lnSpc>
              <a:buFont typeface="Arial" panose="020B0604020202020204" pitchFamily="34" charset="0"/>
              <a:buChar char="•"/>
            </a:pPr>
            <a:r>
              <a:rPr lang="en-US" sz="1500" b="1" dirty="0">
                <a:solidFill>
                  <a:srgbClr val="0000FF"/>
                </a:solidFill>
                <a:latin typeface="+mj-lt"/>
              </a:rPr>
              <a:t>10 </a:t>
            </a:r>
            <a:r>
              <a:rPr lang="en-US" sz="1500" b="1" dirty="0" smtClean="0">
                <a:solidFill>
                  <a:srgbClr val="0000FF"/>
                </a:solidFill>
                <a:latin typeface="+mj-lt"/>
              </a:rPr>
              <a:t>– 20 </a:t>
            </a:r>
            <a:r>
              <a:rPr lang="en-US" sz="1500" b="1" dirty="0">
                <a:solidFill>
                  <a:srgbClr val="0000FF"/>
                </a:solidFill>
                <a:latin typeface="+mj-lt"/>
              </a:rPr>
              <a:t>million </a:t>
            </a:r>
            <a:r>
              <a:rPr lang="en-US" sz="1500" b="1" dirty="0">
                <a:latin typeface="+mj-lt"/>
              </a:rPr>
              <a:t>active </a:t>
            </a:r>
            <a:r>
              <a:rPr lang="en-US" sz="1500" b="1" dirty="0" smtClean="0">
                <a:latin typeface="+mj-lt"/>
              </a:rPr>
              <a:t>Registration </a:t>
            </a:r>
            <a:r>
              <a:rPr lang="en-US" sz="1500" b="1" dirty="0">
                <a:latin typeface="+mj-lt"/>
              </a:rPr>
              <a:t>A</a:t>
            </a:r>
            <a:r>
              <a:rPr lang="en-US" sz="1500" b="1" dirty="0" smtClean="0">
                <a:latin typeface="+mj-lt"/>
              </a:rPr>
              <a:t>ccounts</a:t>
            </a:r>
            <a:endParaRPr lang="en-US" sz="1500" b="1" dirty="0">
              <a:latin typeface="+mj-lt"/>
            </a:endParaRPr>
          </a:p>
          <a:p>
            <a:pPr lvl="2" indent="-457200">
              <a:lnSpc>
                <a:spcPct val="150000"/>
              </a:lnSpc>
              <a:buFont typeface="Arial" panose="020B0604020202020204" pitchFamily="34" charset="0"/>
              <a:buChar char="•"/>
            </a:pPr>
            <a:r>
              <a:rPr lang="en-US" sz="1500" b="1" dirty="0">
                <a:solidFill>
                  <a:srgbClr val="0000FF"/>
                </a:solidFill>
                <a:latin typeface="+mj-lt"/>
              </a:rPr>
              <a:t>5 - 10 million </a:t>
            </a:r>
            <a:r>
              <a:rPr lang="en-US" sz="1500" b="1" dirty="0">
                <a:latin typeface="+mj-lt"/>
              </a:rPr>
              <a:t>priority-claims filed per </a:t>
            </a:r>
            <a:r>
              <a:rPr lang="en-US" sz="1500" b="1" dirty="0" smtClean="0">
                <a:latin typeface="+mj-lt"/>
              </a:rPr>
              <a:t>year</a:t>
            </a:r>
          </a:p>
          <a:p>
            <a:pPr>
              <a:spcBef>
                <a:spcPts val="3600"/>
              </a:spcBef>
              <a:spcAft>
                <a:spcPts val="1200"/>
              </a:spcAft>
            </a:pPr>
            <a:r>
              <a:rPr lang="en-CA" sz="1600" b="1" dirty="0" smtClean="0">
                <a:latin typeface="+mj-lt"/>
                <a:cs typeface="Arial" panose="020B0604020202020204" pitchFamily="34" charset="0"/>
              </a:rPr>
              <a:t>Estimated Revenue (at MATURITY … 10 - 15 years):</a:t>
            </a:r>
            <a:endParaRPr lang="en-CA" sz="1600" b="1" dirty="0">
              <a:latin typeface="+mj-lt"/>
              <a:cs typeface="Arial" panose="020B0604020202020204" pitchFamily="34" charset="0"/>
            </a:endParaRPr>
          </a:p>
          <a:p>
            <a:pPr marL="742950" lvl="2" indent="-285750">
              <a:spcAft>
                <a:spcPts val="1200"/>
              </a:spcAft>
              <a:buFont typeface="Arial" panose="020B0604020202020204" pitchFamily="34" charset="0"/>
              <a:buChar char="•"/>
            </a:pPr>
            <a:r>
              <a:rPr lang="en-US" sz="1400" dirty="0" smtClean="0">
                <a:latin typeface="+mj-lt"/>
              </a:rPr>
              <a:t>Registration Accounts: </a:t>
            </a:r>
            <a:r>
              <a:rPr lang="en-US" sz="1400" dirty="0" smtClean="0">
                <a:solidFill>
                  <a:srgbClr val="0033CC"/>
                </a:solidFill>
                <a:latin typeface="+mj-lt"/>
              </a:rPr>
              <a:t>10-20 million x $20  </a:t>
            </a:r>
            <a:r>
              <a:rPr lang="en-US" sz="1400" dirty="0" smtClean="0">
                <a:latin typeface="+mj-lt"/>
              </a:rPr>
              <a:t>= </a:t>
            </a:r>
            <a:r>
              <a:rPr lang="en-US" sz="1400" dirty="0" smtClean="0">
                <a:solidFill>
                  <a:srgbClr val="0000FF"/>
                </a:solidFill>
                <a:latin typeface="+mj-lt"/>
              </a:rPr>
              <a:t>$200 - $400 million / year </a:t>
            </a:r>
            <a:r>
              <a:rPr lang="en-US" sz="1400" dirty="0" smtClean="0">
                <a:latin typeface="+mj-lt"/>
              </a:rPr>
              <a:t>(High Profit Margin)</a:t>
            </a:r>
          </a:p>
          <a:p>
            <a:pPr marL="742950" lvl="2" indent="-285750">
              <a:spcAft>
                <a:spcPts val="600"/>
              </a:spcAft>
              <a:buFont typeface="Arial" panose="020B0604020202020204" pitchFamily="34" charset="0"/>
              <a:buChar char="•"/>
            </a:pPr>
            <a:r>
              <a:rPr lang="en-US" sz="1400" dirty="0" smtClean="0">
                <a:latin typeface="+mj-lt"/>
              </a:rPr>
              <a:t>Priority-claims: </a:t>
            </a:r>
            <a:r>
              <a:rPr lang="en-US" sz="1400" dirty="0" smtClean="0">
                <a:solidFill>
                  <a:srgbClr val="0033CC"/>
                </a:solidFill>
                <a:latin typeface="+mj-lt"/>
              </a:rPr>
              <a:t>5-10 </a:t>
            </a:r>
            <a:r>
              <a:rPr lang="en-US" sz="1400" dirty="0">
                <a:solidFill>
                  <a:srgbClr val="0033CC"/>
                </a:solidFill>
                <a:latin typeface="+mj-lt"/>
              </a:rPr>
              <a:t>million claims x $</a:t>
            </a:r>
            <a:r>
              <a:rPr lang="en-US" sz="1400" dirty="0" smtClean="0">
                <a:solidFill>
                  <a:srgbClr val="0033CC"/>
                </a:solidFill>
                <a:latin typeface="+mj-lt"/>
              </a:rPr>
              <a:t>200 / claim </a:t>
            </a:r>
            <a:r>
              <a:rPr lang="en-US" sz="1400" dirty="0" smtClean="0">
                <a:latin typeface="+mj-lt"/>
              </a:rPr>
              <a:t>= </a:t>
            </a:r>
            <a:r>
              <a:rPr lang="en-US" sz="1400" dirty="0">
                <a:solidFill>
                  <a:srgbClr val="0000FF"/>
                </a:solidFill>
                <a:latin typeface="+mj-lt"/>
              </a:rPr>
              <a:t>$1-2 billion / </a:t>
            </a:r>
            <a:r>
              <a:rPr lang="en-US" sz="1400" dirty="0" smtClean="0">
                <a:solidFill>
                  <a:srgbClr val="0000FF"/>
                </a:solidFill>
                <a:latin typeface="+mj-lt"/>
              </a:rPr>
              <a:t>year </a:t>
            </a:r>
            <a:r>
              <a:rPr lang="en-US" sz="1400" dirty="0" smtClean="0">
                <a:latin typeface="+mj-lt"/>
              </a:rPr>
              <a:t>(High Profit Margin)</a:t>
            </a:r>
            <a:r>
              <a:rPr lang="en-US" sz="1400" i="1" dirty="0" smtClean="0">
                <a:latin typeface="+mj-lt"/>
              </a:rPr>
              <a:t>  </a:t>
            </a:r>
            <a:endParaRPr lang="en-US" sz="1400" i="1" dirty="0">
              <a:latin typeface="+mj-lt"/>
            </a:endParaRPr>
          </a:p>
          <a:p>
            <a:pPr lvl="1">
              <a:spcBef>
                <a:spcPts val="600"/>
              </a:spcBef>
              <a:spcAft>
                <a:spcPts val="1800"/>
              </a:spcAft>
            </a:pPr>
            <a:r>
              <a:rPr lang="en-US" b="1" dirty="0" smtClean="0">
                <a:latin typeface="+mj-lt"/>
                <a:cs typeface="Arial" panose="020B0604020202020204" pitchFamily="34" charset="0"/>
              </a:rPr>
              <a:t>Total Revenue (after 10-15 years): </a:t>
            </a:r>
            <a:r>
              <a:rPr lang="en-US" b="1" dirty="0" smtClean="0">
                <a:solidFill>
                  <a:srgbClr val="FF0000"/>
                </a:solidFill>
                <a:latin typeface="+mj-lt"/>
                <a:cs typeface="Arial" panose="020B0604020202020204" pitchFamily="34" charset="0"/>
              </a:rPr>
              <a:t>$1 billion - $3 billion </a:t>
            </a:r>
            <a:r>
              <a:rPr lang="en-US" b="1" dirty="0">
                <a:solidFill>
                  <a:srgbClr val="FF0000"/>
                </a:solidFill>
                <a:latin typeface="+mj-lt"/>
                <a:cs typeface="Arial" panose="020B0604020202020204" pitchFamily="34" charset="0"/>
              </a:rPr>
              <a:t>/</a:t>
            </a:r>
            <a:r>
              <a:rPr lang="en-US" b="1" dirty="0" smtClean="0">
                <a:solidFill>
                  <a:srgbClr val="FF0000"/>
                </a:solidFill>
                <a:latin typeface="+mj-lt"/>
                <a:cs typeface="Arial" panose="020B0604020202020204" pitchFamily="34" charset="0"/>
              </a:rPr>
              <a:t> year</a:t>
            </a:r>
          </a:p>
          <a:p>
            <a:pPr algn="ctr">
              <a:spcBef>
                <a:spcPts val="600"/>
              </a:spcBef>
              <a:spcAft>
                <a:spcPts val="2400"/>
              </a:spcAft>
            </a:pPr>
            <a:r>
              <a:rPr lang="en-US" sz="1500" b="1" dirty="0" smtClean="0">
                <a:latin typeface="+mj-lt"/>
                <a:cs typeface="Arial" panose="020B0604020202020204" pitchFamily="34" charset="0"/>
              </a:rPr>
              <a:t>Everything is performed automatically via software </a:t>
            </a:r>
            <a:r>
              <a:rPr lang="en-US" sz="1500" b="1" dirty="0" smtClean="0">
                <a:latin typeface="+mj-lt"/>
                <a:cs typeface="Arial" panose="020B0604020202020204" pitchFamily="34" charset="0"/>
                <a:sym typeface="Wingdings" panose="05000000000000000000" pitchFamily="2" charset="2"/>
              </a:rPr>
              <a:t></a:t>
            </a:r>
            <a:r>
              <a:rPr lang="en-US" sz="1500" b="1" dirty="0" smtClean="0">
                <a:latin typeface="+mj-lt"/>
                <a:cs typeface="Arial" panose="020B0604020202020204" pitchFamily="34" charset="0"/>
              </a:rPr>
              <a:t> High Profit Margin (20%-40%)</a:t>
            </a:r>
            <a:endParaRPr lang="en-US" b="1" dirty="0" smtClean="0">
              <a:solidFill>
                <a:srgbClr val="FF0066"/>
              </a:solidFill>
              <a:latin typeface="+mj-lt"/>
              <a:cs typeface="Arial" panose="020B0604020202020204" pitchFamily="34" charset="0"/>
            </a:endParaRPr>
          </a:p>
          <a:p>
            <a:pPr algn="ctr">
              <a:spcBef>
                <a:spcPts val="600"/>
              </a:spcBef>
            </a:pPr>
            <a:r>
              <a:rPr lang="en-US" sz="1600" i="1" dirty="0">
                <a:latin typeface="+mj-lt"/>
                <a:cs typeface="Arial" panose="020B0604020202020204" pitchFamily="34" charset="0"/>
              </a:rPr>
              <a:t>p</a:t>
            </a:r>
            <a:r>
              <a:rPr lang="en-US" sz="1600" i="1" dirty="0" smtClean="0">
                <a:latin typeface="+mj-lt"/>
                <a:cs typeface="Arial" panose="020B0604020202020204" pitchFamily="34" charset="0"/>
              </a:rPr>
              <a:t>lease see BUSINESS-MODEL link for detailed explanations</a:t>
            </a:r>
            <a:endParaRPr lang="en-US" sz="1600" i="1" dirty="0">
              <a:latin typeface="+mj-lt"/>
              <a:cs typeface="Arial" panose="020B0604020202020204" pitchFamily="34" charset="0"/>
            </a:endParaRPr>
          </a:p>
        </p:txBody>
      </p:sp>
      <p:sp>
        <p:nvSpPr>
          <p:cNvPr id="5" name="TextBox 4"/>
          <p:cNvSpPr txBox="1"/>
          <p:nvPr/>
        </p:nvSpPr>
        <p:spPr>
          <a:xfrm>
            <a:off x="1066800" y="228600"/>
            <a:ext cx="6858000" cy="461665"/>
          </a:xfrm>
          <a:prstGeom prst="rect">
            <a:avLst/>
          </a:prstGeom>
          <a:noFill/>
        </p:spPr>
        <p:txBody>
          <a:bodyPr wrap="square" rtlCol="0">
            <a:spAutoFit/>
          </a:bodyPr>
          <a:lstStyle/>
          <a:p>
            <a:pPr algn="ctr">
              <a:spcAft>
                <a:spcPts val="600"/>
              </a:spcAft>
            </a:pPr>
            <a:r>
              <a:rPr lang="en-US" sz="2400" b="1" u="sng" dirty="0" smtClean="0"/>
              <a:t>Business Model Outline</a:t>
            </a:r>
          </a:p>
        </p:txBody>
      </p:sp>
      <p:cxnSp>
        <p:nvCxnSpPr>
          <p:cNvPr id="6" name="Straight Connector 5"/>
          <p:cNvCxnSpPr/>
          <p:nvPr/>
        </p:nvCxnSpPr>
        <p:spPr>
          <a:xfrm>
            <a:off x="838200" y="4876800"/>
            <a:ext cx="5257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8600" y="762000"/>
            <a:ext cx="8618883" cy="1371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28600" y="2133600"/>
            <a:ext cx="8618883" cy="1371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28600" y="3581400"/>
            <a:ext cx="8618883" cy="2438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04886679"/>
      </p:ext>
    </p:extLst>
  </p:cSld>
  <p:clrMapOvr>
    <a:masterClrMapping/>
  </p:clrMapOvr>
  <mc:AlternateContent xmlns:mc="http://schemas.openxmlformats.org/markup-compatibility/2006" xmlns:p14="http://schemas.microsoft.com/office/powerpoint/2010/main">
    <mc:Choice Requires="p14">
      <p:transition spd="slow" p14:dur="2000" advTm="35422"/>
    </mc:Choice>
    <mc:Fallback xmlns="">
      <p:transition spd="slow" advTm="35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2" presetClass="entr" presetSubtype="1" fill="hold" grpId="0" nodeType="afterEffect">
                                  <p:stCondLst>
                                    <p:cond delay="20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2500"/>
                            </p:stCondLst>
                            <p:childTnLst>
                              <p:par>
                                <p:cTn id="12" presetID="10" presetClass="exit" presetSubtype="0" fill="hold" grpId="1" nodeType="afterEffect">
                                  <p:stCondLst>
                                    <p:cond delay="950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par>
                          <p:cTn id="15" fill="hold">
                            <p:stCondLst>
                              <p:cond delay="12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par>
                          <p:cTn id="19" fill="hold">
                            <p:stCondLst>
                              <p:cond delay="13000"/>
                            </p:stCondLst>
                            <p:childTnLst>
                              <p:par>
                                <p:cTn id="20" presetID="10" presetClass="exit" presetSubtype="0" fill="hold" grpId="1" nodeType="afterEffect">
                                  <p:stCondLst>
                                    <p:cond delay="1100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par>
                          <p:cTn id="23" fill="hold">
                            <p:stCondLst>
                              <p:cond delay="2450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3" grpId="0" animBg="1"/>
      <p:bldP spid="3" grpId="1" animBg="1"/>
      <p:bldP spid="7" grpId="0" animBg="1"/>
      <p:bldP spid="7" grpId="1"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12CF97-8A43-49E5-8AB3-BDCE887F3C6B}" type="slidenum">
              <a:rPr lang="en-US" smtClean="0"/>
              <a:t>38</a:t>
            </a:fld>
            <a:endParaRPr lang="en-US" dirty="0"/>
          </a:p>
        </p:txBody>
      </p:sp>
      <p:sp>
        <p:nvSpPr>
          <p:cNvPr id="3" name="TextBox 2"/>
          <p:cNvSpPr txBox="1"/>
          <p:nvPr/>
        </p:nvSpPr>
        <p:spPr>
          <a:xfrm>
            <a:off x="381000" y="310896"/>
            <a:ext cx="8458200" cy="5524589"/>
          </a:xfrm>
          <a:prstGeom prst="rect">
            <a:avLst/>
          </a:prstGeom>
          <a:noFill/>
        </p:spPr>
        <p:txBody>
          <a:bodyPr wrap="square" rtlCol="0">
            <a:spAutoFit/>
          </a:bodyPr>
          <a:lstStyle/>
          <a:p>
            <a:pPr>
              <a:spcAft>
                <a:spcPts val="1800"/>
              </a:spcAft>
            </a:pPr>
            <a:r>
              <a:rPr lang="en-US" sz="1400" i="1" dirty="0" smtClean="0"/>
              <a:t>highly desirable features:</a:t>
            </a:r>
          </a:p>
          <a:p>
            <a:pPr algn="ctr">
              <a:lnSpc>
                <a:spcPct val="150000"/>
              </a:lnSpc>
            </a:pPr>
            <a:r>
              <a:rPr lang="en-US" sz="2400" b="1" u="sng" dirty="0" smtClean="0"/>
              <a:t>ENDURING type of business … </a:t>
            </a:r>
            <a:r>
              <a:rPr lang="en-US" sz="2400" b="1" u="sng" dirty="0" smtClean="0">
                <a:solidFill>
                  <a:srgbClr val="FF0000"/>
                </a:solidFill>
              </a:rPr>
              <a:t>50 YEARS </a:t>
            </a:r>
            <a:r>
              <a:rPr lang="en-US" sz="2400" b="1" u="sng" dirty="0" smtClean="0"/>
              <a:t>or longer</a:t>
            </a:r>
            <a:endParaRPr lang="en-US" sz="2400" b="1" dirty="0" smtClean="0"/>
          </a:p>
          <a:p>
            <a:pPr algn="ctr">
              <a:lnSpc>
                <a:spcPct val="150000"/>
              </a:lnSpc>
              <a:spcAft>
                <a:spcPts val="1200"/>
              </a:spcAft>
            </a:pPr>
            <a:r>
              <a:rPr lang="en-US" sz="2100" b="1" dirty="0" smtClean="0"/>
              <a:t>… similar </a:t>
            </a:r>
            <a:r>
              <a:rPr lang="en-US" sz="2100" b="1" dirty="0"/>
              <a:t>to Academic </a:t>
            </a:r>
            <a:r>
              <a:rPr lang="en-US" sz="2100" b="1" dirty="0" smtClean="0"/>
              <a:t>Institutions</a:t>
            </a:r>
          </a:p>
          <a:p>
            <a:pPr algn="ctr">
              <a:lnSpc>
                <a:spcPct val="150000"/>
              </a:lnSpc>
            </a:pPr>
            <a:r>
              <a:rPr lang="en-US" sz="1500" i="1" dirty="0" smtClean="0"/>
              <a:t>(in contrast, device based businesses, e.g. Blackberry &amp; Kodak, have short lifespans)</a:t>
            </a:r>
          </a:p>
          <a:p>
            <a:pPr algn="ctr">
              <a:lnSpc>
                <a:spcPct val="150000"/>
              </a:lnSpc>
            </a:pPr>
            <a:endParaRPr lang="en-US" sz="1300" i="1" dirty="0" smtClean="0"/>
          </a:p>
          <a:p>
            <a:pPr algn="ctr">
              <a:lnSpc>
                <a:spcPct val="150000"/>
              </a:lnSpc>
            </a:pPr>
            <a:endParaRPr lang="en-US" sz="1300" i="1" dirty="0" smtClean="0"/>
          </a:p>
          <a:p>
            <a:pPr lvl="0"/>
            <a:endParaRPr lang="en-US" sz="1400" b="1" dirty="0" smtClean="0"/>
          </a:p>
          <a:p>
            <a:pPr>
              <a:spcAft>
                <a:spcPts val="2400"/>
              </a:spcAft>
            </a:pPr>
            <a:r>
              <a:rPr lang="en-US" sz="1900" dirty="0" smtClean="0"/>
              <a:t>With time, </a:t>
            </a:r>
            <a:r>
              <a:rPr lang="en-US" sz="1900" dirty="0"/>
              <a:t>REGISTRY </a:t>
            </a:r>
            <a:r>
              <a:rPr lang="en-US" sz="1900" dirty="0" smtClean="0"/>
              <a:t>will acquire </a:t>
            </a:r>
            <a:r>
              <a:rPr lang="en-US" sz="1900" b="1" dirty="0" smtClean="0"/>
              <a:t>“Aura” </a:t>
            </a:r>
            <a:r>
              <a:rPr lang="en-US" sz="1900" b="1" dirty="0"/>
              <a:t>of </a:t>
            </a:r>
            <a:r>
              <a:rPr lang="en-US" sz="2000" b="1" cap="small" dirty="0" smtClean="0">
                <a:solidFill>
                  <a:srgbClr val="0000FF"/>
                </a:solidFill>
              </a:rPr>
              <a:t>Academic Authority</a:t>
            </a:r>
            <a:r>
              <a:rPr lang="en-US" dirty="0" smtClean="0"/>
              <a:t>:</a:t>
            </a:r>
            <a:endParaRPr lang="en-US" dirty="0"/>
          </a:p>
          <a:p>
            <a:pPr marL="342900" indent="-342900">
              <a:lnSpc>
                <a:spcPct val="150000"/>
              </a:lnSpc>
              <a:spcAft>
                <a:spcPts val="1800"/>
              </a:spcAft>
              <a:buFont typeface="Arial" panose="020B0604020202020204" pitchFamily="34" charset="0"/>
              <a:buChar char="•"/>
            </a:pPr>
            <a:r>
              <a:rPr lang="en-US" sz="1600" dirty="0"/>
              <a:t>Registry acts as </a:t>
            </a:r>
            <a:r>
              <a:rPr lang="en-US" sz="1600" b="1" u="sng" dirty="0">
                <a:solidFill>
                  <a:srgbClr val="0000FF"/>
                </a:solidFill>
              </a:rPr>
              <a:t>AUTHORITY </a:t>
            </a:r>
            <a:r>
              <a:rPr lang="en-US" sz="1600" b="1" u="sng" dirty="0"/>
              <a:t>deciding</a:t>
            </a:r>
            <a:r>
              <a:rPr lang="en-US" sz="1600" b="1" u="sng" dirty="0">
                <a:solidFill>
                  <a:srgbClr val="0000FF"/>
                </a:solidFill>
              </a:rPr>
              <a:t> </a:t>
            </a:r>
            <a:r>
              <a:rPr lang="en-US" sz="1600" b="1" u="sng" cap="all" dirty="0">
                <a:solidFill>
                  <a:srgbClr val="0000FF"/>
                </a:solidFill>
              </a:rPr>
              <a:t>“what is new and what is not</a:t>
            </a:r>
            <a:r>
              <a:rPr lang="en-US" sz="1600" b="1" cap="all" dirty="0">
                <a:solidFill>
                  <a:srgbClr val="0000FF"/>
                </a:solidFill>
              </a:rPr>
              <a:t>” </a:t>
            </a:r>
            <a:r>
              <a:rPr lang="en-US" sz="1600" dirty="0"/>
              <a:t>in the scientific world (similar to US Patent Office … but for non-patentable ideas … </a:t>
            </a:r>
            <a:r>
              <a:rPr lang="en-US" sz="1600" dirty="0" smtClean="0"/>
              <a:t>via the certificates</a:t>
            </a:r>
            <a:r>
              <a:rPr lang="en-US" sz="1600" dirty="0"/>
              <a:t>)</a:t>
            </a:r>
          </a:p>
          <a:p>
            <a:pPr marL="342900" indent="-342900">
              <a:lnSpc>
                <a:spcPct val="150000"/>
              </a:lnSpc>
              <a:spcAft>
                <a:spcPts val="1200"/>
              </a:spcAft>
              <a:buFont typeface="Arial" panose="020B0604020202020204" pitchFamily="34" charset="0"/>
              <a:buChar char="•"/>
            </a:pPr>
            <a:r>
              <a:rPr lang="en-US" sz="1600" dirty="0"/>
              <a:t>Registry acts as </a:t>
            </a:r>
            <a:r>
              <a:rPr lang="en-US" sz="1600" b="1" cap="all" dirty="0">
                <a:solidFill>
                  <a:srgbClr val="0000FF"/>
                </a:solidFill>
              </a:rPr>
              <a:t>Dispute-Resolution Authority</a:t>
            </a:r>
            <a:r>
              <a:rPr lang="en-US" sz="1600" cap="all" dirty="0"/>
              <a:t> </a:t>
            </a:r>
            <a:r>
              <a:rPr lang="en-US" sz="1600" dirty="0"/>
              <a:t>for </a:t>
            </a:r>
            <a:r>
              <a:rPr lang="en-US" sz="1600" dirty="0" smtClean="0"/>
              <a:t>academic &amp; scientific </a:t>
            </a:r>
            <a:r>
              <a:rPr lang="en-US" sz="1600" dirty="0"/>
              <a:t>priority </a:t>
            </a:r>
            <a:r>
              <a:rPr lang="en-US" sz="1600" dirty="0" smtClean="0"/>
              <a:t>disputes</a:t>
            </a:r>
            <a:endParaRPr lang="en-US" sz="1700" i="1" dirty="0" smtClean="0"/>
          </a:p>
          <a:p>
            <a:pPr algn="ctr">
              <a:spcBef>
                <a:spcPts val="2400"/>
              </a:spcBef>
              <a:spcAft>
                <a:spcPts val="2400"/>
              </a:spcAft>
            </a:pPr>
            <a:r>
              <a:rPr lang="en-US" sz="1700" i="1" dirty="0" smtClean="0"/>
              <a:t>This </a:t>
            </a:r>
            <a:r>
              <a:rPr lang="en-US" sz="1700" i="1" dirty="0" smtClean="0">
                <a:solidFill>
                  <a:srgbClr val="FF0000"/>
                </a:solidFill>
              </a:rPr>
              <a:t>“Aura” of Academic Authority</a:t>
            </a:r>
            <a:r>
              <a:rPr lang="en-US" sz="1700" i="1" dirty="0" smtClean="0"/>
              <a:t> can be of value by itself</a:t>
            </a:r>
            <a:endParaRPr lang="en-US" sz="1900" b="1" dirty="0" smtClean="0">
              <a:sym typeface="Wingdings" panose="05000000000000000000" pitchFamily="2" charset="2"/>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54095663"/>
      </p:ext>
    </p:extLst>
  </p:cSld>
  <p:clrMapOvr>
    <a:masterClrMapping/>
  </p:clrMapOvr>
  <mc:AlternateContent xmlns:mc="http://schemas.openxmlformats.org/markup-compatibility/2006" xmlns:p14="http://schemas.microsoft.com/office/powerpoint/2010/main">
    <mc:Choice Requires="p14">
      <p:transition spd="slow" p14:dur="2000" advTm="27637"/>
    </mc:Choice>
    <mc:Fallback xmlns="">
      <p:transition spd="slow" advTm="27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12CF97-8A43-49E5-8AB3-BDCE887F3C6B}" type="slidenum">
              <a:rPr lang="en-US" smtClean="0"/>
              <a:t>39</a:t>
            </a:fld>
            <a:endParaRPr lang="en-US" dirty="0"/>
          </a:p>
        </p:txBody>
      </p:sp>
      <p:sp>
        <p:nvSpPr>
          <p:cNvPr id="7" name="Rectangle 6"/>
          <p:cNvSpPr/>
          <p:nvPr/>
        </p:nvSpPr>
        <p:spPr>
          <a:xfrm>
            <a:off x="381000" y="310896"/>
            <a:ext cx="8229600" cy="5493812"/>
          </a:xfrm>
          <a:prstGeom prst="rect">
            <a:avLst/>
          </a:prstGeom>
        </p:spPr>
        <p:txBody>
          <a:bodyPr wrap="square">
            <a:spAutoFit/>
          </a:bodyPr>
          <a:lstStyle/>
          <a:p>
            <a:pPr lvl="0">
              <a:spcAft>
                <a:spcPts val="3000"/>
              </a:spcAft>
            </a:pPr>
            <a:r>
              <a:rPr lang="en-US" sz="1400" i="1" dirty="0">
                <a:solidFill>
                  <a:prstClr val="black"/>
                </a:solidFill>
              </a:rPr>
              <a:t>highly desirable features</a:t>
            </a:r>
            <a:r>
              <a:rPr lang="en-US" sz="1400" i="1" dirty="0" smtClean="0">
                <a:solidFill>
                  <a:prstClr val="black"/>
                </a:solidFill>
              </a:rPr>
              <a:t>:</a:t>
            </a:r>
            <a:endParaRPr lang="en-US" sz="1400" b="1" u="sng" cap="small" dirty="0" smtClean="0">
              <a:solidFill>
                <a:srgbClr val="0000FF"/>
              </a:solidFill>
            </a:endParaRPr>
          </a:p>
          <a:p>
            <a:pPr algn="ctr">
              <a:spcAft>
                <a:spcPts val="1200"/>
              </a:spcAft>
            </a:pPr>
            <a:r>
              <a:rPr lang="en-US" sz="2200" b="1" dirty="0" smtClean="0">
                <a:solidFill>
                  <a:srgbClr val="0000FF"/>
                </a:solidFill>
                <a:latin typeface="+mj-lt"/>
              </a:rPr>
              <a:t>First </a:t>
            </a:r>
            <a:r>
              <a:rPr lang="en-US" sz="2200" b="1" dirty="0" smtClean="0">
                <a:latin typeface="+mj-lt"/>
              </a:rPr>
              <a:t>successful</a:t>
            </a:r>
            <a:r>
              <a:rPr lang="en-US" sz="2200" b="1" dirty="0" smtClean="0">
                <a:solidFill>
                  <a:srgbClr val="0000FF"/>
                </a:solidFill>
                <a:latin typeface="+mj-lt"/>
              </a:rPr>
              <a:t> </a:t>
            </a:r>
            <a:r>
              <a:rPr lang="en-US" sz="2200" dirty="0" smtClean="0">
                <a:solidFill>
                  <a:srgbClr val="0000FF"/>
                </a:solidFill>
                <a:latin typeface="+mj-lt"/>
              </a:rPr>
              <a:t>“</a:t>
            </a:r>
            <a:r>
              <a:rPr lang="en-US" sz="2200" b="1" dirty="0" smtClean="0">
                <a:solidFill>
                  <a:srgbClr val="0000FF"/>
                </a:solidFill>
                <a:latin typeface="+mj-lt"/>
              </a:rPr>
              <a:t>Idea Registry</a:t>
            </a:r>
            <a:r>
              <a:rPr lang="en-US" sz="2200" dirty="0" smtClean="0">
                <a:solidFill>
                  <a:srgbClr val="0000FF"/>
                </a:solidFill>
                <a:latin typeface="+mj-lt"/>
              </a:rPr>
              <a:t>”</a:t>
            </a:r>
            <a:r>
              <a:rPr lang="en-US" sz="2200" b="1" dirty="0" smtClean="0">
                <a:solidFill>
                  <a:srgbClr val="0000FF"/>
                </a:solidFill>
                <a:latin typeface="+mj-lt"/>
              </a:rPr>
              <a:t> </a:t>
            </a:r>
            <a:r>
              <a:rPr lang="en-US" sz="2200" b="1" dirty="0" smtClean="0">
                <a:latin typeface="+mj-lt"/>
              </a:rPr>
              <a:t>likely to become </a:t>
            </a:r>
            <a:r>
              <a:rPr lang="en-US" sz="2200" b="1" dirty="0" smtClean="0">
                <a:solidFill>
                  <a:srgbClr val="0000FF"/>
                </a:solidFill>
                <a:latin typeface="+mj-lt"/>
              </a:rPr>
              <a:t>DOMINANT</a:t>
            </a:r>
          </a:p>
          <a:p>
            <a:pPr algn="ctr">
              <a:spcAft>
                <a:spcPts val="3600"/>
              </a:spcAft>
            </a:pPr>
            <a:r>
              <a:rPr lang="en-US" sz="2000" b="1" dirty="0" smtClean="0">
                <a:latin typeface="+mj-lt"/>
              </a:rPr>
              <a:t>over the entire WORLD … for many years</a:t>
            </a:r>
          </a:p>
          <a:p>
            <a:pPr marL="0" lvl="1">
              <a:spcAft>
                <a:spcPts val="1800"/>
              </a:spcAft>
            </a:pPr>
            <a:r>
              <a:rPr lang="en-US" dirty="0" smtClean="0"/>
              <a:t>Registry acts as </a:t>
            </a:r>
            <a:r>
              <a:rPr lang="en-US" b="1" dirty="0" smtClean="0">
                <a:solidFill>
                  <a:srgbClr val="FF0066"/>
                </a:solidFill>
              </a:rPr>
              <a:t>Social Network</a:t>
            </a:r>
            <a:r>
              <a:rPr lang="en-US" dirty="0" smtClean="0"/>
              <a:t>:</a:t>
            </a:r>
          </a:p>
          <a:p>
            <a:pPr marL="628650" lvl="2" indent="-171450">
              <a:spcAft>
                <a:spcPts val="1200"/>
              </a:spcAft>
              <a:buFont typeface="Arial" panose="020B0604020202020204" pitchFamily="34" charset="0"/>
              <a:buChar char="•"/>
            </a:pPr>
            <a:r>
              <a:rPr lang="en-US" sz="1600" b="1" dirty="0"/>
              <a:t>Unlikely to have many co-existing / competing "</a:t>
            </a:r>
            <a:r>
              <a:rPr lang="en-US" sz="1600" b="1"/>
              <a:t>Idea </a:t>
            </a:r>
            <a:r>
              <a:rPr lang="en-US" sz="1600" b="1" smtClean="0"/>
              <a:t>Registries":</a:t>
            </a:r>
            <a:endParaRPr lang="en-US" sz="1200" b="1" dirty="0"/>
          </a:p>
          <a:p>
            <a:pPr marL="1257300" lvl="3" indent="-342900">
              <a:spcAft>
                <a:spcPts val="600"/>
              </a:spcAft>
              <a:buFont typeface="+mj-lt"/>
              <a:buAutoNum type="arabicPeriod"/>
            </a:pPr>
            <a:r>
              <a:rPr lang="en-US" sz="1400" dirty="0"/>
              <a:t>Registry-1 (of Company-1) – </a:t>
            </a:r>
            <a:r>
              <a:rPr lang="en-US" sz="1400" dirty="0">
                <a:solidFill>
                  <a:srgbClr val="FF0000"/>
                </a:solidFill>
              </a:rPr>
              <a:t>5,000,000</a:t>
            </a:r>
            <a:r>
              <a:rPr lang="en-US" sz="1400" dirty="0"/>
              <a:t> claims posted - most of your peers and competitors posted here and look at this Registry </a:t>
            </a:r>
            <a:r>
              <a:rPr lang="en-US" sz="1400" dirty="0">
                <a:sym typeface="Wingdings" panose="05000000000000000000" pitchFamily="2" charset="2"/>
              </a:rPr>
              <a:t> you will want to post here</a:t>
            </a:r>
            <a:endParaRPr lang="en-US" sz="1400" dirty="0"/>
          </a:p>
          <a:p>
            <a:pPr marL="1257300" lvl="3" indent="-342900">
              <a:spcAft>
                <a:spcPts val="600"/>
              </a:spcAft>
              <a:buFont typeface="+mj-lt"/>
              <a:buAutoNum type="arabicPeriod"/>
            </a:pPr>
            <a:r>
              <a:rPr lang="en-US" sz="1400" dirty="0"/>
              <a:t>Registry-2 (of Company-2)  – </a:t>
            </a:r>
            <a:r>
              <a:rPr lang="en-US" sz="1400" dirty="0">
                <a:solidFill>
                  <a:srgbClr val="FF0000"/>
                </a:solidFill>
              </a:rPr>
              <a:t>1,000</a:t>
            </a:r>
            <a:r>
              <a:rPr lang="en-US" sz="1400" dirty="0"/>
              <a:t> claims - </a:t>
            </a:r>
            <a:r>
              <a:rPr lang="en-US" sz="1400" dirty="0">
                <a:solidFill>
                  <a:srgbClr val="0000FF"/>
                </a:solidFill>
              </a:rPr>
              <a:t>no incentive to post idea where nobody sees it!!</a:t>
            </a:r>
            <a:r>
              <a:rPr lang="en-US" sz="1400" dirty="0"/>
              <a:t> </a:t>
            </a:r>
            <a:endParaRPr lang="en-US" sz="1400" dirty="0" smtClean="0"/>
          </a:p>
          <a:p>
            <a:pPr marL="1257300" lvl="3" indent="-342900">
              <a:spcAft>
                <a:spcPts val="600"/>
              </a:spcAft>
              <a:buFont typeface="+mj-lt"/>
              <a:buAutoNum type="arabicPeriod"/>
            </a:pPr>
            <a:endParaRPr lang="en-US" sz="1600" dirty="0" smtClean="0"/>
          </a:p>
          <a:p>
            <a:pPr marL="628650" lvl="2" indent="-171450">
              <a:spcAft>
                <a:spcPts val="1800"/>
              </a:spcAft>
              <a:buFont typeface="Arial" panose="020B0604020202020204" pitchFamily="34" charset="0"/>
              <a:buChar char="•"/>
            </a:pPr>
            <a:r>
              <a:rPr lang="en-US" sz="1600" dirty="0" smtClean="0"/>
              <a:t>Economic </a:t>
            </a:r>
            <a:r>
              <a:rPr lang="en-US" sz="1600" dirty="0"/>
              <a:t>f</a:t>
            </a:r>
            <a:r>
              <a:rPr lang="en-US" sz="1600" dirty="0" smtClean="0"/>
              <a:t>orces </a:t>
            </a:r>
            <a:r>
              <a:rPr lang="en-US" sz="1600" dirty="0"/>
              <a:t>similar to the ones causing Facebook to be the dominant social </a:t>
            </a:r>
            <a:r>
              <a:rPr lang="en-US" sz="1600" dirty="0" smtClean="0"/>
              <a:t>network</a:t>
            </a:r>
            <a:r>
              <a:rPr lang="en-US" sz="1600" dirty="0">
                <a:latin typeface="+mj-lt"/>
              </a:rPr>
              <a:t> </a:t>
            </a:r>
            <a:r>
              <a:rPr lang="en-US" sz="1500" i="1" dirty="0">
                <a:latin typeface="+mj-lt"/>
              </a:rPr>
              <a:t>(</a:t>
            </a:r>
            <a:r>
              <a:rPr lang="en-US" sz="1500" i="1" dirty="0" smtClean="0">
                <a:latin typeface="+mj-lt"/>
              </a:rPr>
              <a:t>scientists want to post their ideas on </a:t>
            </a:r>
            <a:r>
              <a:rPr lang="en-US" sz="1500" b="1" i="1" dirty="0" smtClean="0">
                <a:latin typeface="+mj-lt"/>
              </a:rPr>
              <a:t>the largest &amp; most prestigious Idea Registry</a:t>
            </a:r>
            <a:r>
              <a:rPr lang="en-US" sz="1500" i="1" dirty="0" smtClean="0">
                <a:latin typeface="+mj-lt"/>
              </a:rPr>
              <a:t> because there ideas get the most exposure - most likely to be seen by their peers).</a:t>
            </a:r>
            <a:endParaRPr lang="en-US" sz="1400" dirty="0" smtClean="0">
              <a:latin typeface="+mj-lt"/>
            </a:endParaRPr>
          </a:p>
          <a:p>
            <a:pPr marL="0" lvl="1">
              <a:spcAft>
                <a:spcPts val="600"/>
              </a:spcAft>
            </a:pPr>
            <a:endParaRPr lang="en-US" sz="1400" dirty="0">
              <a:latin typeface="+mj-lt"/>
            </a:endParaRPr>
          </a:p>
          <a:p>
            <a:pPr marL="0" lvl="1" algn="ctr"/>
            <a:r>
              <a:rPr lang="en-US" b="1" dirty="0" smtClean="0">
                <a:latin typeface="+mj-lt"/>
              </a:rPr>
              <a:t>First </a:t>
            </a:r>
            <a:r>
              <a:rPr lang="en-US" b="1" dirty="0">
                <a:latin typeface="+mj-lt"/>
              </a:rPr>
              <a:t>to implement </a:t>
            </a:r>
            <a:r>
              <a:rPr lang="en-US" b="1" dirty="0" smtClean="0">
                <a:latin typeface="+mj-lt"/>
              </a:rPr>
              <a:t>“Idea Registry” </a:t>
            </a:r>
            <a:r>
              <a:rPr lang="en-US" b="1" dirty="0">
                <a:latin typeface="+mj-lt"/>
                <a:sym typeface="Wingdings" pitchFamily="2" charset="2"/>
              </a:rPr>
              <a:t></a:t>
            </a:r>
            <a:r>
              <a:rPr lang="en-US" b="1" dirty="0">
                <a:latin typeface="+mj-lt"/>
              </a:rPr>
              <a:t> </a:t>
            </a:r>
            <a:r>
              <a:rPr lang="en-US" b="1" dirty="0" smtClean="0">
                <a:latin typeface="+mj-lt"/>
              </a:rPr>
              <a:t>Great </a:t>
            </a:r>
            <a:r>
              <a:rPr lang="en-US" b="1" dirty="0">
                <a:latin typeface="+mj-lt"/>
              </a:rPr>
              <a:t>C</a:t>
            </a:r>
            <a:r>
              <a:rPr lang="en-US" b="1" dirty="0" smtClean="0">
                <a:latin typeface="+mj-lt"/>
              </a:rPr>
              <a:t>ompetitive Advantage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67458286"/>
      </p:ext>
    </p:extLst>
  </p:cSld>
  <p:clrMapOvr>
    <a:masterClrMapping/>
  </p:clrMapOvr>
  <mc:AlternateContent xmlns:mc="http://schemas.openxmlformats.org/markup-compatibility/2006" xmlns:p14="http://schemas.microsoft.com/office/powerpoint/2010/main">
    <mc:Choice Requires="p14">
      <p:transition spd="slow" p14:dur="2000" advTm="19969"/>
    </mc:Choice>
    <mc:Fallback xmlns="">
      <p:transition spd="slow" advTm="19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048" y="310896"/>
            <a:ext cx="8378952" cy="4832092"/>
          </a:xfrm>
          <a:prstGeom prst="rect">
            <a:avLst/>
          </a:prstGeom>
          <a:noFill/>
        </p:spPr>
        <p:txBody>
          <a:bodyPr wrap="square" rtlCol="0">
            <a:spAutoFit/>
          </a:bodyPr>
          <a:lstStyle/>
          <a:p>
            <a:pPr>
              <a:spcBef>
                <a:spcPts val="1200"/>
              </a:spcBef>
              <a:spcAft>
                <a:spcPts val="3000"/>
              </a:spcAft>
            </a:pPr>
            <a:r>
              <a:rPr lang="en-US" sz="1400" i="1" dirty="0" smtClean="0"/>
              <a:t>highly </a:t>
            </a:r>
            <a:r>
              <a:rPr lang="en-US" sz="1400" i="1" dirty="0"/>
              <a:t>desirable features</a:t>
            </a:r>
            <a:r>
              <a:rPr lang="en-US" sz="1400" i="1" dirty="0" smtClean="0"/>
              <a:t>: </a:t>
            </a:r>
          </a:p>
          <a:p>
            <a:pPr algn="ctr">
              <a:spcBef>
                <a:spcPts val="1200"/>
              </a:spcBef>
            </a:pPr>
            <a:r>
              <a:rPr lang="en-US" sz="2400" b="1" u="sng" cap="all" dirty="0" smtClean="0">
                <a:solidFill>
                  <a:srgbClr val="FF0066"/>
                </a:solidFill>
              </a:rPr>
              <a:t>Civic Impact</a:t>
            </a:r>
            <a:r>
              <a:rPr lang="en-US" sz="2400" b="1" u="sng" cap="small" dirty="0" smtClean="0">
                <a:solidFill>
                  <a:srgbClr val="FF0066"/>
                </a:solidFill>
              </a:rPr>
              <a:t> </a:t>
            </a:r>
            <a:r>
              <a:rPr lang="en-US" sz="2400" b="1" u="sng" dirty="0" smtClean="0"/>
              <a:t>on a </a:t>
            </a:r>
            <a:r>
              <a:rPr lang="en-US" sz="2400" b="1" u="sng" cap="all" dirty="0" smtClean="0"/>
              <a:t>Truly Global Scale</a:t>
            </a:r>
            <a:endParaRPr lang="en-US" sz="2400" u="sng" dirty="0" smtClean="0"/>
          </a:p>
          <a:p>
            <a:pPr>
              <a:spcBef>
                <a:spcPts val="1200"/>
              </a:spcBef>
            </a:pPr>
            <a:endParaRPr lang="en-US" dirty="0"/>
          </a:p>
          <a:p>
            <a:pPr>
              <a:spcBef>
                <a:spcPts val="1200"/>
              </a:spcBef>
              <a:spcAft>
                <a:spcPts val="1200"/>
              </a:spcAft>
            </a:pPr>
            <a:r>
              <a:rPr lang="en-US" sz="1600" dirty="0" smtClean="0"/>
              <a:t>The Registry </a:t>
            </a:r>
            <a:r>
              <a:rPr lang="en-US" sz="1600" dirty="0"/>
              <a:t>is about</a:t>
            </a:r>
            <a:r>
              <a:rPr lang="en-US" sz="1600" dirty="0" smtClean="0"/>
              <a:t>:</a:t>
            </a:r>
          </a:p>
          <a:p>
            <a:pPr lvl="0"/>
            <a:endParaRPr lang="en-US" sz="1600" dirty="0"/>
          </a:p>
          <a:p>
            <a:pPr lvl="1">
              <a:spcAft>
                <a:spcPts val="3000"/>
              </a:spcAft>
            </a:pPr>
            <a:r>
              <a:rPr lang="en-US" sz="2000" dirty="0"/>
              <a:t>… giving a </a:t>
            </a:r>
            <a:r>
              <a:rPr lang="en-US" sz="2000" dirty="0">
                <a:solidFill>
                  <a:srgbClr val="FF0066"/>
                </a:solidFill>
              </a:rPr>
              <a:t>VOICE</a:t>
            </a:r>
            <a:r>
              <a:rPr lang="en-US" sz="2000" dirty="0"/>
              <a:t> to the </a:t>
            </a:r>
            <a:r>
              <a:rPr lang="en-US" sz="2000" dirty="0">
                <a:solidFill>
                  <a:srgbClr val="FF0066"/>
                </a:solidFill>
              </a:rPr>
              <a:t>LESS-INFLUENTIAL</a:t>
            </a:r>
            <a:r>
              <a:rPr lang="en-US" sz="2000" dirty="0"/>
              <a:t> innovators of the </a:t>
            </a:r>
            <a:r>
              <a:rPr lang="en-US" sz="2000" dirty="0" smtClean="0"/>
              <a:t>world</a:t>
            </a:r>
            <a:endParaRPr lang="en-US" sz="2000" dirty="0"/>
          </a:p>
          <a:p>
            <a:pPr lvl="1">
              <a:spcAft>
                <a:spcPts val="3000"/>
              </a:spcAft>
            </a:pPr>
            <a:r>
              <a:rPr lang="en-US" sz="2000" dirty="0"/>
              <a:t>… </a:t>
            </a:r>
            <a:r>
              <a:rPr lang="en-US" sz="2000" dirty="0">
                <a:solidFill>
                  <a:srgbClr val="0000FF"/>
                </a:solidFill>
              </a:rPr>
              <a:t>giving</a:t>
            </a:r>
            <a:r>
              <a:rPr lang="en-US" sz="2000" dirty="0"/>
              <a:t> </a:t>
            </a:r>
            <a:r>
              <a:rPr lang="en-US" sz="2000" dirty="0">
                <a:solidFill>
                  <a:srgbClr val="0000FF"/>
                </a:solidFill>
              </a:rPr>
              <a:t>CREDIT where CREDIT is </a:t>
            </a:r>
            <a:r>
              <a:rPr lang="en-US" sz="2000" dirty="0" smtClean="0">
                <a:solidFill>
                  <a:srgbClr val="0000FF"/>
                </a:solidFill>
              </a:rPr>
              <a:t>DUE</a:t>
            </a:r>
            <a:endParaRPr lang="en-US" sz="2000" dirty="0"/>
          </a:p>
          <a:p>
            <a:pPr lvl="1">
              <a:spcAft>
                <a:spcPts val="3000"/>
              </a:spcAft>
            </a:pPr>
            <a:r>
              <a:rPr lang="en-US" sz="2000" dirty="0"/>
              <a:t>… bringing to society ideas &amp; discoveries which otherwise would be </a:t>
            </a:r>
            <a:r>
              <a:rPr lang="en-US" sz="2000" b="1" dirty="0" smtClean="0"/>
              <a:t>LOST</a:t>
            </a:r>
            <a:endParaRPr lang="en-US" sz="2000" dirty="0"/>
          </a:p>
          <a:p>
            <a:pPr lvl="1">
              <a:spcAft>
                <a:spcPts val="3000"/>
              </a:spcAft>
            </a:pPr>
            <a:r>
              <a:rPr lang="en-US" sz="2000" dirty="0"/>
              <a:t>… </a:t>
            </a:r>
            <a:r>
              <a:rPr lang="en-US" sz="2000" dirty="0">
                <a:solidFill>
                  <a:srgbClr val="0000FF"/>
                </a:solidFill>
              </a:rPr>
              <a:t>FAIRNESS</a:t>
            </a:r>
            <a:r>
              <a:rPr lang="en-US" sz="2000" dirty="0"/>
              <a:t> and </a:t>
            </a:r>
            <a:r>
              <a:rPr lang="en-US" sz="2000" dirty="0">
                <a:solidFill>
                  <a:srgbClr val="0000FF"/>
                </a:solidFill>
              </a:rPr>
              <a:t>EQUITY</a:t>
            </a:r>
            <a:r>
              <a:rPr lang="en-US" sz="2000" dirty="0"/>
              <a:t> </a:t>
            </a:r>
            <a:r>
              <a:rPr lang="en-US" sz="2000" dirty="0" smtClean="0"/>
              <a:t>in research &amp; innovation</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90491139"/>
      </p:ext>
    </p:extLst>
  </p:cSld>
  <p:clrMapOvr>
    <a:masterClrMapping/>
  </p:clrMapOvr>
  <mc:AlternateContent xmlns:mc="http://schemas.openxmlformats.org/markup-compatibility/2006" xmlns:p14="http://schemas.microsoft.com/office/powerpoint/2010/main">
    <mc:Choice Requires="p14">
      <p:transition spd="slow" p14:dur="2000" advTm="19875"/>
    </mc:Choice>
    <mc:Fallback xmlns="">
      <p:transition spd="slow" advTm="19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048" y="310896"/>
            <a:ext cx="8229600" cy="5355312"/>
          </a:xfrm>
          <a:prstGeom prst="rect">
            <a:avLst/>
          </a:prstGeom>
          <a:noFill/>
        </p:spPr>
        <p:txBody>
          <a:bodyPr wrap="square" rtlCol="0">
            <a:spAutoFit/>
          </a:bodyPr>
          <a:lstStyle/>
          <a:p>
            <a:pPr>
              <a:spcAft>
                <a:spcPts val="3000"/>
              </a:spcAft>
            </a:pPr>
            <a:r>
              <a:rPr lang="en-US" sz="1400" i="1" dirty="0" smtClean="0"/>
              <a:t>highly desirable features:</a:t>
            </a:r>
          </a:p>
          <a:p>
            <a:pPr lvl="1">
              <a:spcBef>
                <a:spcPts val="1200"/>
              </a:spcBef>
              <a:spcAft>
                <a:spcPts val="1800"/>
              </a:spcAft>
            </a:pPr>
            <a:r>
              <a:rPr lang="en-US" sz="2400" b="1" u="sng" dirty="0">
                <a:solidFill>
                  <a:srgbClr val="0000FF"/>
                </a:solidFill>
              </a:rPr>
              <a:t>Small investment </a:t>
            </a:r>
            <a:r>
              <a:rPr lang="en-US" sz="2200" b="1" u="sng" dirty="0">
                <a:sym typeface="Wingdings" panose="05000000000000000000" pitchFamily="2" charset="2"/>
              </a:rPr>
              <a:t> potentially VERY LARGE financial return</a:t>
            </a:r>
            <a:endParaRPr lang="en-US" sz="2200" u="sng" dirty="0"/>
          </a:p>
          <a:p>
            <a:pPr marL="742950" lvl="1" indent="-285750">
              <a:spcAft>
                <a:spcPts val="1800"/>
              </a:spcAft>
              <a:buFont typeface="Arial" panose="020B0604020202020204" pitchFamily="34" charset="0"/>
              <a:buChar char="•"/>
            </a:pPr>
            <a:r>
              <a:rPr lang="en-US" b="1" dirty="0" smtClean="0"/>
              <a:t>Inexpensive </a:t>
            </a:r>
            <a:r>
              <a:rPr lang="en-US" b="1" dirty="0"/>
              <a:t>to </a:t>
            </a:r>
            <a:r>
              <a:rPr lang="en-US" b="1" dirty="0" smtClean="0"/>
              <a:t>Run </a:t>
            </a:r>
            <a:r>
              <a:rPr lang="en-US" b="1" dirty="0"/>
              <a:t>&amp; </a:t>
            </a:r>
            <a:r>
              <a:rPr lang="en-US" b="1" dirty="0" smtClean="0"/>
              <a:t>Implement</a:t>
            </a:r>
            <a:r>
              <a:rPr lang="en-US" dirty="0" smtClean="0"/>
              <a:t> (everything </a:t>
            </a:r>
            <a:r>
              <a:rPr lang="en-US" dirty="0"/>
              <a:t>performed automatically</a:t>
            </a:r>
            <a:r>
              <a:rPr lang="en-US" dirty="0" smtClean="0"/>
              <a:t>!)</a:t>
            </a:r>
          </a:p>
          <a:p>
            <a:pPr marL="742950" lvl="1" indent="-285750">
              <a:spcAft>
                <a:spcPts val="600"/>
              </a:spcAft>
              <a:buFont typeface="Arial" panose="020B0604020202020204" pitchFamily="34" charset="0"/>
              <a:buChar char="•"/>
            </a:pPr>
            <a:r>
              <a:rPr lang="en-US" sz="1500" dirty="0" smtClean="0"/>
              <a:t>Priority-Certificates implemented 3-5 years later</a:t>
            </a:r>
          </a:p>
          <a:p>
            <a:pPr marL="742950" lvl="1" indent="-285750">
              <a:spcAft>
                <a:spcPts val="600"/>
              </a:spcAft>
              <a:buFont typeface="Arial" panose="020B0604020202020204" pitchFamily="34" charset="0"/>
              <a:buChar char="•"/>
            </a:pPr>
            <a:endParaRPr lang="en-US" sz="2000" b="1" dirty="0" smtClean="0">
              <a:sym typeface="Wingdings" panose="05000000000000000000" pitchFamily="2" charset="2"/>
            </a:endParaRPr>
          </a:p>
          <a:p>
            <a:pPr>
              <a:spcBef>
                <a:spcPts val="600"/>
              </a:spcBef>
            </a:pPr>
            <a:endParaRPr lang="en-US" sz="2000" b="1" dirty="0" smtClean="0">
              <a:sym typeface="Wingdings" panose="05000000000000000000" pitchFamily="2" charset="2"/>
            </a:endParaRPr>
          </a:p>
          <a:p>
            <a:pPr lvl="1">
              <a:spcBef>
                <a:spcPts val="600"/>
              </a:spcBef>
              <a:spcAft>
                <a:spcPts val="1200"/>
              </a:spcAft>
            </a:pPr>
            <a:r>
              <a:rPr lang="en-US" sz="2000" b="1" u="sng" dirty="0" smtClean="0">
                <a:sym typeface="Wingdings" panose="05000000000000000000" pitchFamily="2" charset="2"/>
              </a:rPr>
              <a:t>Registry </a:t>
            </a:r>
            <a:r>
              <a:rPr lang="en-US" sz="2000" b="1" u="sng" dirty="0">
                <a:sym typeface="Wingdings" panose="05000000000000000000" pitchFamily="2" charset="2"/>
              </a:rPr>
              <a:t>can AID &amp; </a:t>
            </a:r>
            <a:r>
              <a:rPr lang="en-US" sz="2000" b="1" u="sng" dirty="0" smtClean="0">
                <a:sym typeface="Wingdings" panose="05000000000000000000" pitchFamily="2" charset="2"/>
              </a:rPr>
              <a:t>COMPLEMENT many services:</a:t>
            </a:r>
            <a:endParaRPr lang="en-US" sz="2000" u="sng" dirty="0">
              <a:sym typeface="Wingdings" panose="05000000000000000000" pitchFamily="2" charset="2"/>
            </a:endParaRPr>
          </a:p>
          <a:p>
            <a:pPr marL="1200150" lvl="2" indent="-285750">
              <a:spcBef>
                <a:spcPts val="1200"/>
              </a:spcBef>
              <a:buFont typeface="Arial" panose="020B0604020202020204" pitchFamily="34" charset="0"/>
              <a:buChar char="•"/>
            </a:pPr>
            <a:r>
              <a:rPr lang="en-US" dirty="0">
                <a:sym typeface="Wingdings" panose="05000000000000000000" pitchFamily="2" charset="2"/>
              </a:rPr>
              <a:t>Google </a:t>
            </a:r>
            <a:r>
              <a:rPr lang="en-US" sz="2400" b="1" dirty="0" smtClean="0">
                <a:sym typeface="Wingdings" panose="05000000000000000000" pitchFamily="2" charset="2"/>
              </a:rPr>
              <a:t>+</a:t>
            </a:r>
            <a:r>
              <a:rPr lang="en-US" dirty="0" smtClean="0">
                <a:sym typeface="Wingdings" panose="05000000000000000000" pitchFamily="2" charset="2"/>
              </a:rPr>
              <a:t>  </a:t>
            </a:r>
            <a:r>
              <a:rPr lang="en-US" dirty="0">
                <a:sym typeface="Wingdings" panose="05000000000000000000" pitchFamily="2" charset="2"/>
              </a:rPr>
              <a:t>(i.e. </a:t>
            </a:r>
            <a:r>
              <a:rPr lang="en-US" dirty="0" smtClean="0">
                <a:sym typeface="Wingdings" panose="05000000000000000000" pitchFamily="2" charset="2"/>
              </a:rPr>
              <a:t>Registration Accounts)</a:t>
            </a:r>
          </a:p>
          <a:p>
            <a:pPr marL="1200150" lvl="2" indent="-285750">
              <a:spcBef>
                <a:spcPts val="1200"/>
              </a:spcBef>
              <a:buFont typeface="Arial" panose="020B0604020202020204" pitchFamily="34" charset="0"/>
              <a:buChar char="•"/>
            </a:pPr>
            <a:r>
              <a:rPr lang="en-US" dirty="0" smtClean="0">
                <a:sym typeface="Wingdings" panose="05000000000000000000" pitchFamily="2" charset="2"/>
              </a:rPr>
              <a:t>Google Scholar</a:t>
            </a:r>
          </a:p>
          <a:p>
            <a:pPr marL="1200150" lvl="2" indent="-285750">
              <a:spcBef>
                <a:spcPts val="1200"/>
              </a:spcBef>
              <a:buFont typeface="Arial" panose="020B0604020202020204" pitchFamily="34" charset="0"/>
              <a:buChar char="•"/>
            </a:pPr>
            <a:r>
              <a:rPr lang="en-US" dirty="0" smtClean="0">
                <a:sym typeface="Wingdings" panose="05000000000000000000" pitchFamily="2" charset="2"/>
              </a:rPr>
              <a:t>Google Patents</a:t>
            </a:r>
          </a:p>
          <a:p>
            <a:pPr marL="1200150" lvl="2" indent="-285750">
              <a:spcBef>
                <a:spcPts val="1200"/>
              </a:spcBef>
              <a:buFont typeface="Arial" panose="020B0604020202020204" pitchFamily="34" charset="0"/>
              <a:buChar char="•"/>
            </a:pPr>
            <a:r>
              <a:rPr lang="en-US" dirty="0" smtClean="0">
                <a:sym typeface="Wingdings" panose="05000000000000000000" pitchFamily="2" charset="2"/>
              </a:rPr>
              <a:t>Google’s Education Packages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61056356"/>
      </p:ext>
    </p:extLst>
  </p:cSld>
  <p:clrMapOvr>
    <a:masterClrMapping/>
  </p:clrMapOvr>
  <mc:AlternateContent xmlns:mc="http://schemas.openxmlformats.org/markup-compatibility/2006" xmlns:p14="http://schemas.microsoft.com/office/powerpoint/2010/main">
    <mc:Choice Requires="p14">
      <p:transition spd="slow" p14:dur="2000" advTm="20349"/>
    </mc:Choice>
    <mc:Fallback xmlns="">
      <p:transition spd="slow" advTm="20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42</a:t>
            </a:fld>
            <a:endParaRPr lang="en-US" dirty="0"/>
          </a:p>
        </p:txBody>
      </p:sp>
      <p:sp>
        <p:nvSpPr>
          <p:cNvPr id="7" name="TextBox 6"/>
          <p:cNvSpPr txBox="1"/>
          <p:nvPr/>
        </p:nvSpPr>
        <p:spPr>
          <a:xfrm>
            <a:off x="381000" y="446812"/>
            <a:ext cx="8458200" cy="5986254"/>
          </a:xfrm>
          <a:prstGeom prst="rect">
            <a:avLst/>
          </a:prstGeom>
          <a:noFill/>
        </p:spPr>
        <p:txBody>
          <a:bodyPr wrap="square" rtlCol="0">
            <a:spAutoFit/>
          </a:bodyPr>
          <a:lstStyle/>
          <a:p>
            <a:pPr algn="ctr">
              <a:spcAft>
                <a:spcPts val="1800"/>
              </a:spcAft>
            </a:pPr>
            <a:r>
              <a:rPr lang="en-US" sz="2200" b="1" dirty="0">
                <a:solidFill>
                  <a:srgbClr val="FF0000"/>
                </a:solidFill>
              </a:rPr>
              <a:t>H</a:t>
            </a:r>
            <a:r>
              <a:rPr lang="en-US" sz="2200" b="1" dirty="0" smtClean="0">
                <a:solidFill>
                  <a:srgbClr val="FF0000"/>
                </a:solidFill>
              </a:rPr>
              <a:t>ow </a:t>
            </a:r>
            <a:r>
              <a:rPr lang="en-US" sz="2200" b="1" dirty="0">
                <a:solidFill>
                  <a:srgbClr val="FF0000"/>
                </a:solidFill>
              </a:rPr>
              <a:t>to get </a:t>
            </a:r>
            <a:r>
              <a:rPr lang="en-US" sz="2200" b="1" dirty="0" smtClean="0">
                <a:solidFill>
                  <a:srgbClr val="FF0000"/>
                </a:solidFill>
              </a:rPr>
              <a:t>the first </a:t>
            </a:r>
            <a:r>
              <a:rPr lang="en-US" sz="2200" b="1" dirty="0">
                <a:solidFill>
                  <a:srgbClr val="FF0000"/>
                </a:solidFill>
              </a:rPr>
              <a:t>100,000 </a:t>
            </a:r>
            <a:r>
              <a:rPr lang="en-US" sz="2200" b="1" smtClean="0">
                <a:solidFill>
                  <a:srgbClr val="FF0000"/>
                </a:solidFill>
              </a:rPr>
              <a:t>users?</a:t>
            </a:r>
            <a:endParaRPr lang="en-US" sz="2200" smtClean="0"/>
          </a:p>
          <a:p>
            <a:pPr algn="ctr">
              <a:spcAft>
                <a:spcPts val="1200"/>
              </a:spcAft>
            </a:pPr>
            <a:r>
              <a:rPr lang="en-US" sz="2400" b="1" u="sng" smtClean="0"/>
              <a:t>Customer </a:t>
            </a:r>
            <a:r>
              <a:rPr lang="en-US" sz="2400" b="1" u="sng" dirty="0" smtClean="0"/>
              <a:t>acquisition via “</a:t>
            </a:r>
            <a:r>
              <a:rPr lang="en-US" sz="2400" b="1" u="sng" smtClean="0">
                <a:solidFill>
                  <a:srgbClr val="0000FF"/>
                </a:solidFill>
              </a:rPr>
              <a:t>New Ideas </a:t>
            </a:r>
            <a:r>
              <a:rPr lang="en-US" sz="2400" b="1" u="sng" dirty="0" smtClean="0">
                <a:solidFill>
                  <a:srgbClr val="0000FF"/>
                </a:solidFill>
              </a:rPr>
              <a:t>Competition</a:t>
            </a:r>
            <a:r>
              <a:rPr lang="en-US" sz="2400" b="1" dirty="0" smtClean="0"/>
              <a:t>”</a:t>
            </a:r>
            <a:endParaRPr lang="en-US" sz="2400" b="1" dirty="0"/>
          </a:p>
          <a:p>
            <a:endParaRPr lang="en-US" sz="2000" b="1" dirty="0" smtClean="0"/>
          </a:p>
          <a:p>
            <a:pPr lvl="1">
              <a:spcAft>
                <a:spcPts val="1200"/>
              </a:spcAft>
              <a:defRPr/>
            </a:pPr>
            <a:r>
              <a:rPr lang="en-US" kern="0" smtClean="0"/>
              <a:t>Organizing local / global </a:t>
            </a:r>
            <a:r>
              <a:rPr lang="en-US" kern="0" dirty="0"/>
              <a:t>“New Ideas Competitions”</a:t>
            </a:r>
          </a:p>
          <a:p>
            <a:pPr marL="1257300" lvl="2" indent="-342900">
              <a:spcAft>
                <a:spcPts val="600"/>
              </a:spcAft>
              <a:buFont typeface="Wingdings" panose="05000000000000000000" pitchFamily="2" charset="2"/>
              <a:buChar char="§"/>
              <a:defRPr/>
            </a:pPr>
            <a:r>
              <a:rPr lang="en-US" sz="1700" b="1" u="sng" kern="0" dirty="0">
                <a:solidFill>
                  <a:sysClr val="windowText" lastClr="000000"/>
                </a:solidFill>
              </a:rPr>
              <a:t>participants will submit ideas as priority-claims via our REGISTRY</a:t>
            </a:r>
            <a:r>
              <a:rPr lang="en-US" sz="1700" b="1" kern="0" dirty="0">
                <a:solidFill>
                  <a:sysClr val="windowText" lastClr="000000"/>
                </a:solidFill>
              </a:rPr>
              <a:t> </a:t>
            </a:r>
            <a:r>
              <a:rPr lang="en-US" sz="1700" kern="0" dirty="0">
                <a:solidFill>
                  <a:sysClr val="windowText" lastClr="000000"/>
                </a:solidFill>
              </a:rPr>
              <a:t>(i.e. open Registration Accounts … </a:t>
            </a:r>
            <a:r>
              <a:rPr lang="en-US" sz="1700" kern="0" dirty="0" smtClean="0">
                <a:solidFill>
                  <a:sysClr val="windowText" lastClr="000000"/>
                </a:solidFill>
              </a:rPr>
              <a:t>and file claims for the new ideas)</a:t>
            </a:r>
            <a:endParaRPr lang="en-US" sz="1700" kern="0" dirty="0">
              <a:solidFill>
                <a:sysClr val="windowText" lastClr="000000"/>
              </a:solidFill>
            </a:endParaRPr>
          </a:p>
          <a:p>
            <a:pPr marL="1257300" lvl="2" indent="-342900">
              <a:spcAft>
                <a:spcPts val="600"/>
              </a:spcAft>
              <a:buFont typeface="Wingdings" panose="05000000000000000000" pitchFamily="2" charset="2"/>
              <a:buChar char="§"/>
              <a:defRPr/>
            </a:pPr>
            <a:r>
              <a:rPr lang="en-US" sz="1700" kern="0" dirty="0">
                <a:solidFill>
                  <a:sysClr val="windowText" lastClr="000000"/>
                </a:solidFill>
              </a:rPr>
              <a:t>prizes will act as incentive for attracting users &amp; claim submissions </a:t>
            </a:r>
            <a:endParaRPr lang="en-US" sz="1700" b="1" kern="0" dirty="0" smtClean="0"/>
          </a:p>
          <a:p>
            <a:pPr lvl="1">
              <a:spcBef>
                <a:spcPts val="1800"/>
              </a:spcBef>
              <a:spcAft>
                <a:spcPts val="1200"/>
              </a:spcAft>
              <a:defRPr/>
            </a:pPr>
            <a:r>
              <a:rPr lang="en-US" sz="1500" b="1" kern="0" dirty="0" smtClean="0"/>
              <a:t>New </a:t>
            </a:r>
            <a:r>
              <a:rPr lang="en-US" sz="1500" b="1" kern="0" dirty="0"/>
              <a:t>Idea Competition in DC-Baltimore region </a:t>
            </a:r>
            <a:r>
              <a:rPr lang="en-US" sz="1500" kern="0" dirty="0"/>
              <a:t>(e.g. partner with MD/VA entrepreneurship events via TEDCO, CIT, MD Tech Council, CONNECTpreneur, MIT Enterprise, DC Wharton Club)</a:t>
            </a:r>
            <a:endParaRPr lang="en-US" sz="1500" kern="0" dirty="0">
              <a:solidFill>
                <a:sysClr val="windowText" lastClr="000000"/>
              </a:solidFill>
            </a:endParaRPr>
          </a:p>
          <a:p>
            <a:pPr marL="1200150" lvl="2" indent="-285750">
              <a:spcAft>
                <a:spcPts val="600"/>
              </a:spcAft>
              <a:buFont typeface="Wingdings" panose="05000000000000000000" pitchFamily="2" charset="2"/>
              <a:buChar char="§"/>
              <a:defRPr/>
            </a:pPr>
            <a:r>
              <a:rPr lang="en-US" sz="1500" dirty="0">
                <a:cs typeface="Arial" panose="020B0604020202020204" pitchFamily="34" charset="0"/>
              </a:rPr>
              <a:t>50 prizes over 20 fields</a:t>
            </a:r>
          </a:p>
          <a:p>
            <a:pPr marL="1200150" lvl="2" indent="-285750">
              <a:spcAft>
                <a:spcPts val="1800"/>
              </a:spcAft>
              <a:buFont typeface="Wingdings" panose="05000000000000000000" pitchFamily="2" charset="2"/>
              <a:buChar char="§"/>
              <a:defRPr/>
            </a:pPr>
            <a:r>
              <a:rPr lang="en-US" sz="1500" kern="0" dirty="0">
                <a:solidFill>
                  <a:sysClr val="windowText" lastClr="000000"/>
                </a:solidFill>
                <a:cs typeface="Arial" panose="020B0604020202020204" pitchFamily="34" charset="0"/>
              </a:rPr>
              <a:t>(20 prizes x $10,000) + (30 prizes x $5,000) = </a:t>
            </a:r>
            <a:r>
              <a:rPr lang="en-US" sz="1500" u="sng" kern="0" dirty="0">
                <a:solidFill>
                  <a:sysClr val="windowText" lastClr="000000"/>
                </a:solidFill>
                <a:cs typeface="Arial" panose="020B0604020202020204" pitchFamily="34" charset="0"/>
              </a:rPr>
              <a:t>$350,000 </a:t>
            </a:r>
            <a:endParaRPr lang="en-US" b="1" dirty="0" smtClean="0">
              <a:solidFill>
                <a:srgbClr val="0033CC"/>
              </a:solidFill>
              <a:cs typeface="Arial" panose="020B0604020202020204" pitchFamily="34" charset="0"/>
            </a:endParaRPr>
          </a:p>
          <a:p>
            <a:pPr marL="0" lvl="1" algn="ctr">
              <a:spcBef>
                <a:spcPts val="1200"/>
              </a:spcBef>
            </a:pPr>
            <a:r>
              <a:rPr lang="en-US" b="1" dirty="0" smtClean="0">
                <a:solidFill>
                  <a:srgbClr val="0033CC"/>
                </a:solidFill>
                <a:cs typeface="Arial" panose="020B0604020202020204" pitchFamily="34" charset="0"/>
              </a:rPr>
              <a:t>Once </a:t>
            </a:r>
            <a:r>
              <a:rPr lang="en-US" b="1" dirty="0">
                <a:solidFill>
                  <a:srgbClr val="0033CC"/>
                </a:solidFill>
                <a:cs typeface="Arial" panose="020B0604020202020204" pitchFamily="34" charset="0"/>
              </a:rPr>
              <a:t>Registry reaches 100,000 users </a:t>
            </a:r>
            <a:r>
              <a:rPr lang="en-US" b="1" dirty="0">
                <a:solidFill>
                  <a:srgbClr val="0033CC"/>
                </a:solidFill>
                <a:cs typeface="Arial" panose="020B0604020202020204" pitchFamily="34" charset="0"/>
                <a:sym typeface="Wingdings" panose="05000000000000000000" pitchFamily="2" charset="2"/>
              </a:rPr>
              <a:t> likely </a:t>
            </a:r>
            <a:r>
              <a:rPr lang="en-US" b="1">
                <a:solidFill>
                  <a:srgbClr val="0033CC"/>
                </a:solidFill>
                <a:cs typeface="Arial" panose="020B0604020202020204" pitchFamily="34" charset="0"/>
                <a:sym typeface="Wingdings" panose="05000000000000000000" pitchFamily="2" charset="2"/>
              </a:rPr>
              <a:t>to </a:t>
            </a:r>
            <a:r>
              <a:rPr lang="en-US" b="1" smtClean="0">
                <a:solidFill>
                  <a:srgbClr val="0033CC"/>
                </a:solidFill>
                <a:cs typeface="Arial" panose="020B0604020202020204" pitchFamily="34" charset="0"/>
                <a:sym typeface="Wingdings" panose="05000000000000000000" pitchFamily="2" charset="2"/>
              </a:rPr>
              <a:t>s</a:t>
            </a:r>
            <a:r>
              <a:rPr lang="en-US" b="1" smtClean="0">
                <a:solidFill>
                  <a:srgbClr val="0033CC"/>
                </a:solidFill>
                <a:cs typeface="Arial" panose="020B0604020202020204" pitchFamily="34" charset="0"/>
              </a:rPr>
              <a:t>nowball</a:t>
            </a:r>
          </a:p>
          <a:p>
            <a:pPr marL="0" lvl="1" algn="ctr"/>
            <a:endParaRPr lang="en-US" b="1" i="1" dirty="0">
              <a:solidFill>
                <a:srgbClr val="0033CC"/>
              </a:solidFill>
              <a:cs typeface="Arial" panose="020B0604020202020204" pitchFamily="34" charset="0"/>
            </a:endParaRPr>
          </a:p>
          <a:p>
            <a:pPr marL="0" lvl="1"/>
            <a:endParaRPr lang="en-US" b="1" i="1" smtClean="0"/>
          </a:p>
          <a:p>
            <a:pPr marL="0" lvl="1"/>
            <a:endParaRPr lang="en-US" b="1" i="1" dirty="0"/>
          </a:p>
          <a:p>
            <a:pPr marL="0" lvl="1" algn="ctr"/>
            <a:r>
              <a:rPr lang="en-US" sz="1600" i="1" dirty="0" smtClean="0"/>
              <a:t>Partnering </a:t>
            </a:r>
            <a:r>
              <a:rPr lang="en-US" sz="1600" i="1" dirty="0"/>
              <a:t>with major IT company (e.g. </a:t>
            </a:r>
            <a:r>
              <a:rPr lang="en-US" sz="1600" i="1" dirty="0">
                <a:solidFill>
                  <a:srgbClr val="0000FF"/>
                </a:solidFill>
              </a:rPr>
              <a:t>Google, Facebook, LinkedIn </a:t>
            </a:r>
            <a:r>
              <a:rPr lang="en-US" sz="1600" i="1" dirty="0" smtClean="0"/>
              <a:t>…)</a:t>
            </a:r>
            <a:endParaRPr lang="en-US" sz="1600" i="1"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11832938"/>
      </p:ext>
    </p:extLst>
  </p:cSld>
  <p:clrMapOvr>
    <a:masterClrMapping/>
  </p:clrMapOvr>
  <mc:AlternateContent xmlns:mc="http://schemas.openxmlformats.org/markup-compatibility/2006" xmlns:p14="http://schemas.microsoft.com/office/powerpoint/2010/main">
    <mc:Choice Requires="p14">
      <p:transition spd="slow" p14:dur="2000" advTm="22636"/>
    </mc:Choice>
    <mc:Fallback xmlns="">
      <p:transition spd="slow" advTm="22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43</a:t>
            </a:fld>
            <a:endParaRPr lang="en-US" dirty="0"/>
          </a:p>
        </p:txBody>
      </p:sp>
      <p:sp>
        <p:nvSpPr>
          <p:cNvPr id="6" name="TextBox 5"/>
          <p:cNvSpPr txBox="1"/>
          <p:nvPr/>
        </p:nvSpPr>
        <p:spPr>
          <a:xfrm>
            <a:off x="665259" y="983188"/>
            <a:ext cx="7869141" cy="5463034"/>
          </a:xfrm>
          <a:prstGeom prst="rect">
            <a:avLst/>
          </a:prstGeom>
          <a:noFill/>
        </p:spPr>
        <p:txBody>
          <a:bodyPr wrap="square" rtlCol="0">
            <a:spAutoFit/>
          </a:bodyPr>
          <a:lstStyle/>
          <a:p>
            <a:pPr marL="285750" indent="-285750">
              <a:spcBef>
                <a:spcPts val="600"/>
              </a:spcBef>
              <a:spcAft>
                <a:spcPts val="1200"/>
              </a:spcAft>
              <a:buFont typeface="Wingdings" panose="05000000000000000000" pitchFamily="2" charset="2"/>
              <a:buChar char="Ø"/>
            </a:pPr>
            <a:r>
              <a:rPr lang="en-CA" dirty="0" smtClean="0">
                <a:latin typeface="+mj-lt"/>
                <a:cs typeface="Arial" panose="020B0604020202020204" pitchFamily="34" charset="0"/>
              </a:rPr>
              <a:t>Core concepts </a:t>
            </a:r>
            <a:r>
              <a:rPr lang="en-CA" dirty="0" smtClean="0">
                <a:solidFill>
                  <a:srgbClr val="0000FF"/>
                </a:solidFill>
                <a:latin typeface="+mj-lt"/>
                <a:cs typeface="Arial" panose="020B0604020202020204" pitchFamily="34" charset="0"/>
              </a:rPr>
              <a:t>priority-certificates</a:t>
            </a:r>
            <a:r>
              <a:rPr lang="en-CA" dirty="0" smtClean="0">
                <a:latin typeface="+mj-lt"/>
                <a:cs typeface="Arial" panose="020B0604020202020204" pitchFamily="34" charset="0"/>
              </a:rPr>
              <a:t>,</a:t>
            </a:r>
            <a:r>
              <a:rPr lang="en-CA" dirty="0" smtClean="0">
                <a:solidFill>
                  <a:srgbClr val="FF0000"/>
                </a:solidFill>
                <a:latin typeface="+mj-lt"/>
                <a:cs typeface="Arial" panose="020B0604020202020204" pitchFamily="34" charset="0"/>
              </a:rPr>
              <a:t> </a:t>
            </a:r>
            <a:r>
              <a:rPr lang="en-CA" dirty="0" smtClean="0">
                <a:solidFill>
                  <a:srgbClr val="0000FF"/>
                </a:solidFill>
                <a:latin typeface="+mj-lt"/>
                <a:cs typeface="Arial" panose="020B0604020202020204" pitchFamily="34" charset="0"/>
              </a:rPr>
              <a:t>priority-claims</a:t>
            </a:r>
            <a:r>
              <a:rPr lang="en-CA" dirty="0" smtClean="0">
                <a:solidFill>
                  <a:srgbClr val="FF0000"/>
                </a:solidFill>
                <a:latin typeface="+mj-lt"/>
                <a:cs typeface="Arial" panose="020B0604020202020204" pitchFamily="34" charset="0"/>
              </a:rPr>
              <a:t> </a:t>
            </a:r>
            <a:r>
              <a:rPr lang="en-CA" dirty="0">
                <a:latin typeface="+mj-lt"/>
                <a:cs typeface="Arial" panose="020B0604020202020204" pitchFamily="34" charset="0"/>
              </a:rPr>
              <a:t>&amp;</a:t>
            </a:r>
            <a:r>
              <a:rPr lang="en-CA" dirty="0" smtClean="0">
                <a:latin typeface="+mj-lt"/>
                <a:cs typeface="Arial" panose="020B0604020202020204" pitchFamily="34" charset="0"/>
              </a:rPr>
              <a:t> </a:t>
            </a:r>
            <a:r>
              <a:rPr lang="en-CA" dirty="0" smtClean="0">
                <a:solidFill>
                  <a:srgbClr val="0000FF"/>
                </a:solidFill>
                <a:latin typeface="+mj-lt"/>
                <a:cs typeface="Arial" panose="020B0604020202020204" pitchFamily="34" charset="0"/>
              </a:rPr>
              <a:t>idea registration </a:t>
            </a:r>
            <a:r>
              <a:rPr lang="en-CA" dirty="0" smtClean="0">
                <a:latin typeface="+mj-lt"/>
                <a:cs typeface="Arial" panose="020B0604020202020204" pitchFamily="34" charset="0"/>
              </a:rPr>
              <a:t>disclosed:</a:t>
            </a:r>
            <a:r>
              <a:rPr lang="en-CA" b="1" dirty="0" smtClean="0">
                <a:latin typeface="+mj-lt"/>
                <a:cs typeface="Arial" panose="020B0604020202020204" pitchFamily="34" charset="0"/>
              </a:rPr>
              <a:t>  </a:t>
            </a:r>
          </a:p>
          <a:p>
            <a:pPr marL="800100" lvl="1" indent="-342900">
              <a:spcBef>
                <a:spcPts val="600"/>
              </a:spcBef>
              <a:spcAft>
                <a:spcPts val="600"/>
              </a:spcAft>
              <a:buFont typeface="+mj-lt"/>
              <a:buAutoNum type="arabicPeriod"/>
            </a:pPr>
            <a:r>
              <a:rPr lang="en-CA" sz="1600" b="1" dirty="0" smtClean="0">
                <a:latin typeface="+mj-lt"/>
                <a:cs typeface="Arial" panose="020B0604020202020204" pitchFamily="34" charset="0"/>
              </a:rPr>
              <a:t>Oxford Journal of Intellectual Property </a:t>
            </a:r>
            <a:r>
              <a:rPr lang="en-CA" sz="1600" dirty="0" smtClean="0">
                <a:latin typeface="+mj-lt"/>
                <a:cs typeface="Arial" panose="020B0604020202020204" pitchFamily="34" charset="0"/>
              </a:rPr>
              <a:t>(Comanescu &amp; Hyndman, June 2015)</a:t>
            </a:r>
          </a:p>
          <a:p>
            <a:pPr marL="800100" lvl="1" indent="-342900">
              <a:spcAft>
                <a:spcPts val="1200"/>
              </a:spcAft>
              <a:buFont typeface="+mj-lt"/>
              <a:buAutoNum type="arabicPeriod"/>
            </a:pPr>
            <a:r>
              <a:rPr lang="en-CA" sz="1600" b="1" dirty="0" smtClean="0">
                <a:latin typeface="+mj-lt"/>
                <a:cs typeface="Arial" panose="020B0604020202020204" pitchFamily="34" charset="0"/>
              </a:rPr>
              <a:t>Intellectual Property Today </a:t>
            </a:r>
            <a:r>
              <a:rPr lang="en-CA" sz="1600" dirty="0">
                <a:latin typeface="+mj-lt"/>
                <a:cs typeface="Arial" panose="020B0604020202020204" pitchFamily="34" charset="0"/>
              </a:rPr>
              <a:t>(Comanescu </a:t>
            </a:r>
            <a:r>
              <a:rPr lang="en-CA" sz="1600" dirty="0" smtClean="0">
                <a:latin typeface="+mj-lt"/>
                <a:cs typeface="Arial" panose="020B0604020202020204" pitchFamily="34" charset="0"/>
              </a:rPr>
              <a:t>et. al, March 2014)</a:t>
            </a:r>
            <a:endParaRPr lang="en-CA" sz="1600" dirty="0">
              <a:latin typeface="+mj-lt"/>
              <a:cs typeface="Arial" panose="020B0604020202020204" pitchFamily="34" charset="0"/>
            </a:endParaRPr>
          </a:p>
          <a:p>
            <a:pPr marL="285750" indent="-285750">
              <a:spcBef>
                <a:spcPts val="2400"/>
              </a:spcBef>
              <a:spcAft>
                <a:spcPts val="1200"/>
              </a:spcAft>
              <a:buFont typeface="Wingdings" panose="05000000000000000000" pitchFamily="2" charset="2"/>
              <a:buChar char="Ø"/>
            </a:pPr>
            <a:r>
              <a:rPr lang="en-CA" dirty="0" smtClean="0">
                <a:latin typeface="+mj-lt"/>
                <a:cs typeface="Arial" panose="020B0604020202020204" pitchFamily="34" charset="0"/>
              </a:rPr>
              <a:t>PATENT APPLICATIONS</a:t>
            </a:r>
            <a:r>
              <a:rPr lang="en-CA" dirty="0" smtClean="0">
                <a:solidFill>
                  <a:srgbClr val="FF0000"/>
                </a:solidFill>
                <a:latin typeface="+mj-lt"/>
                <a:cs typeface="Arial" panose="020B0604020202020204" pitchFamily="34" charset="0"/>
              </a:rPr>
              <a:t> </a:t>
            </a:r>
            <a:r>
              <a:rPr lang="en-CA" dirty="0" smtClean="0">
                <a:latin typeface="+mj-lt"/>
                <a:cs typeface="Arial" panose="020B0604020202020204" pitchFamily="34" charset="0"/>
              </a:rPr>
              <a:t>filed </a:t>
            </a:r>
            <a:r>
              <a:rPr lang="en-CA" dirty="0">
                <a:latin typeface="+mj-lt"/>
                <a:cs typeface="Arial" panose="020B0604020202020204" pitchFamily="34" charset="0"/>
              </a:rPr>
              <a:t>in </a:t>
            </a:r>
            <a:r>
              <a:rPr lang="en-CA" dirty="0" smtClean="0">
                <a:latin typeface="+mj-lt"/>
                <a:cs typeface="Arial" panose="020B0604020202020204" pitchFamily="34" charset="0"/>
              </a:rPr>
              <a:t>USA, Canada, India, Australia …</a:t>
            </a:r>
          </a:p>
          <a:p>
            <a:pPr marL="285750" indent="-285750">
              <a:spcBef>
                <a:spcPts val="2400"/>
              </a:spcBef>
              <a:spcAft>
                <a:spcPts val="1200"/>
              </a:spcAft>
              <a:buFont typeface="Wingdings" panose="05000000000000000000" pitchFamily="2" charset="2"/>
              <a:buChar char="Ø"/>
            </a:pPr>
            <a:r>
              <a:rPr lang="en-CA" dirty="0" smtClean="0">
                <a:latin typeface="+mj-lt"/>
                <a:cs typeface="Arial" panose="020B0604020202020204" pitchFamily="34" charset="0"/>
              </a:rPr>
              <a:t>System has been reviewed by </a:t>
            </a:r>
            <a:r>
              <a:rPr lang="en-CA" b="1" dirty="0" smtClean="0">
                <a:latin typeface="+mj-lt"/>
                <a:cs typeface="Arial" panose="020B0604020202020204" pitchFamily="34" charset="0"/>
              </a:rPr>
              <a:t>more than 30 prestigious</a:t>
            </a:r>
            <a:r>
              <a:rPr lang="en-CA" dirty="0" smtClean="0">
                <a:latin typeface="+mj-lt"/>
                <a:cs typeface="Arial" panose="020B0604020202020204" pitchFamily="34" charset="0"/>
              </a:rPr>
              <a:t> scientists &amp; academics </a:t>
            </a:r>
          </a:p>
          <a:p>
            <a:pPr marL="285750" indent="-285750">
              <a:spcBef>
                <a:spcPts val="2400"/>
              </a:spcBef>
              <a:spcAft>
                <a:spcPts val="1800"/>
              </a:spcAft>
              <a:buFont typeface="Wingdings" panose="05000000000000000000" pitchFamily="2" charset="2"/>
              <a:buChar char="Ø"/>
            </a:pPr>
            <a:r>
              <a:rPr lang="en-CA" dirty="0">
                <a:latin typeface="+mj-lt"/>
                <a:cs typeface="Arial" panose="020B0604020202020204" pitchFamily="34" charset="0"/>
              </a:rPr>
              <a:t>Prototype &amp; alfa-testing of software </a:t>
            </a:r>
            <a:r>
              <a:rPr lang="en-CA" dirty="0" smtClean="0">
                <a:latin typeface="+mj-lt"/>
                <a:cs typeface="Arial" panose="020B0604020202020204" pitchFamily="34" charset="0"/>
              </a:rPr>
              <a:t>package</a:t>
            </a:r>
            <a:endParaRPr lang="en-US" sz="1400" dirty="0" smtClean="0">
              <a:solidFill>
                <a:prstClr val="black"/>
              </a:solidFill>
              <a:cs typeface="Arial" panose="020B0604020202020204" pitchFamily="34" charset="0"/>
            </a:endParaRPr>
          </a:p>
          <a:p>
            <a:pPr lvl="2">
              <a:spcAft>
                <a:spcPts val="1200"/>
              </a:spcAft>
            </a:pPr>
            <a:r>
              <a:rPr lang="en-US" sz="1600" dirty="0" smtClean="0">
                <a:solidFill>
                  <a:prstClr val="black"/>
                </a:solidFill>
                <a:cs typeface="Arial" panose="020B0604020202020204" pitchFamily="34" charset="0"/>
              </a:rPr>
              <a:t>“Model” website: </a:t>
            </a:r>
            <a:r>
              <a:rPr lang="en-CA" sz="1600" dirty="0" smtClean="0">
                <a:solidFill>
                  <a:srgbClr val="0000FF"/>
                </a:solidFill>
                <a:hlinkClick r:id="rId4"/>
              </a:rPr>
              <a:t>www.worldnewideas.com</a:t>
            </a:r>
            <a:endParaRPr lang="en-US" sz="1600" dirty="0" smtClean="0">
              <a:solidFill>
                <a:prstClr val="black"/>
              </a:solidFill>
              <a:cs typeface="Arial" panose="020B0604020202020204" pitchFamily="34" charset="0"/>
            </a:endParaRPr>
          </a:p>
          <a:p>
            <a:pPr lvl="2">
              <a:spcAft>
                <a:spcPts val="1200"/>
              </a:spcAft>
            </a:pPr>
            <a:r>
              <a:rPr lang="en-US" sz="1600" dirty="0" smtClean="0">
                <a:solidFill>
                  <a:prstClr val="black"/>
                </a:solidFill>
                <a:cs typeface="Arial" panose="020B0604020202020204" pitchFamily="34" charset="0"/>
              </a:rPr>
              <a:t>Prototype of </a:t>
            </a:r>
            <a:r>
              <a:rPr lang="en-US" sz="1600" dirty="0">
                <a:solidFill>
                  <a:prstClr val="black"/>
                </a:solidFill>
                <a:cs typeface="Arial" panose="020B0604020202020204" pitchFamily="34" charset="0"/>
              </a:rPr>
              <a:t>web-service: </a:t>
            </a:r>
            <a:r>
              <a:rPr lang="en-US" sz="1600" dirty="0" smtClean="0">
                <a:solidFill>
                  <a:prstClr val="black"/>
                </a:solidFill>
                <a:cs typeface="Arial" panose="020B0604020202020204" pitchFamily="34" charset="0"/>
                <a:hlinkClick r:id="rId5"/>
              </a:rPr>
              <a:t>www.world-new-ideas.com</a:t>
            </a:r>
            <a:r>
              <a:rPr lang="en-US" sz="1600" dirty="0" smtClean="0">
                <a:solidFill>
                  <a:prstClr val="black"/>
                </a:solidFill>
                <a:cs typeface="Arial" panose="020B0604020202020204" pitchFamily="34" charset="0"/>
              </a:rPr>
              <a:t> </a:t>
            </a:r>
          </a:p>
          <a:p>
            <a:pPr lvl="0" algn="ctr"/>
            <a:endParaRPr lang="en-US" sz="1200" dirty="0">
              <a:solidFill>
                <a:prstClr val="black"/>
              </a:solidFill>
              <a:latin typeface="+mj-lt"/>
              <a:cs typeface="Arial" panose="020B0604020202020204" pitchFamily="34" charset="0"/>
            </a:endParaRPr>
          </a:p>
          <a:p>
            <a:pPr lvl="0" algn="ctr"/>
            <a:endParaRPr lang="en-US" sz="1400" dirty="0" smtClean="0">
              <a:solidFill>
                <a:prstClr val="black"/>
              </a:solidFill>
              <a:latin typeface="+mj-lt"/>
              <a:cs typeface="Arial" panose="020B0604020202020204" pitchFamily="34" charset="0"/>
            </a:endParaRPr>
          </a:p>
          <a:p>
            <a:pPr lvl="0" algn="ctr"/>
            <a:endParaRPr lang="en-US" sz="1400" dirty="0">
              <a:solidFill>
                <a:prstClr val="black"/>
              </a:solidFill>
              <a:latin typeface="+mj-lt"/>
              <a:cs typeface="Arial" panose="020B0604020202020204" pitchFamily="34" charset="0"/>
            </a:endParaRPr>
          </a:p>
          <a:p>
            <a:pPr lvl="0" algn="ctr"/>
            <a:r>
              <a:rPr lang="en-US" sz="1400" dirty="0" smtClean="0">
                <a:solidFill>
                  <a:prstClr val="black"/>
                </a:solidFill>
                <a:latin typeface="+mj-lt"/>
                <a:cs typeface="Arial" panose="020B0604020202020204" pitchFamily="34" charset="0"/>
              </a:rPr>
              <a:t>Jerry </a:t>
            </a:r>
            <a:r>
              <a:rPr lang="en-US" sz="1400" dirty="0">
                <a:solidFill>
                  <a:prstClr val="black"/>
                </a:solidFill>
                <a:latin typeface="+mj-lt"/>
                <a:cs typeface="Arial" panose="020B0604020202020204" pitchFamily="34" charset="0"/>
              </a:rPr>
              <a:t>Comanescu, Ph.D.-Esq.</a:t>
            </a:r>
          </a:p>
          <a:p>
            <a:pPr lvl="0" algn="ctr"/>
            <a:r>
              <a:rPr lang="en-US" sz="1400" dirty="0">
                <a:solidFill>
                  <a:prstClr val="black"/>
                </a:solidFill>
                <a:latin typeface="+mj-lt"/>
                <a:cs typeface="Arial" panose="020B0604020202020204" pitchFamily="34" charset="0"/>
              </a:rPr>
              <a:t>comanescu68@gmail.com; tel: </a:t>
            </a:r>
            <a:r>
              <a:rPr lang="en-US" sz="1400" dirty="0" smtClean="0">
                <a:solidFill>
                  <a:prstClr val="black"/>
                </a:solidFill>
                <a:latin typeface="+mj-lt"/>
                <a:cs typeface="Arial" panose="020B0604020202020204" pitchFamily="34" charset="0"/>
              </a:rPr>
              <a:t>202-754-2064</a:t>
            </a:r>
            <a:endParaRPr lang="en-US" sz="1400" dirty="0">
              <a:solidFill>
                <a:prstClr val="black"/>
              </a:solidFill>
              <a:latin typeface="+mj-lt"/>
              <a:cs typeface="Arial" panose="020B0604020202020204" pitchFamily="34" charset="0"/>
            </a:endParaRPr>
          </a:p>
        </p:txBody>
      </p:sp>
      <p:sp>
        <p:nvSpPr>
          <p:cNvPr id="5" name="TextBox 4"/>
          <p:cNvSpPr txBox="1"/>
          <p:nvPr/>
        </p:nvSpPr>
        <p:spPr>
          <a:xfrm>
            <a:off x="1836420" y="304800"/>
            <a:ext cx="5562600" cy="430887"/>
          </a:xfrm>
          <a:prstGeom prst="rect">
            <a:avLst/>
          </a:prstGeom>
          <a:noFill/>
        </p:spPr>
        <p:txBody>
          <a:bodyPr wrap="square" rtlCol="0">
            <a:spAutoFit/>
          </a:bodyPr>
          <a:lstStyle/>
          <a:p>
            <a:pPr algn="ctr"/>
            <a:r>
              <a:rPr lang="en-US" sz="2200" b="1" dirty="0">
                <a:solidFill>
                  <a:srgbClr val="0000FF"/>
                </a:solidFill>
              </a:rPr>
              <a:t>CURRENT </a:t>
            </a:r>
            <a:r>
              <a:rPr lang="en-US" sz="2200" b="1" dirty="0" smtClean="0">
                <a:solidFill>
                  <a:srgbClr val="0000FF"/>
                </a:solidFill>
              </a:rPr>
              <a:t>STATUS</a:t>
            </a:r>
            <a:endParaRPr lang="en-US" sz="2200" b="1" dirty="0">
              <a:solidFill>
                <a:srgbClr val="0000FF"/>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78000268"/>
      </p:ext>
    </p:extLst>
  </p:cSld>
  <p:clrMapOvr>
    <a:masterClrMapping/>
  </p:clrMapOvr>
  <mc:AlternateContent xmlns:mc="http://schemas.openxmlformats.org/markup-compatibility/2006" xmlns:p14="http://schemas.microsoft.com/office/powerpoint/2010/main">
    <mc:Choice Requires="p14">
      <p:transition spd="slow" p14:dur="2000" advTm="4316"/>
    </mc:Choice>
    <mc:Fallback xmlns="">
      <p:transition spd="slow" advTm="4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44</a:t>
            </a:fld>
            <a:endParaRPr lang="en-US" dirty="0"/>
          </a:p>
        </p:txBody>
      </p:sp>
      <p:sp>
        <p:nvSpPr>
          <p:cNvPr id="6" name="TextBox 5"/>
          <p:cNvSpPr txBox="1"/>
          <p:nvPr/>
        </p:nvSpPr>
        <p:spPr>
          <a:xfrm>
            <a:off x="381000" y="122158"/>
            <a:ext cx="8305800" cy="6278642"/>
          </a:xfrm>
          <a:prstGeom prst="rect">
            <a:avLst/>
          </a:prstGeom>
          <a:noFill/>
        </p:spPr>
        <p:txBody>
          <a:bodyPr wrap="square" rtlCol="0">
            <a:spAutoFit/>
          </a:bodyPr>
          <a:lstStyle/>
          <a:p>
            <a:pPr lvl="0" algn="ctr">
              <a:spcAft>
                <a:spcPts val="2400"/>
              </a:spcAft>
            </a:pPr>
            <a:r>
              <a:rPr lang="en-CA" sz="2200" b="1" u="sng" dirty="0" smtClean="0">
                <a:solidFill>
                  <a:srgbClr val="0000FF"/>
                </a:solidFill>
                <a:latin typeface="+mj-lt"/>
                <a:cs typeface="Arial" panose="020B0604020202020204" pitchFamily="34" charset="0"/>
              </a:rPr>
              <a:t>OUR TEAM</a:t>
            </a:r>
            <a:endParaRPr lang="en-CA" sz="1300" b="1" dirty="0" smtClean="0">
              <a:solidFill>
                <a:prstClr val="black"/>
              </a:solidFill>
              <a:latin typeface="+mj-lt"/>
              <a:cs typeface="Arial" panose="020B0604020202020204" pitchFamily="34" charset="0"/>
            </a:endParaRPr>
          </a:p>
          <a:p>
            <a:pPr algn="just">
              <a:spcAft>
                <a:spcPts val="1200"/>
              </a:spcAft>
            </a:pPr>
            <a:r>
              <a:rPr lang="en-CA" sz="1300" b="1" dirty="0">
                <a:latin typeface="+mj-lt"/>
                <a:cs typeface="Arial" panose="020B0604020202020204" pitchFamily="34" charset="0"/>
              </a:rPr>
              <a:t>Jerry Comanescu, Ph.D.-Esq. </a:t>
            </a:r>
            <a:r>
              <a:rPr lang="en-CA" sz="1300" dirty="0">
                <a:latin typeface="+mj-lt"/>
                <a:cs typeface="Arial" panose="020B0604020202020204" pitchFamily="34" charset="0"/>
              </a:rPr>
              <a:t>– a physicist and IP attorney. His experience </a:t>
            </a:r>
            <a:r>
              <a:rPr lang="en-CA" sz="1300" dirty="0" smtClean="0">
                <a:latin typeface="+mj-lt"/>
                <a:cs typeface="Arial" panose="020B0604020202020204" pitchFamily="34" charset="0"/>
              </a:rPr>
              <a:t>includes </a:t>
            </a:r>
            <a:r>
              <a:rPr lang="en-CA" sz="1300" dirty="0">
                <a:latin typeface="+mj-lt"/>
                <a:cs typeface="Arial" panose="020B0604020202020204" pitchFamily="34" charset="0"/>
              </a:rPr>
              <a:t>10 years as physicist in various R&amp;D institutions </a:t>
            </a:r>
            <a:r>
              <a:rPr lang="en-CA" sz="1300" dirty="0" smtClean="0">
                <a:latin typeface="+mj-lt"/>
                <a:cs typeface="Arial" panose="020B0604020202020204" pitchFamily="34" charset="0"/>
              </a:rPr>
              <a:t>such as </a:t>
            </a:r>
            <a:r>
              <a:rPr lang="en-CA" sz="1300" dirty="0">
                <a:latin typeface="+mj-lt"/>
                <a:cs typeface="Arial" panose="020B0604020202020204" pitchFamily="34" charset="0"/>
              </a:rPr>
              <a:t>General </a:t>
            </a:r>
            <a:r>
              <a:rPr lang="en-CA" sz="1300" dirty="0" smtClean="0">
                <a:latin typeface="+mj-lt"/>
                <a:cs typeface="Arial" panose="020B0604020202020204" pitchFamily="34" charset="0"/>
              </a:rPr>
              <a:t>Electric and </a:t>
            </a:r>
            <a:r>
              <a:rPr lang="en-CA" sz="1300" dirty="0">
                <a:latin typeface="+mj-lt"/>
                <a:cs typeface="Arial" panose="020B0604020202020204" pitchFamily="34" charset="0"/>
              </a:rPr>
              <a:t>Naval Research Laboratory in </a:t>
            </a:r>
            <a:r>
              <a:rPr lang="en-CA" sz="1300" dirty="0" smtClean="0">
                <a:latin typeface="+mj-lt"/>
                <a:cs typeface="Arial" panose="020B0604020202020204" pitchFamily="34" charset="0"/>
              </a:rPr>
              <a:t>DC. He is currently managing the physical sciences IP portfolio of The George Washington University. </a:t>
            </a:r>
          </a:p>
          <a:p>
            <a:pPr algn="just">
              <a:spcAft>
                <a:spcPts val="1200"/>
              </a:spcAft>
            </a:pPr>
            <a:r>
              <a:rPr lang="en-CA" sz="1300" b="1" smtClean="0">
                <a:latin typeface="+mj-lt"/>
                <a:cs typeface="Arial" panose="020B0604020202020204" pitchFamily="34" charset="0"/>
              </a:rPr>
              <a:t>Teodor </a:t>
            </a:r>
            <a:r>
              <a:rPr lang="en-CA" sz="1300" b="1" dirty="0">
                <a:latin typeface="+mj-lt"/>
                <a:cs typeface="Arial" panose="020B0604020202020204" pitchFamily="34" charset="0"/>
              </a:rPr>
              <a:t>Tecsa, Ph.D</a:t>
            </a:r>
            <a:r>
              <a:rPr lang="en-CA" sz="1300" dirty="0">
                <a:latin typeface="+mj-lt"/>
                <a:cs typeface="Arial" panose="020B0604020202020204" pitchFamily="34" charset="0"/>
              </a:rPr>
              <a:t>. - a senior software </a:t>
            </a:r>
            <a:r>
              <a:rPr lang="en-CA" sz="1300" dirty="0" smtClean="0">
                <a:latin typeface="+mj-lt"/>
                <a:cs typeface="Arial" panose="020B0604020202020204" pitchFamily="34" charset="0"/>
              </a:rPr>
              <a:t>development manager </a:t>
            </a:r>
            <a:r>
              <a:rPr lang="en-CA" sz="1300" dirty="0">
                <a:latin typeface="+mj-lt"/>
                <a:cs typeface="Arial" panose="020B0604020202020204" pitchFamily="34" charset="0"/>
              </a:rPr>
              <a:t>with more than 25 years of IT experience with IBM and other IT companies. Teodor has first hand experience with internet start-ups where he had </a:t>
            </a:r>
            <a:r>
              <a:rPr lang="en-US" sz="1300" dirty="0">
                <a:latin typeface="+mj-lt"/>
                <a:cs typeface="Arial" panose="020B0604020202020204" pitchFamily="34" charset="0"/>
              </a:rPr>
              <a:t>a significant role in growing </a:t>
            </a:r>
            <a:r>
              <a:rPr lang="en-US" sz="1300" dirty="0" smtClean="0">
                <a:latin typeface="+mj-lt"/>
                <a:cs typeface="Arial" panose="020B0604020202020204" pitchFamily="34" charset="0"/>
              </a:rPr>
              <a:t>e-Commerce </a:t>
            </a:r>
            <a:r>
              <a:rPr lang="en-US" sz="1300" dirty="0">
                <a:latin typeface="+mj-lt"/>
                <a:cs typeface="Arial" panose="020B0604020202020204" pitchFamily="34" charset="0"/>
              </a:rPr>
              <a:t>start-up company from 3 to over 80 employees.</a:t>
            </a:r>
          </a:p>
          <a:p>
            <a:pPr algn="just">
              <a:spcAft>
                <a:spcPts val="1200"/>
              </a:spcAft>
            </a:pPr>
            <a:r>
              <a:rPr lang="en-CA" sz="1300" b="1" dirty="0">
                <a:latin typeface="+mj-lt"/>
                <a:cs typeface="Arial" panose="020B0604020202020204" pitchFamily="34" charset="0"/>
              </a:rPr>
              <a:t>Bogdan Neculaes, Ph.D. </a:t>
            </a:r>
            <a:r>
              <a:rPr lang="en-CA" sz="1300" dirty="0">
                <a:latin typeface="+mj-lt"/>
                <a:cs typeface="Arial" panose="020B0604020202020204" pitchFamily="34" charset="0"/>
              </a:rPr>
              <a:t>– an experienced technology portfolio leader and physicist. Bogdan leads the research and development portfolios for X-Ray generation and Bioelectrics at General Electric Co. His experience includes working with high tech start-up companies and venture capital firms. </a:t>
            </a:r>
            <a:endParaRPr lang="en-CA" sz="1300" dirty="0" smtClean="0">
              <a:latin typeface="+mj-lt"/>
              <a:cs typeface="Arial" panose="020B0604020202020204" pitchFamily="34" charset="0"/>
            </a:endParaRPr>
          </a:p>
          <a:p>
            <a:pPr algn="just">
              <a:spcAft>
                <a:spcPts val="1200"/>
              </a:spcAft>
            </a:pPr>
            <a:r>
              <a:rPr lang="en-US" sz="1300" b="1" dirty="0"/>
              <a:t>Debbie </a:t>
            </a:r>
            <a:r>
              <a:rPr lang="en-US" sz="1300" b="1" dirty="0" smtClean="0"/>
              <a:t>Lin-Teodorescu, MD</a:t>
            </a:r>
            <a:r>
              <a:rPr lang="en-US" sz="1300" b="1" dirty="0"/>
              <a:t> </a:t>
            </a:r>
            <a:r>
              <a:rPr lang="en-US" sz="1300" b="1" dirty="0" smtClean="0"/>
              <a:t>-</a:t>
            </a:r>
            <a:r>
              <a:rPr lang="en-US" sz="1300" dirty="0" smtClean="0"/>
              <a:t> </a:t>
            </a:r>
            <a:r>
              <a:rPr lang="en-US" sz="1300" dirty="0"/>
              <a:t>founder &amp; CEO of SurgiBox Inc., an exciting MIT/Harvard startup company that has won numerous prizes, such as the </a:t>
            </a:r>
            <a:r>
              <a:rPr lang="en-US" sz="1300" u="sng" dirty="0" smtClean="0"/>
              <a:t>HARVARD </a:t>
            </a:r>
            <a:r>
              <a:rPr lang="en-US" sz="1300" u="sng" dirty="0"/>
              <a:t>President’s Challenge </a:t>
            </a:r>
            <a:r>
              <a:rPr lang="en-US" sz="1300" u="sng" dirty="0" smtClean="0"/>
              <a:t>Competition</a:t>
            </a:r>
            <a:r>
              <a:rPr lang="en-US" sz="1300" dirty="0" smtClean="0"/>
              <a:t>. She </a:t>
            </a:r>
            <a:r>
              <a:rPr lang="en-US" sz="1300" dirty="0"/>
              <a:t>holds an MD degree from Harvard Medical </a:t>
            </a:r>
            <a:r>
              <a:rPr lang="en-US" sz="1300" dirty="0" smtClean="0"/>
              <a:t>School.</a:t>
            </a:r>
          </a:p>
          <a:p>
            <a:pPr algn="just">
              <a:spcAft>
                <a:spcPts val="1200"/>
              </a:spcAft>
            </a:pPr>
            <a:r>
              <a:rPr lang="en-US" sz="1300" b="1"/>
              <a:t>Horia Mike Teodorescu, Ph.D.</a:t>
            </a:r>
            <a:r>
              <a:rPr lang="en-US" sz="1300"/>
              <a:t> - </a:t>
            </a:r>
            <a:r>
              <a:rPr lang="en-US" sz="1300" cap="all"/>
              <a:t>Harvard Business SCHOOL, </a:t>
            </a:r>
            <a:r>
              <a:rPr lang="en-US" sz="1300"/>
              <a:t>currently faculty at Boston Collge Business School</a:t>
            </a:r>
            <a:r>
              <a:rPr lang="en-US" sz="1300" cap="all"/>
              <a:t>, </a:t>
            </a:r>
            <a:r>
              <a:rPr lang="en-US" sz="1300"/>
              <a:t>Mike is a former software engineer with Microsoft. He received a degree in computer science from Harvard.</a:t>
            </a:r>
          </a:p>
          <a:p>
            <a:pPr algn="just">
              <a:spcAft>
                <a:spcPts val="1200"/>
              </a:spcAft>
            </a:pPr>
            <a:r>
              <a:rPr lang="en-US" sz="1300" b="1" smtClean="0"/>
              <a:t>Alex </a:t>
            </a:r>
            <a:r>
              <a:rPr lang="en-US" sz="1300" b="1" dirty="0"/>
              <a:t>D. Luta</a:t>
            </a:r>
            <a:r>
              <a:rPr lang="en-US" sz="1300" dirty="0"/>
              <a:t> – Alex is the former CEO of Innovo </a:t>
            </a:r>
            <a:r>
              <a:rPr lang="en-US" sz="1300" dirty="0" smtClean="0"/>
              <a:t>Consulting, </a:t>
            </a:r>
            <a:r>
              <a:rPr lang="en-US" sz="1300" dirty="0"/>
              <a:t>a nonprofit group of college students that provides consulting services to social entrepreneurs/innovators and other nonprofits</a:t>
            </a:r>
            <a:r>
              <a:rPr lang="en-US" sz="1300"/>
              <a:t>. </a:t>
            </a:r>
            <a:endParaRPr lang="en-US" sz="1300" smtClean="0"/>
          </a:p>
          <a:p>
            <a:pPr algn="just">
              <a:spcAft>
                <a:spcPts val="2400"/>
              </a:spcAft>
            </a:pPr>
            <a:r>
              <a:rPr lang="en-CA" sz="1300" b="1">
                <a:cs typeface="Arial" panose="020B0604020202020204" pitchFamily="34" charset="0"/>
              </a:rPr>
              <a:t>Lex McCusker, Ph.D. </a:t>
            </a:r>
            <a:r>
              <a:rPr lang="en-CA" sz="1300">
                <a:cs typeface="Arial" panose="020B0604020202020204" pitchFamily="34" charset="0"/>
              </a:rPr>
              <a:t>–</a:t>
            </a:r>
            <a:r>
              <a:rPr lang="en-US" sz="1300"/>
              <a:t> former CEO of AT&amp;T text-to-speech startup Natural-Voices. Between 2006 and 2009 Lex was the Dean of the School of Technology Management at Stevens Institute of Technology. Director of Student Entrepreneurship Programs at The George Washington University and the President of the Dartmouth Entrepreneurial Network of DC. </a:t>
            </a:r>
            <a:endParaRPr lang="en-US" sz="1300" dirty="0" smtClean="0"/>
          </a:p>
          <a:p>
            <a:pPr algn="ctr">
              <a:spcAft>
                <a:spcPts val="600"/>
              </a:spcAft>
            </a:pPr>
            <a:r>
              <a:rPr lang="en-CA" sz="1400" dirty="0" smtClean="0">
                <a:solidFill>
                  <a:srgbClr val="0000FF"/>
                </a:solidFill>
                <a:latin typeface="+mj-lt"/>
                <a:hlinkClick r:id="rId4"/>
              </a:rPr>
              <a:t>www.worldnewideas.com</a:t>
            </a:r>
            <a:endParaRPr lang="en-US" sz="1400" dirty="0" smtClean="0">
              <a:solidFill>
                <a:prstClr val="black"/>
              </a:solidFill>
              <a:latin typeface="+mj-lt"/>
              <a:cs typeface="Arial" panose="020B0604020202020204" pitchFamily="34" charset="0"/>
            </a:endParaRPr>
          </a:p>
          <a:p>
            <a:pPr lvl="0" algn="ctr"/>
            <a:r>
              <a:rPr lang="en-US" sz="1400" dirty="0" smtClean="0">
                <a:solidFill>
                  <a:prstClr val="black"/>
                </a:solidFill>
                <a:latin typeface="+mj-lt"/>
                <a:cs typeface="Arial" panose="020B0604020202020204" pitchFamily="34" charset="0"/>
              </a:rPr>
              <a:t>Jerry Comanescu, Ph.D.-Esq. | comanescu68@gmail.com | </a:t>
            </a:r>
            <a:r>
              <a:rPr lang="en-US" sz="1400" dirty="0">
                <a:solidFill>
                  <a:prstClr val="black"/>
                </a:solidFill>
                <a:latin typeface="+mj-lt"/>
                <a:cs typeface="Arial" panose="020B0604020202020204" pitchFamily="34" charset="0"/>
              </a:rPr>
              <a:t>tel: </a:t>
            </a:r>
            <a:r>
              <a:rPr lang="en-US" sz="1400" dirty="0" smtClean="0">
                <a:solidFill>
                  <a:prstClr val="black"/>
                </a:solidFill>
                <a:latin typeface="+mj-lt"/>
                <a:cs typeface="Arial" panose="020B0604020202020204" pitchFamily="34" charset="0"/>
              </a:rPr>
              <a:t>202-754-2064</a:t>
            </a:r>
            <a:endParaRPr lang="en-US" sz="1400" dirty="0">
              <a:solidFill>
                <a:prstClr val="black"/>
              </a:solidFill>
              <a:latin typeface="+mj-lt"/>
              <a:cs typeface="Arial" panose="020B060402020202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12418172"/>
      </p:ext>
    </p:extLst>
  </p:cSld>
  <p:clrMapOvr>
    <a:masterClrMapping/>
  </p:clrMapOvr>
  <mc:AlternateContent xmlns:mc="http://schemas.openxmlformats.org/markup-compatibility/2006" xmlns:p14="http://schemas.microsoft.com/office/powerpoint/2010/main">
    <mc:Choice Requires="p14">
      <p:transition spd="slow" p14:dur="2000" advTm="709"/>
    </mc:Choice>
    <mc:Fallback xmlns="">
      <p:transition spd="slow" advTm="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10083</TotalTime>
  <Words>8957</Words>
  <Application>Microsoft Office PowerPoint</Application>
  <PresentationFormat>On-screen Show (4:3)</PresentationFormat>
  <Paragraphs>1760</Paragraphs>
  <Slides>44</Slides>
  <Notes>12</Notes>
  <HiddenSlides>0</HiddenSlides>
  <MMClips>44</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George Washington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Comanescu, Gelu</dc:creator>
  <cp:lastModifiedBy>Comanescu, Gelu</cp:lastModifiedBy>
  <cp:revision>528</cp:revision>
  <dcterms:created xsi:type="dcterms:W3CDTF">2017-05-12T18:43:11Z</dcterms:created>
  <dcterms:modified xsi:type="dcterms:W3CDTF">2018-07-10T14:56:46Z</dcterms:modified>
</cp:coreProperties>
</file>